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76" r:id="rId6"/>
    <p:sldId id="275" r:id="rId7"/>
    <p:sldId id="284" r:id="rId8"/>
    <p:sldId id="277" r:id="rId9"/>
    <p:sldId id="278" r:id="rId10"/>
    <p:sldId id="260" r:id="rId11"/>
    <p:sldId id="280" r:id="rId12"/>
    <p:sldId id="281" r:id="rId13"/>
    <p:sldId id="282" r:id="rId14"/>
    <p:sldId id="283" r:id="rId15"/>
    <p:sldId id="285" r:id="rId16"/>
    <p:sldId id="286" r:id="rId17"/>
    <p:sldId id="287" r:id="rId18"/>
    <p:sldId id="299" r:id="rId19"/>
    <p:sldId id="298" r:id="rId20"/>
    <p:sldId id="261" r:id="rId21"/>
    <p:sldId id="262" r:id="rId22"/>
    <p:sldId id="269" r:id="rId23"/>
    <p:sldId id="265" r:id="rId24"/>
    <p:sldId id="263" r:id="rId25"/>
    <p:sldId id="264" r:id="rId26"/>
    <p:sldId id="279" r:id="rId27"/>
    <p:sldId id="266" r:id="rId28"/>
    <p:sldId id="268" r:id="rId29"/>
    <p:sldId id="288" r:id="rId30"/>
    <p:sldId id="270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300" r:id="rId4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16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F1FCB-3116-B74B-A673-A27FB592CDCB}" type="datetimeFigureOut">
              <a:rPr lang="ja-JP" altLang="en-US" smtClean="0"/>
              <a:t>11/02/28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D633E-0CA1-C048-93A2-5ACD0F37A8A2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548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1BCD4-A71E-D244-8120-FD6190B53E9B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727D-8D77-E249-8C6F-072819EA18A2}" type="datetimeFigureOut">
              <a:rPr lang="ja-JP" altLang="en-US" smtClean="0"/>
              <a:pPr/>
              <a:t>11/02/28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FBA-DC48-B146-BA6B-A580AD3490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727D-8D77-E249-8C6F-072819EA18A2}" type="datetimeFigureOut">
              <a:rPr lang="ja-JP" altLang="en-US" smtClean="0"/>
              <a:pPr/>
              <a:t>11/02/28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FBA-DC48-B146-BA6B-A580AD3490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727D-8D77-E249-8C6F-072819EA18A2}" type="datetimeFigureOut">
              <a:rPr lang="ja-JP" altLang="en-US" smtClean="0"/>
              <a:pPr/>
              <a:t>11/02/28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FBA-DC48-B146-BA6B-A580AD3490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727D-8D77-E249-8C6F-072819EA18A2}" type="datetimeFigureOut">
              <a:rPr lang="ja-JP" altLang="en-US" smtClean="0"/>
              <a:pPr/>
              <a:t>11/02/28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FBA-DC48-B146-BA6B-A580AD3490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727D-8D77-E249-8C6F-072819EA18A2}" type="datetimeFigureOut">
              <a:rPr lang="ja-JP" altLang="en-US" smtClean="0"/>
              <a:pPr/>
              <a:t>11/02/28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FBA-DC48-B146-BA6B-A580AD3490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727D-8D77-E249-8C6F-072819EA18A2}" type="datetimeFigureOut">
              <a:rPr lang="ja-JP" altLang="en-US" smtClean="0"/>
              <a:pPr/>
              <a:t>11/02/28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FBA-DC48-B146-BA6B-A580AD3490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727D-8D77-E249-8C6F-072819EA18A2}" type="datetimeFigureOut">
              <a:rPr lang="ja-JP" altLang="en-US" smtClean="0"/>
              <a:pPr/>
              <a:t>11/02/28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FBA-DC48-B146-BA6B-A580AD3490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727D-8D77-E249-8C6F-072819EA18A2}" type="datetimeFigureOut">
              <a:rPr lang="ja-JP" altLang="en-US" smtClean="0"/>
              <a:pPr/>
              <a:t>11/02/28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FBA-DC48-B146-BA6B-A580AD3490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727D-8D77-E249-8C6F-072819EA18A2}" type="datetimeFigureOut">
              <a:rPr lang="ja-JP" altLang="en-US" smtClean="0"/>
              <a:pPr/>
              <a:t>11/02/28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FBA-DC48-B146-BA6B-A580AD3490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727D-8D77-E249-8C6F-072819EA18A2}" type="datetimeFigureOut">
              <a:rPr lang="ja-JP" altLang="en-US" smtClean="0"/>
              <a:pPr/>
              <a:t>11/02/28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FBA-DC48-B146-BA6B-A580AD3490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727D-8D77-E249-8C6F-072819EA18A2}" type="datetimeFigureOut">
              <a:rPr lang="ja-JP" altLang="en-US" smtClean="0"/>
              <a:pPr/>
              <a:t>11/02/28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FBA-DC48-B146-BA6B-A580AD3490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A727D-8D77-E249-8C6F-072819EA18A2}" type="datetimeFigureOut">
              <a:rPr lang="ja-JP" altLang="en-US" smtClean="0"/>
              <a:pPr/>
              <a:t>11/02/28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BFBA-DC48-B146-BA6B-A580AD3490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tiff"/><Relationship Id="rId3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processing.org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rduino.cc/" TargetMode="External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rduino.cc/" TargetMode="External"/><Relationship Id="rId3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err="1" smtClean="0"/>
              <a:t>Arduino</a:t>
            </a:r>
            <a:r>
              <a:rPr lang="ja-JP" altLang="en-US" dirty="0" smtClean="0"/>
              <a:t>入門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732260"/>
            <a:ext cx="6400800" cy="1752600"/>
          </a:xfrm>
        </p:spPr>
        <p:txBody>
          <a:bodyPr/>
          <a:lstStyle/>
          <a:p>
            <a:r>
              <a:rPr lang="ja-JP" altLang="en-US" dirty="0" smtClean="0"/>
              <a:t>２０１０年度仰木研究会</a:t>
            </a:r>
            <a:endParaRPr lang="en-US" altLang="ja-JP" dirty="0" smtClean="0"/>
          </a:p>
          <a:p>
            <a:r>
              <a:rPr lang="ja-JP" altLang="en-US" dirty="0" smtClean="0"/>
              <a:t>電子</a:t>
            </a:r>
            <a:r>
              <a:rPr lang="ja-JP" altLang="en-US" dirty="0" smtClean="0"/>
              <a:t>教材</a:t>
            </a:r>
            <a:r>
              <a:rPr lang="ja-JP" altLang="en-US" dirty="0" smtClean="0"/>
              <a:t>開発プロジェクト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70915" y="6215375"/>
            <a:ext cx="345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chemeClr val="bg1">
                    <a:lumMod val="50000"/>
                  </a:schemeClr>
                </a:solidFill>
              </a:rPr>
              <a:t>Horiuchi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en-US" altLang="ja-JP" dirty="0" err="1" smtClean="0">
                <a:solidFill>
                  <a:schemeClr val="bg1">
                    <a:lumMod val="50000"/>
                  </a:schemeClr>
                </a:solidFill>
              </a:rPr>
              <a:t>Oguri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* Ueda* </a:t>
            </a:r>
            <a:r>
              <a:rPr lang="en-US" altLang="ja-JP" dirty="0" err="1" smtClean="0">
                <a:solidFill>
                  <a:schemeClr val="bg1">
                    <a:lumMod val="50000"/>
                  </a:schemeClr>
                </a:solidFill>
              </a:rPr>
              <a:t>Tani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en-US" altLang="ja-JP" dirty="0" err="1" smtClean="0">
                <a:solidFill>
                  <a:schemeClr val="bg1">
                    <a:lumMod val="50000"/>
                  </a:schemeClr>
                </a:solidFill>
              </a:rPr>
              <a:t>Eto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 descr="128px-Arduino-0017-512x512p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55" y="2106660"/>
            <a:ext cx="1625600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入門　</a:t>
            </a:r>
            <a:r>
              <a:rPr lang="en-US" altLang="ja-JP" dirty="0" smtClean="0"/>
              <a:t>LED</a:t>
            </a:r>
            <a:r>
              <a:rPr lang="ja-JP" altLang="en-US" dirty="0" smtClean="0"/>
              <a:t>を</a:t>
            </a:r>
            <a:r>
              <a:rPr lang="ja-JP" altLang="en-US" dirty="0" smtClean="0"/>
              <a:t>光ら</a:t>
            </a:r>
            <a:r>
              <a:rPr lang="ja-JP" altLang="en-US" dirty="0" smtClean="0"/>
              <a:t>せる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36395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Arduino</a:t>
            </a:r>
            <a:r>
              <a:rPr lang="en-US" altLang="ja-JP" dirty="0" smtClean="0"/>
              <a:t> Software</a:t>
            </a:r>
            <a:r>
              <a:rPr lang="ja-JP" altLang="en-US" dirty="0" smtClean="0"/>
              <a:t>でプログラミング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サンプルソースコード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まずは基本的な</a:t>
            </a:r>
            <a:r>
              <a:rPr lang="en-US" altLang="ja-JP" dirty="0" smtClean="0"/>
              <a:t>LED</a:t>
            </a:r>
            <a:r>
              <a:rPr lang="ja-JP" altLang="en-US" dirty="0" smtClean="0"/>
              <a:t>を光らせてみよう</a:t>
            </a:r>
            <a:endParaRPr lang="ja-JP" altLang="en-US" dirty="0"/>
          </a:p>
        </p:txBody>
      </p:sp>
      <p:pic>
        <p:nvPicPr>
          <p:cNvPr id="8" name="コンテンツ プレースホルダ 7" descr="Arduino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094" b="-2409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入門　</a:t>
            </a:r>
            <a:r>
              <a:rPr lang="en-US" altLang="ja-JP" dirty="0" smtClean="0"/>
              <a:t>LED</a:t>
            </a:r>
            <a:r>
              <a:rPr lang="ja-JP" altLang="en-US" dirty="0" smtClean="0"/>
              <a:t>を</a:t>
            </a:r>
            <a:r>
              <a:rPr lang="ja-JP" altLang="en-US" dirty="0" smtClean="0"/>
              <a:t>光ら</a:t>
            </a:r>
            <a:r>
              <a:rPr lang="ja-JP" altLang="en-US" dirty="0" smtClean="0"/>
              <a:t>せる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7793" y="1503510"/>
            <a:ext cx="8706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① LED</a:t>
            </a:r>
            <a:r>
              <a:rPr lang="ja-JP" altLang="en-US" dirty="0" smtClean="0"/>
              <a:t>ライトには２つの線がありますが、長いほう（アノードという）を</a:t>
            </a:r>
            <a:endParaRPr lang="en-US" altLang="ja-JP" dirty="0" smtClean="0"/>
          </a:p>
          <a:p>
            <a:r>
              <a:rPr lang="ja-JP" altLang="ja-JP" dirty="0" smtClean="0"/>
              <a:t>　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arduino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</a:t>
            </a:r>
            <a:r>
              <a:rPr lang="en-US" altLang="ja-JP" dirty="0" smtClean="0"/>
              <a:t> 13</a:t>
            </a:r>
            <a:r>
              <a:rPr lang="ja-JP" altLang="en-US" dirty="0" smtClean="0"/>
              <a:t>番ピンに挿し込み、短いほう（カソードという）を隣の</a:t>
            </a:r>
            <a:r>
              <a:rPr lang="en-US" altLang="ja-JP" dirty="0" smtClean="0"/>
              <a:t>GND</a:t>
            </a:r>
            <a:r>
              <a:rPr lang="ja-JP" altLang="en-US" dirty="0" smtClean="0"/>
              <a:t>に挿し込む。</a:t>
            </a:r>
            <a:endParaRPr lang="en-US" altLang="ja-JP" dirty="0" smtClean="0"/>
          </a:p>
        </p:txBody>
      </p:sp>
      <p:pic>
        <p:nvPicPr>
          <p:cNvPr id="11" name="図 10" descr="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2650538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入門　</a:t>
            </a:r>
            <a:r>
              <a:rPr lang="en-US" altLang="ja-JP" dirty="0" smtClean="0"/>
              <a:t>LED</a:t>
            </a:r>
            <a:r>
              <a:rPr lang="ja-JP" altLang="en-US" dirty="0" smtClean="0"/>
              <a:t>を</a:t>
            </a:r>
            <a:r>
              <a:rPr lang="ja-JP" altLang="en-US" dirty="0" smtClean="0"/>
              <a:t>光ら</a:t>
            </a:r>
            <a:r>
              <a:rPr lang="ja-JP" altLang="en-US" dirty="0" smtClean="0"/>
              <a:t>せる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" y="2591192"/>
            <a:ext cx="767715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#define LED_PIN 13</a:t>
            </a:r>
            <a:r>
              <a:rPr lang="en-US" altLang="ja-JP" dirty="0" smtClean="0"/>
              <a:t>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void </a:t>
            </a:r>
            <a:r>
              <a:rPr lang="en-US" altLang="ja-JP" dirty="0"/>
              <a:t>setup () {   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	</a:t>
            </a:r>
            <a:r>
              <a:rPr lang="en-US" altLang="ja-JP" dirty="0" err="1" smtClean="0"/>
              <a:t>pinMode</a:t>
            </a:r>
            <a:r>
              <a:rPr lang="en-US" altLang="ja-JP" dirty="0" smtClean="0"/>
              <a:t> </a:t>
            </a:r>
            <a:r>
              <a:rPr lang="en-US" altLang="ja-JP" dirty="0"/>
              <a:t>(LED_PIN, OUTPUT);   </a:t>
            </a:r>
            <a:r>
              <a:rPr lang="en-US" altLang="ja-JP" dirty="0" smtClean="0"/>
              <a:t> 	 </a:t>
            </a:r>
            <a:r>
              <a:rPr lang="en-US" altLang="ja-JP" i="1" dirty="0"/>
              <a:t>// 13</a:t>
            </a:r>
            <a:r>
              <a:rPr lang="ja-JP" altLang="en-US" i="1" dirty="0"/>
              <a:t>番ピンをデジタル出力に設定</a:t>
            </a:r>
            <a:r>
              <a:rPr lang="ja-JP" altLang="en-US" i="1" dirty="0" smtClean="0"/>
              <a:t>する</a:t>
            </a:r>
            <a:endParaRPr lang="en-US" altLang="ja-JP" i="1" dirty="0" smtClean="0"/>
          </a:p>
          <a:p>
            <a:r>
              <a:rPr lang="en-US" altLang="ja-JP" i="1" dirty="0" smtClean="0"/>
              <a:t>}</a:t>
            </a:r>
          </a:p>
          <a:p>
            <a:endParaRPr lang="en-US" altLang="ja-JP" i="1" dirty="0" smtClean="0"/>
          </a:p>
          <a:p>
            <a:r>
              <a:rPr lang="en-US" altLang="ja-JP" i="1" dirty="0" smtClean="0"/>
              <a:t> </a:t>
            </a:r>
            <a:r>
              <a:rPr lang="en-US" altLang="ja-JP" i="1" dirty="0"/>
              <a:t>void loop () {   </a:t>
            </a:r>
            <a:r>
              <a:rPr lang="en-US" altLang="ja-JP" i="1" dirty="0" smtClean="0"/>
              <a:t> </a:t>
            </a:r>
          </a:p>
          <a:p>
            <a:r>
              <a:rPr lang="en-US" altLang="ja-JP" i="1" dirty="0"/>
              <a:t>	</a:t>
            </a:r>
            <a:r>
              <a:rPr lang="en-US" altLang="ja-JP" i="1" dirty="0" err="1" smtClean="0"/>
              <a:t>digitalWrite</a:t>
            </a:r>
            <a:r>
              <a:rPr lang="en-US" altLang="ja-JP" i="1" dirty="0" smtClean="0"/>
              <a:t> </a:t>
            </a:r>
            <a:r>
              <a:rPr lang="en-US" altLang="ja-JP" i="1" dirty="0"/>
              <a:t>(LED_PIN, HIGH);</a:t>
            </a:r>
            <a:r>
              <a:rPr lang="en-US" altLang="ja-JP" i="1" dirty="0" smtClean="0"/>
              <a:t> 	 </a:t>
            </a:r>
            <a:r>
              <a:rPr lang="en-US" altLang="ja-JP" i="1" dirty="0"/>
              <a:t>// LED</a:t>
            </a:r>
            <a:r>
              <a:rPr lang="ja-JP" altLang="en-US" i="1" dirty="0"/>
              <a:t>を点灯する   </a:t>
            </a:r>
            <a:r>
              <a:rPr lang="ja-JP" altLang="en-US" i="1" dirty="0" smtClean="0"/>
              <a:t> </a:t>
            </a:r>
            <a:endParaRPr lang="en-US" altLang="ja-JP" i="1" dirty="0" smtClean="0"/>
          </a:p>
          <a:p>
            <a:r>
              <a:rPr lang="en-US" altLang="ja-JP" i="1" dirty="0"/>
              <a:t>	</a:t>
            </a:r>
            <a:r>
              <a:rPr lang="en-US" altLang="ja-JP" i="1" dirty="0" smtClean="0"/>
              <a:t>delay </a:t>
            </a:r>
            <a:r>
              <a:rPr lang="en-US" altLang="ja-JP" i="1" dirty="0"/>
              <a:t>(1000);                </a:t>
            </a:r>
            <a:r>
              <a:rPr lang="en-US" altLang="ja-JP" i="1" dirty="0" smtClean="0"/>
              <a:t> 			 </a:t>
            </a:r>
            <a:r>
              <a:rPr lang="en-US" altLang="ja-JP" i="1" dirty="0"/>
              <a:t>// </a:t>
            </a:r>
            <a:r>
              <a:rPr lang="ja-JP" altLang="en-US" i="1" dirty="0"/>
              <a:t>１秒待機する</a:t>
            </a:r>
            <a:r>
              <a:rPr lang="en-US" altLang="ja-JP" i="1" dirty="0"/>
              <a:t>(1000</a:t>
            </a:r>
            <a:r>
              <a:rPr lang="ja-JP" altLang="en-US" i="1" dirty="0"/>
              <a:t>ミリ秒</a:t>
            </a:r>
            <a:r>
              <a:rPr lang="en-US" altLang="ja-JP" i="1" dirty="0"/>
              <a:t>)</a:t>
            </a:r>
            <a:r>
              <a:rPr lang="ja-JP" altLang="en-US" i="1" dirty="0" smtClean="0"/>
              <a:t> </a:t>
            </a:r>
            <a:endParaRPr lang="en-US" altLang="ja-JP" i="1" dirty="0" smtClean="0"/>
          </a:p>
          <a:p>
            <a:r>
              <a:rPr lang="en-US" altLang="ja-JP" i="1" dirty="0" smtClean="0"/>
              <a:t>	</a:t>
            </a:r>
            <a:r>
              <a:rPr lang="en-US" altLang="ja-JP" i="1" dirty="0" err="1" smtClean="0"/>
              <a:t>digitalWrite</a:t>
            </a:r>
            <a:r>
              <a:rPr lang="en-US" altLang="ja-JP" i="1" dirty="0" smtClean="0"/>
              <a:t> </a:t>
            </a:r>
            <a:r>
              <a:rPr lang="en-US" altLang="ja-JP" i="1" dirty="0"/>
              <a:t>(LED_PIN, LOW);</a:t>
            </a:r>
            <a:r>
              <a:rPr lang="en-US" altLang="ja-JP" i="1" dirty="0" smtClean="0"/>
              <a:t> 	  	/</a:t>
            </a:r>
            <a:r>
              <a:rPr lang="en-US" altLang="ja-JP" i="1" dirty="0"/>
              <a:t>/ LED</a:t>
            </a:r>
            <a:r>
              <a:rPr lang="ja-JP" altLang="en-US" i="1" dirty="0"/>
              <a:t>を消灯する  </a:t>
            </a:r>
            <a:r>
              <a:rPr lang="ja-JP" altLang="en-US" i="1" dirty="0" smtClean="0"/>
              <a:t> </a:t>
            </a:r>
            <a:endParaRPr lang="en-US" altLang="ja-JP" i="1" dirty="0" smtClean="0"/>
          </a:p>
          <a:p>
            <a:r>
              <a:rPr lang="en-US" altLang="ja-JP" i="1" dirty="0"/>
              <a:t>	</a:t>
            </a:r>
            <a:r>
              <a:rPr lang="ja-JP" altLang="en-US" i="1" dirty="0" smtClean="0"/>
              <a:t> </a:t>
            </a:r>
            <a:r>
              <a:rPr lang="en-US" altLang="ja-JP" i="1" dirty="0"/>
              <a:t>delay (1000);</a:t>
            </a:r>
            <a:r>
              <a:rPr lang="en-US" altLang="ja-JP" i="1" dirty="0" smtClean="0"/>
              <a:t> 			                 	/</a:t>
            </a:r>
            <a:r>
              <a:rPr lang="en-US" altLang="ja-JP" i="1" dirty="0"/>
              <a:t>/ </a:t>
            </a:r>
            <a:r>
              <a:rPr lang="ja-JP" altLang="en-US" i="1" dirty="0"/>
              <a:t>１秒待機</a:t>
            </a:r>
            <a:r>
              <a:rPr lang="ja-JP" altLang="en-US" i="1" dirty="0" smtClean="0"/>
              <a:t>する</a:t>
            </a:r>
            <a:endParaRPr lang="en-US" altLang="ja-JP" i="1" dirty="0" smtClean="0"/>
          </a:p>
          <a:p>
            <a:r>
              <a:rPr lang="en-US" altLang="ja-JP" i="1" dirty="0" smtClean="0"/>
              <a:t>}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7793" y="1503510"/>
            <a:ext cx="6017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② </a:t>
            </a:r>
            <a:r>
              <a:rPr lang="en-US" altLang="ja-JP" dirty="0" err="1" smtClean="0"/>
              <a:t>arduino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とパソコンを</a:t>
            </a:r>
            <a:r>
              <a:rPr lang="en-US" altLang="ja-JP" dirty="0" smtClean="0"/>
              <a:t> USB </a:t>
            </a:r>
            <a:r>
              <a:rPr lang="ja-JP" altLang="en-US" dirty="0" smtClean="0"/>
              <a:t>ケーブルでつなぐ。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③ </a:t>
            </a:r>
            <a:r>
              <a:rPr lang="en-US" altLang="ja-JP" dirty="0" err="1" smtClean="0"/>
              <a:t>arduono</a:t>
            </a:r>
            <a:r>
              <a:rPr lang="ja-JP" altLang="en-US" dirty="0" smtClean="0"/>
              <a:t>ソフトを起動させて、以下のプログラムを書き込む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入門　</a:t>
            </a:r>
            <a:r>
              <a:rPr lang="en-US" altLang="ja-JP" dirty="0" smtClean="0"/>
              <a:t>LED</a:t>
            </a:r>
            <a:r>
              <a:rPr lang="ja-JP" altLang="en-US" dirty="0" smtClean="0"/>
              <a:t>を</a:t>
            </a:r>
            <a:r>
              <a:rPr lang="ja-JP" altLang="en-US" dirty="0" smtClean="0"/>
              <a:t>光ら</a:t>
            </a:r>
            <a:r>
              <a:rPr lang="ja-JP" altLang="en-US" dirty="0" smtClean="0"/>
              <a:t>せる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9174" y="1721580"/>
            <a:ext cx="8705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④</a:t>
            </a:r>
            <a:r>
              <a:rPr lang="en-US" altLang="ja-JP" dirty="0" smtClean="0"/>
              <a:t> </a:t>
            </a:r>
            <a:r>
              <a:rPr lang="ja-JP" altLang="en-US" dirty="0" smtClean="0"/>
              <a:t>図のように左上の三角ボタン「</a:t>
            </a:r>
            <a:r>
              <a:rPr lang="en-US" altLang="ja-JP" dirty="0" smtClean="0"/>
              <a:t>verify</a:t>
            </a:r>
            <a:r>
              <a:rPr lang="ja-JP" altLang="en-US" dirty="0" smtClean="0"/>
              <a:t>」を押して、下に「</a:t>
            </a:r>
            <a:r>
              <a:rPr lang="en-US" altLang="ja-JP" dirty="0" smtClean="0"/>
              <a:t>Done compiling</a:t>
            </a:r>
            <a:r>
              <a:rPr lang="ja-JP" altLang="en-US" dirty="0" smtClean="0"/>
              <a:t>」が表示されたら</a:t>
            </a:r>
            <a:endParaRPr lang="en-US" altLang="ja-JP" dirty="0" smtClean="0"/>
          </a:p>
          <a:p>
            <a:r>
              <a:rPr lang="ja-JP" altLang="en-US" dirty="0" smtClean="0"/>
              <a:t>　　プラグラムに問題なし。他の文字が出たらどこかプログラムが間違っている。</a:t>
            </a:r>
            <a:endParaRPr lang="en-US" altLang="ja-JP" dirty="0" smtClean="0"/>
          </a:p>
        </p:txBody>
      </p:sp>
      <p:pic>
        <p:nvPicPr>
          <p:cNvPr id="6" name="図 5" descr="翻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38" y="2536326"/>
            <a:ext cx="3872524" cy="4180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入門　</a:t>
            </a:r>
            <a:r>
              <a:rPr lang="en-US" altLang="ja-JP" dirty="0" smtClean="0"/>
              <a:t>LED</a:t>
            </a:r>
            <a:r>
              <a:rPr lang="ja-JP" altLang="en-US" dirty="0" smtClean="0"/>
              <a:t>を</a:t>
            </a:r>
            <a:r>
              <a:rPr lang="ja-JP" altLang="en-US" dirty="0" smtClean="0"/>
              <a:t>光ら</a:t>
            </a:r>
            <a:r>
              <a:rPr lang="ja-JP" altLang="en-US" dirty="0" smtClean="0"/>
              <a:t>せる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87992" y="1477848"/>
            <a:ext cx="7100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⑤ </a:t>
            </a:r>
            <a:r>
              <a:rPr lang="ja-JP" altLang="en-US" dirty="0" smtClean="0"/>
              <a:t>図のように上の「</a:t>
            </a:r>
            <a:r>
              <a:rPr lang="en-US" altLang="ja-JP" dirty="0" smtClean="0"/>
              <a:t>upload</a:t>
            </a:r>
            <a:r>
              <a:rPr lang="ja-JP" altLang="en-US" dirty="0" smtClean="0"/>
              <a:t>」ボタンを押して</a:t>
            </a:r>
            <a:r>
              <a:rPr lang="en-US" altLang="ja-JP" dirty="0" err="1" smtClean="0"/>
              <a:t>arduino</a:t>
            </a:r>
            <a:r>
              <a:rPr lang="en-US" altLang="ja-JP" dirty="0" smtClean="0"/>
              <a:t> </a:t>
            </a:r>
            <a:r>
              <a:rPr lang="ja-JP" altLang="en-US" dirty="0" smtClean="0"/>
              <a:t>にプログラムを送信。</a:t>
            </a:r>
            <a:endParaRPr lang="en-US" altLang="ja-JP" dirty="0" smtClean="0"/>
          </a:p>
          <a:p>
            <a:r>
              <a:rPr lang="ja-JP" altLang="ja-JP" dirty="0" smtClean="0"/>
              <a:t>　</a:t>
            </a:r>
            <a:r>
              <a:rPr lang="ja-JP" altLang="en-US" dirty="0" smtClean="0"/>
              <a:t>　「</a:t>
            </a:r>
            <a:r>
              <a:rPr lang="en-US" altLang="ja-JP" dirty="0" smtClean="0"/>
              <a:t>Done uploading</a:t>
            </a:r>
            <a:r>
              <a:rPr lang="ja-JP" altLang="en-US" dirty="0" smtClean="0"/>
              <a:t>」が表示されたら</a:t>
            </a:r>
            <a:r>
              <a:rPr lang="en-US" altLang="ja-JP" dirty="0" smtClean="0"/>
              <a:t> LED</a:t>
            </a:r>
            <a:r>
              <a:rPr lang="ja-JP" altLang="en-US" dirty="0" smtClean="0"/>
              <a:t>が光り始める。</a:t>
            </a:r>
            <a:endParaRPr lang="en-US" altLang="ja-JP" dirty="0" smtClean="0"/>
          </a:p>
        </p:txBody>
      </p:sp>
      <p:pic>
        <p:nvPicPr>
          <p:cNvPr id="5" name="図 4" descr="送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343" y="2179819"/>
            <a:ext cx="3147739" cy="338987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95422" y="5900734"/>
            <a:ext cx="7861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注：「</a:t>
            </a:r>
            <a:r>
              <a:rPr kumimoji="1" lang="en-US" altLang="ja-JP" dirty="0" smtClean="0"/>
              <a:t>Done uploading</a:t>
            </a:r>
            <a:r>
              <a:rPr kumimoji="1" lang="ja-JP" altLang="en-US" dirty="0" smtClean="0"/>
              <a:t>」が表示されなかった場合、「</a:t>
            </a:r>
            <a:r>
              <a:rPr lang="en-US" altLang="ja-JP" dirty="0" smtClean="0"/>
              <a:t>Tool</a:t>
            </a:r>
            <a:r>
              <a:rPr kumimoji="1" lang="ja-JP" altLang="en-US" dirty="0" smtClean="0"/>
              <a:t>」の「</a:t>
            </a:r>
            <a:r>
              <a:rPr kumimoji="1" lang="en-US" altLang="ja-JP" dirty="0" smtClean="0"/>
              <a:t>Board</a:t>
            </a:r>
            <a:r>
              <a:rPr kumimoji="1" lang="ja-JP" altLang="en-US" dirty="0" smtClean="0"/>
              <a:t>」か「</a:t>
            </a:r>
            <a:r>
              <a:rPr lang="en-US" altLang="ja-JP" dirty="0" smtClean="0"/>
              <a:t>Serial Port</a:t>
            </a:r>
            <a:r>
              <a:rPr kumimoji="1" lang="ja-JP" altLang="en-US" dirty="0" smtClean="0"/>
              <a:t>」</a:t>
            </a:r>
            <a:endParaRPr kumimoji="1" lang="en-US" altLang="ja-JP" dirty="0" smtClean="0"/>
          </a:p>
          <a:p>
            <a:r>
              <a:rPr lang="ja-JP" altLang="en-US" dirty="0" smtClean="0"/>
              <a:t>　　が間違っている可能性がある。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0702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コードの解説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145" y="1564973"/>
            <a:ext cx="3861584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#define LED_PIN 13</a:t>
            </a:r>
            <a:r>
              <a:rPr lang="en-US" altLang="ja-JP" dirty="0" smtClean="0"/>
              <a:t>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void </a:t>
            </a:r>
            <a:r>
              <a:rPr lang="en-US" altLang="ja-JP" dirty="0"/>
              <a:t>setup () {   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	</a:t>
            </a:r>
            <a:r>
              <a:rPr lang="en-US" altLang="ja-JP" dirty="0" err="1" smtClean="0"/>
              <a:t>pinMode</a:t>
            </a:r>
            <a:r>
              <a:rPr lang="en-US" altLang="ja-JP" dirty="0" smtClean="0"/>
              <a:t> </a:t>
            </a:r>
            <a:r>
              <a:rPr lang="en-US" altLang="ja-JP" dirty="0"/>
              <a:t>(LED_PIN, OUTPUT);   </a:t>
            </a:r>
            <a:r>
              <a:rPr lang="en-US" altLang="ja-JP" dirty="0" smtClean="0"/>
              <a:t> </a:t>
            </a:r>
            <a:endParaRPr lang="en-US" altLang="ja-JP" i="1" dirty="0" smtClean="0"/>
          </a:p>
          <a:p>
            <a:r>
              <a:rPr lang="en-US" altLang="ja-JP" i="1" dirty="0" smtClean="0"/>
              <a:t>}</a:t>
            </a:r>
          </a:p>
          <a:p>
            <a:endParaRPr lang="en-US" altLang="ja-JP" i="1" dirty="0" smtClean="0"/>
          </a:p>
          <a:p>
            <a:r>
              <a:rPr lang="en-US" altLang="ja-JP" i="1" dirty="0" smtClean="0"/>
              <a:t> </a:t>
            </a:r>
            <a:r>
              <a:rPr lang="en-US" altLang="ja-JP" i="1" dirty="0"/>
              <a:t>void loop () {   </a:t>
            </a:r>
            <a:r>
              <a:rPr lang="en-US" altLang="ja-JP" i="1" dirty="0" smtClean="0"/>
              <a:t> </a:t>
            </a:r>
          </a:p>
          <a:p>
            <a:r>
              <a:rPr lang="en-US" altLang="ja-JP" i="1" dirty="0"/>
              <a:t>	</a:t>
            </a:r>
            <a:r>
              <a:rPr lang="en-US" altLang="ja-JP" i="1" dirty="0" err="1" smtClean="0"/>
              <a:t>digitalWrite</a:t>
            </a:r>
            <a:r>
              <a:rPr lang="en-US" altLang="ja-JP" i="1" dirty="0" smtClean="0"/>
              <a:t> </a:t>
            </a:r>
            <a:r>
              <a:rPr lang="en-US" altLang="ja-JP" i="1" dirty="0"/>
              <a:t>(LED_PIN, HIGH);</a:t>
            </a:r>
            <a:r>
              <a:rPr lang="en-US" altLang="ja-JP" i="1" dirty="0" smtClean="0"/>
              <a:t> 	</a:t>
            </a:r>
          </a:p>
          <a:p>
            <a:r>
              <a:rPr lang="en-US" altLang="ja-JP" i="1" dirty="0"/>
              <a:t>	</a:t>
            </a:r>
            <a:r>
              <a:rPr lang="en-US" altLang="ja-JP" i="1" dirty="0" smtClean="0"/>
              <a:t>delay </a:t>
            </a:r>
            <a:r>
              <a:rPr lang="en-US" altLang="ja-JP" i="1" dirty="0"/>
              <a:t>(1000);                </a:t>
            </a:r>
            <a:r>
              <a:rPr lang="en-US" altLang="ja-JP" i="1" dirty="0" smtClean="0"/>
              <a:t> 		</a:t>
            </a:r>
          </a:p>
          <a:p>
            <a:r>
              <a:rPr lang="en-US" altLang="ja-JP" i="1" dirty="0" smtClean="0"/>
              <a:t>	</a:t>
            </a:r>
            <a:r>
              <a:rPr lang="en-US" altLang="ja-JP" i="1" dirty="0" err="1" smtClean="0"/>
              <a:t>digitalWrite</a:t>
            </a:r>
            <a:r>
              <a:rPr lang="en-US" altLang="ja-JP" i="1" dirty="0" smtClean="0"/>
              <a:t> </a:t>
            </a:r>
            <a:r>
              <a:rPr lang="en-US" altLang="ja-JP" i="1" dirty="0"/>
              <a:t>(LED_PIN, LOW);</a:t>
            </a:r>
            <a:r>
              <a:rPr lang="en-US" altLang="ja-JP" i="1" dirty="0" smtClean="0"/>
              <a:t> 	</a:t>
            </a:r>
          </a:p>
          <a:p>
            <a:r>
              <a:rPr lang="en-US" altLang="ja-JP" i="1" dirty="0"/>
              <a:t>	</a:t>
            </a:r>
            <a:r>
              <a:rPr lang="ja-JP" altLang="en-US" i="1" dirty="0" smtClean="0"/>
              <a:t> </a:t>
            </a:r>
            <a:r>
              <a:rPr lang="en-US" altLang="ja-JP" i="1" dirty="0"/>
              <a:t>delay (1000);</a:t>
            </a:r>
            <a:r>
              <a:rPr lang="en-US" altLang="ja-JP" i="1" dirty="0" smtClean="0"/>
              <a:t> 			</a:t>
            </a:r>
          </a:p>
          <a:p>
            <a:r>
              <a:rPr lang="en-US" altLang="ja-JP" i="1" dirty="0" smtClean="0"/>
              <a:t>}</a:t>
            </a:r>
          </a:p>
          <a:p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64145" y="2180705"/>
            <a:ext cx="3643489" cy="872283"/>
          </a:xfrm>
          <a:prstGeom prst="roundRect">
            <a:avLst/>
          </a:prstGeom>
          <a:solidFill>
            <a:srgbClr val="0000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411687" y="2180705"/>
            <a:ext cx="3643489" cy="872283"/>
          </a:xfrm>
          <a:prstGeom prst="roundRect">
            <a:avLst/>
          </a:prstGeom>
          <a:solidFill>
            <a:srgbClr val="0000FF">
              <a:alpha val="21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84364" y="2257673"/>
            <a:ext cx="3432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初期化情報を書き込む</a:t>
            </a:r>
            <a:endParaRPr lang="en-US" altLang="ja-JP" dirty="0" smtClean="0"/>
          </a:p>
          <a:p>
            <a:r>
              <a:rPr kumimoji="1" lang="ja-JP" altLang="en-US" dirty="0" smtClean="0"/>
              <a:t>最初に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度だけ読み込まれる情報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64145" y="3205388"/>
            <a:ext cx="3643489" cy="1775906"/>
          </a:xfrm>
          <a:prstGeom prst="round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4411688" y="3242336"/>
            <a:ext cx="3605002" cy="3615664"/>
          </a:xfrm>
          <a:prstGeom prst="round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23415" y="3399335"/>
            <a:ext cx="335320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情報をずっと繰り返し続ける場所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この場合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LED</a:t>
            </a:r>
            <a:r>
              <a:rPr lang="ja-JP" altLang="en-US" dirty="0" smtClean="0"/>
              <a:t>ライトを付ける</a:t>
            </a:r>
            <a:endParaRPr lang="en-US" altLang="ja-JP" dirty="0" smtClean="0"/>
          </a:p>
          <a:p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r>
              <a:rPr lang="ja-JP" altLang="en-US" dirty="0" smtClean="0"/>
              <a:t>１秒待つ</a:t>
            </a:r>
            <a:endParaRPr lang="en-US" altLang="ja-JP" dirty="0" smtClean="0"/>
          </a:p>
          <a:p>
            <a:r>
              <a:rPr lang="ja-JP" altLang="en-US" dirty="0" smtClean="0"/>
              <a:t>　　</a:t>
            </a:r>
            <a:endParaRPr kumimoji="1" lang="en-US" altLang="ja-JP" dirty="0" smtClean="0"/>
          </a:p>
          <a:p>
            <a:r>
              <a:rPr lang="en-US" altLang="ja-JP" dirty="0" smtClean="0"/>
              <a:t>LED</a:t>
            </a:r>
            <a:r>
              <a:rPr lang="ja-JP" altLang="en-US" dirty="0" smtClean="0"/>
              <a:t>ライトを消す</a:t>
            </a:r>
            <a:endParaRPr lang="en-US" altLang="ja-JP" dirty="0" smtClean="0"/>
          </a:p>
          <a:p>
            <a:r>
              <a:rPr lang="ja-JP" altLang="en-US" dirty="0" smtClean="0"/>
              <a:t>　　</a:t>
            </a:r>
            <a:endParaRPr kumimoji="1" lang="en-US" altLang="ja-JP" dirty="0" smtClean="0"/>
          </a:p>
          <a:p>
            <a:r>
              <a:rPr lang="ja-JP" altLang="en-US" dirty="0" smtClean="0"/>
              <a:t>１秒待つ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523415" y="4553827"/>
            <a:ext cx="1852689" cy="26938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523416" y="5125387"/>
            <a:ext cx="1044450" cy="26938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523417" y="5651323"/>
            <a:ext cx="1660250" cy="26938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523415" y="6217962"/>
            <a:ext cx="1044451" cy="26938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rot="5400000">
            <a:off x="4852292" y="4974298"/>
            <a:ext cx="302178" cy="1588"/>
          </a:xfrm>
          <a:prstGeom prst="straightConnector1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5400000">
            <a:off x="4874310" y="5522252"/>
            <a:ext cx="256554" cy="1588"/>
          </a:xfrm>
          <a:prstGeom prst="straightConnector1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5400000">
            <a:off x="4851498" y="6071000"/>
            <a:ext cx="302178" cy="1588"/>
          </a:xfrm>
          <a:prstGeom prst="straightConnector1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rot="16200000" flipH="1">
            <a:off x="4899425" y="6591300"/>
            <a:ext cx="208707" cy="794"/>
          </a:xfrm>
          <a:prstGeom prst="line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001793" y="6696051"/>
            <a:ext cx="1810503" cy="1588"/>
          </a:xfrm>
          <a:prstGeom prst="line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16200000" flipH="1">
            <a:off x="5600082" y="5483042"/>
            <a:ext cx="2426020" cy="3178"/>
          </a:xfrm>
          <a:prstGeom prst="line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004176" y="4271620"/>
            <a:ext cx="1810503" cy="1588"/>
          </a:xfrm>
          <a:prstGeom prst="line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rot="5400000">
            <a:off x="4853086" y="4423503"/>
            <a:ext cx="302178" cy="1588"/>
          </a:xfrm>
          <a:prstGeom prst="straightConnector1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811502" y="5125387"/>
            <a:ext cx="165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これを繰り返す</a:t>
            </a:r>
            <a:endParaRPr kumimoji="1" lang="ja-JP" altLang="en-US" dirty="0"/>
          </a:p>
        </p:txBody>
      </p:sp>
      <p:sp>
        <p:nvSpPr>
          <p:cNvPr id="33" name="角丸四角形 32"/>
          <p:cNvSpPr/>
          <p:nvPr/>
        </p:nvSpPr>
        <p:spPr>
          <a:xfrm>
            <a:off x="64145" y="1564973"/>
            <a:ext cx="3643489" cy="436141"/>
          </a:xfrm>
          <a:prstGeom prst="roundRect">
            <a:avLst/>
          </a:prstGeom>
          <a:solidFill>
            <a:srgbClr val="CCFFCC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4411687" y="1564973"/>
            <a:ext cx="3643489" cy="436141"/>
          </a:xfrm>
          <a:prstGeom prst="roundRect">
            <a:avLst/>
          </a:prstGeom>
          <a:solidFill>
            <a:srgbClr val="CCFFCC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205065" y="1417638"/>
            <a:ext cx="4938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定義する場所</a:t>
            </a:r>
            <a:endParaRPr lang="en-US" altLang="ja-JP" dirty="0" smtClean="0"/>
          </a:p>
          <a:p>
            <a:r>
              <a:rPr kumimoji="1" lang="ja-JP" altLang="en-US" dirty="0" smtClean="0"/>
              <a:t>この場合１３番ピンを「</a:t>
            </a:r>
            <a:r>
              <a:rPr kumimoji="1" lang="en-US" altLang="ja-JP" dirty="0" smtClean="0"/>
              <a:t>LED_PIN</a:t>
            </a:r>
            <a:r>
              <a:rPr kumimoji="1" lang="ja-JP" altLang="en-US" dirty="0" smtClean="0"/>
              <a:t>」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という名に定義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加速度を計測しよう</a:t>
            </a:r>
            <a:endParaRPr lang="ja-JP" altLang="en-US" dirty="0"/>
          </a:p>
        </p:txBody>
      </p:sp>
      <p:pic>
        <p:nvPicPr>
          <p:cNvPr id="7" name="図 6" descr="P216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49" y="2118482"/>
            <a:ext cx="5389984" cy="404248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828338" y="4308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①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28024" y="4308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④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28024" y="35805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⑤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28338" y="35805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⑧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55274" y="6211307"/>
            <a:ext cx="43263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5V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1709" y="6211307"/>
            <a:ext cx="62130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GND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89116" y="2602245"/>
            <a:ext cx="141975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ANALOG IN 0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28338" y="1633284"/>
            <a:ext cx="141975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ANALOG IN 1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93171" y="2602245"/>
            <a:ext cx="141975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ANALOG IN 2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40359" y="1232972"/>
            <a:ext cx="405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Arduino</a:t>
            </a:r>
            <a:r>
              <a:rPr kumimoji="1" lang="ja-JP" altLang="en-US" dirty="0" smtClean="0"/>
              <a:t>の</a:t>
            </a:r>
            <a:r>
              <a:rPr lang="ja-JP" altLang="en-US" dirty="0" smtClean="0"/>
              <a:t>それぞれにピンを挿していこう</a:t>
            </a:r>
            <a:endParaRPr kumimoji="1" lang="en-US" altLang="ja-JP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加速度を計測しよう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434" y="1371168"/>
            <a:ext cx="3551122" cy="45243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int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AccX</a:t>
            </a:r>
            <a:r>
              <a:rPr lang="en-US" altLang="ja-JP" dirty="0" smtClean="0"/>
              <a:t>;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void setup(){</a:t>
            </a:r>
          </a:p>
          <a:p>
            <a:r>
              <a:rPr lang="en-US" altLang="ja-JP" dirty="0" smtClean="0"/>
              <a:t>  Serial.begin(9600);</a:t>
            </a:r>
          </a:p>
          <a:p>
            <a:r>
              <a:rPr lang="en-US" altLang="ja-JP" dirty="0" smtClean="0"/>
              <a:t>}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void loop(){</a:t>
            </a:r>
          </a:p>
          <a:p>
            <a:r>
              <a:rPr lang="en-US" altLang="ja-JP" dirty="0" smtClean="0"/>
              <a:t>  </a:t>
            </a:r>
            <a:r>
              <a:rPr lang="en-US" altLang="ja-JP" dirty="0" err="1" smtClean="0"/>
              <a:t>AccX</a:t>
            </a:r>
            <a:r>
              <a:rPr lang="en-US" altLang="ja-JP" dirty="0" smtClean="0"/>
              <a:t> = analogRead(0);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  </a:t>
            </a:r>
            <a:r>
              <a:rPr lang="en-US" altLang="ja-JP" dirty="0" err="1" smtClean="0"/>
              <a:t>Serial.print("AccX</a:t>
            </a:r>
            <a:r>
              <a:rPr lang="en-US" altLang="ja-JP" dirty="0" smtClean="0"/>
              <a:t>=");</a:t>
            </a:r>
          </a:p>
          <a:p>
            <a:r>
              <a:rPr lang="en-US" altLang="ja-JP" dirty="0" smtClean="0"/>
              <a:t>  </a:t>
            </a:r>
            <a:r>
              <a:rPr lang="en-US" altLang="ja-JP" dirty="0" err="1" smtClean="0"/>
              <a:t>Serial.print(AccX</a:t>
            </a:r>
            <a:r>
              <a:rPr lang="en-US" altLang="ja-JP" dirty="0" smtClean="0"/>
              <a:t>);</a:t>
            </a:r>
          </a:p>
          <a:p>
            <a:r>
              <a:rPr lang="en-US" altLang="ja-JP" dirty="0" smtClean="0"/>
              <a:t>  </a:t>
            </a:r>
            <a:r>
              <a:rPr lang="en-US" altLang="ja-JP" dirty="0" err="1" smtClean="0"/>
              <a:t>Serial.print("\t</a:t>
            </a:r>
            <a:r>
              <a:rPr lang="en-US" altLang="ja-JP" dirty="0" smtClean="0"/>
              <a:t>");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  delay(1000); </a:t>
            </a:r>
          </a:p>
          <a:p>
            <a:r>
              <a:rPr lang="en-US" altLang="ja-JP" dirty="0" smtClean="0"/>
              <a:t>}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47434" y="1417638"/>
            <a:ext cx="3252299" cy="516671"/>
          </a:xfrm>
          <a:prstGeom prst="roundRect">
            <a:avLst/>
          </a:prstGeom>
          <a:solidFill>
            <a:srgbClr val="CCFFCC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47434" y="2180705"/>
            <a:ext cx="3252299" cy="872283"/>
          </a:xfrm>
          <a:prstGeom prst="roundRect">
            <a:avLst/>
          </a:prstGeom>
          <a:solidFill>
            <a:srgbClr val="0000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47435" y="3194094"/>
            <a:ext cx="3367761" cy="2701390"/>
          </a:xfrm>
          <a:prstGeom prst="round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15196" y="38098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91638" y="1513667"/>
            <a:ext cx="17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i</a:t>
            </a:r>
            <a:r>
              <a:rPr kumimoji="1" lang="en-US" altLang="ja-JP" dirty="0" err="1" smtClean="0"/>
              <a:t>nt</a:t>
            </a:r>
            <a:r>
              <a:rPr kumimoji="1" lang="ja-JP" altLang="en-US" dirty="0" smtClean="0"/>
              <a:t>型</a:t>
            </a:r>
            <a:r>
              <a:rPr lang="ja-JP" altLang="en-US" dirty="0" smtClean="0"/>
              <a:t>に宣言する</a:t>
            </a:r>
            <a:endParaRPr kumimoji="1" lang="en-US" altLang="ja-JP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91638" y="2420007"/>
            <a:ext cx="318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通信のデータ転送レートを指定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91638" y="3498385"/>
            <a:ext cx="395417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「０」番ピンから得られた値を</a:t>
            </a:r>
            <a:r>
              <a:rPr kumimoji="1" lang="en-US" altLang="ja-JP" dirty="0" err="1" smtClean="0"/>
              <a:t>AccX</a:t>
            </a:r>
            <a:r>
              <a:rPr kumimoji="1" lang="ja-JP" altLang="en-US" dirty="0" smtClean="0"/>
              <a:t>とする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err="1" smtClean="0"/>
              <a:t>Serial.print</a:t>
            </a:r>
            <a:r>
              <a:rPr lang="ja-JP" altLang="en-US" dirty="0" smtClean="0"/>
              <a:t>は文字を表示させる。</a:t>
            </a:r>
            <a:endParaRPr lang="en-US" altLang="ja-JP" dirty="0" smtClean="0"/>
          </a:p>
          <a:p>
            <a:r>
              <a:rPr lang="en-US" altLang="ja-JP" dirty="0" err="1" smtClean="0"/>
              <a:t>Serial.print</a:t>
            </a:r>
            <a:r>
              <a:rPr lang="en-US" altLang="ja-JP" dirty="0" smtClean="0"/>
              <a:t>(“◯◯◯”);</a:t>
            </a:r>
            <a:r>
              <a:rPr lang="ja-JP" altLang="en-US" dirty="0" smtClean="0"/>
              <a:t>はそのまま</a:t>
            </a:r>
            <a:endParaRPr lang="en-US" altLang="ja-JP" dirty="0" smtClean="0"/>
          </a:p>
          <a:p>
            <a:r>
              <a:rPr lang="ja-JP" altLang="en-US" dirty="0" smtClean="0"/>
              <a:t>「</a:t>
            </a:r>
            <a:r>
              <a:rPr lang="en-US" altLang="ja-JP" dirty="0" smtClean="0"/>
              <a:t>◯◯◯</a:t>
            </a:r>
            <a:r>
              <a:rPr lang="ja-JP" altLang="en-US" dirty="0" smtClean="0"/>
              <a:t>」で表示される。</a:t>
            </a:r>
            <a:endParaRPr lang="en-US" altLang="ja-JP" dirty="0" smtClean="0"/>
          </a:p>
          <a:p>
            <a:r>
              <a:rPr lang="en-US" altLang="ja-JP" dirty="0" err="1" smtClean="0"/>
              <a:t>Serial.print(AccX</a:t>
            </a:r>
            <a:r>
              <a:rPr lang="en-US" altLang="ja-JP" dirty="0" smtClean="0"/>
              <a:t>);</a:t>
            </a:r>
            <a:r>
              <a:rPr lang="ja-JP" altLang="en-US" dirty="0" smtClean="0"/>
              <a:t>のように</a:t>
            </a:r>
            <a:r>
              <a:rPr lang="en-US" altLang="ja-JP" dirty="0" smtClean="0"/>
              <a:t>””</a:t>
            </a:r>
            <a:r>
              <a:rPr lang="ja-JP" altLang="en-US" dirty="0" smtClean="0"/>
              <a:t>がないと、</a:t>
            </a:r>
            <a:endParaRPr lang="en-US" altLang="ja-JP" dirty="0" smtClean="0"/>
          </a:p>
          <a:p>
            <a:r>
              <a:rPr lang="ja-JP" altLang="en-US" dirty="0" smtClean="0"/>
              <a:t>定義した値が表示される。</a:t>
            </a:r>
            <a:endParaRPr lang="en-US" altLang="ja-JP" dirty="0" smtClean="0"/>
          </a:p>
          <a:p>
            <a:r>
              <a:rPr lang="en-US" altLang="ja-JP" dirty="0" smtClean="0"/>
              <a:t>(“/</a:t>
            </a:r>
            <a:r>
              <a:rPr lang="en-US" altLang="ja-JP" dirty="0" err="1" smtClean="0"/>
              <a:t>t</a:t>
            </a:r>
            <a:r>
              <a:rPr lang="en-US" altLang="ja-JP" dirty="0" smtClean="0"/>
              <a:t>”)</a:t>
            </a:r>
            <a:r>
              <a:rPr lang="ja-JP" altLang="en-US" dirty="0" smtClean="0"/>
              <a:t>は改行を意味する。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83810" y="5807742"/>
            <a:ext cx="396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＊</a:t>
            </a:r>
            <a:r>
              <a:rPr kumimoji="1" lang="en-US" altLang="ja-JP" dirty="0" smtClean="0"/>
              <a:t>Acc</a:t>
            </a:r>
            <a:r>
              <a:rPr kumimoji="1" lang="ja-JP" altLang="en-US" dirty="0" smtClean="0"/>
              <a:t>とは</a:t>
            </a:r>
            <a:r>
              <a:rPr kumimoji="1" lang="en-US" altLang="ja-JP" dirty="0" smtClean="0"/>
              <a:t>acceleration</a:t>
            </a:r>
            <a:r>
              <a:rPr kumimoji="1" lang="ja-JP" altLang="en-US" dirty="0" smtClean="0"/>
              <a:t>の</a:t>
            </a:r>
            <a:r>
              <a:rPr kumimoji="1" lang="ja-JP" altLang="en-US" dirty="0" smtClean="0"/>
              <a:t>こと</a:t>
            </a:r>
            <a:r>
              <a:rPr kumimoji="1" lang="ja-JP" altLang="en-US" dirty="0" smtClean="0"/>
              <a:t>．</a:t>
            </a:r>
            <a:r>
              <a:rPr kumimoji="1" lang="en-US" altLang="ja-JP" dirty="0" smtClean="0"/>
              <a:t>X</a:t>
            </a:r>
            <a:r>
              <a:rPr kumimoji="1" lang="en-US" altLang="ja-JP" dirty="0" smtClean="0"/>
              <a:t>,Y,Z</a:t>
            </a:r>
            <a:r>
              <a:rPr kumimoji="1" lang="ja-JP" altLang="en-US" dirty="0" smtClean="0"/>
              <a:t>は軸</a:t>
            </a:r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4391638" y="1366328"/>
            <a:ext cx="3252299" cy="516671"/>
          </a:xfrm>
          <a:prstGeom prst="roundRect">
            <a:avLst/>
          </a:prstGeom>
          <a:solidFill>
            <a:srgbClr val="CCFFCC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4391638" y="2180705"/>
            <a:ext cx="3252299" cy="872283"/>
          </a:xfrm>
          <a:prstGeom prst="roundRect">
            <a:avLst/>
          </a:prstGeom>
          <a:solidFill>
            <a:srgbClr val="0000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391638" y="3194094"/>
            <a:ext cx="3367761" cy="2701390"/>
          </a:xfrm>
          <a:prstGeom prst="round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加速度を計測しよう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18772" y="1729263"/>
            <a:ext cx="6649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「</a:t>
            </a:r>
            <a:r>
              <a:rPr lang="en-US" altLang="ja-JP" dirty="0" smtClean="0"/>
              <a:t>verify</a:t>
            </a:r>
            <a:r>
              <a:rPr lang="ja-JP" altLang="en-US" dirty="0" smtClean="0"/>
              <a:t>」ボタンと「</a:t>
            </a:r>
            <a:r>
              <a:rPr lang="en-US" altLang="ja-JP" dirty="0" smtClean="0"/>
              <a:t>upload</a:t>
            </a:r>
            <a:r>
              <a:rPr lang="ja-JP" altLang="en-US" dirty="0" smtClean="0"/>
              <a:t>」ボタンを押して正常にアップロードできたら</a:t>
            </a:r>
            <a:endParaRPr lang="en-US" altLang="ja-JP" dirty="0" smtClean="0"/>
          </a:p>
          <a:p>
            <a:r>
              <a:rPr kumimoji="1" lang="ja-JP" altLang="en-US" dirty="0" smtClean="0"/>
              <a:t>図のボタンを押してみる。</a:t>
            </a:r>
            <a:endParaRPr kumimoji="1" lang="ja-JP" altLang="en-US" dirty="0"/>
          </a:p>
        </p:txBody>
      </p:sp>
      <p:pic>
        <p:nvPicPr>
          <p:cNvPr id="6" name="図 5" descr="serialmonite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72" y="2450079"/>
            <a:ext cx="6438900" cy="18288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451050" y="2719461"/>
            <a:ext cx="436192" cy="461796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矢印 7"/>
          <p:cNvSpPr/>
          <p:nvPr/>
        </p:nvSpPr>
        <p:spPr>
          <a:xfrm rot="3428949">
            <a:off x="3765364" y="3246355"/>
            <a:ext cx="397705" cy="3335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1386" y="3550589"/>
            <a:ext cx="38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</a:rPr>
              <a:t>ここをクリックすると、モニタが</a:t>
            </a:r>
            <a:r>
              <a:rPr lang="ja-JP" altLang="en-US" dirty="0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</a:rPr>
              <a:t>現れる。</a:t>
            </a:r>
            <a:endParaRPr kumimoji="1" lang="ja-JP" altLang="en-US" dirty="0"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26673" y="4707760"/>
            <a:ext cx="66013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＊表示される値は生データであり、実際の値とは異なる。</a:t>
            </a:r>
            <a:endParaRPr kumimoji="1" lang="en-US" altLang="ja-JP" dirty="0" smtClean="0"/>
          </a:p>
          <a:p>
            <a:r>
              <a:rPr lang="ja-JP" altLang="en-US" dirty="0" smtClean="0"/>
              <a:t>　実際の値にするためにはキャリブレーションを行う必要である。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＊</a:t>
            </a:r>
            <a:r>
              <a:rPr kumimoji="1" lang="en-US" altLang="ja-JP" dirty="0" err="1" smtClean="0"/>
              <a:t>Arduino</a:t>
            </a:r>
            <a:r>
              <a:rPr lang="ja-JP" altLang="en-US" dirty="0" smtClean="0"/>
              <a:t>には，アナログ計測用のチャンネルが</a:t>
            </a:r>
            <a:r>
              <a:rPr lang="en-US" altLang="ja-JP" dirty="0" smtClean="0"/>
              <a:t>6</a:t>
            </a:r>
            <a:r>
              <a:rPr lang="ja-JP" altLang="en-US" dirty="0" smtClean="0"/>
              <a:t>つ用意されている</a:t>
            </a:r>
            <a:r>
              <a:rPr lang="en-US" altLang="ja-JP" dirty="0" smtClean="0"/>
              <a:t>(10bit/6ch)</a:t>
            </a:r>
            <a:r>
              <a:rPr lang="ja-JP" altLang="en-US" dirty="0" smtClean="0"/>
              <a:t>．そこでさらに追加して他の物理量，例えば</a:t>
            </a:r>
            <a:r>
              <a:rPr kumimoji="1" lang="ja-JP" altLang="en-US" dirty="0" smtClean="0"/>
              <a:t>角速度</a:t>
            </a:r>
            <a:r>
              <a:rPr kumimoji="1" lang="ja-JP" altLang="en-US" dirty="0" smtClean="0"/>
              <a:t>など</a:t>
            </a:r>
            <a:r>
              <a:rPr kumimoji="1" lang="ja-JP" altLang="en-US" dirty="0" smtClean="0"/>
              <a:t>を</a:t>
            </a:r>
            <a:r>
              <a:rPr kumimoji="1" lang="ja-JP" altLang="en-US" dirty="0" smtClean="0"/>
              <a:t>測定することができる</a:t>
            </a:r>
            <a:r>
              <a:rPr kumimoji="1" lang="ja-JP" altLang="en-US" dirty="0" smtClean="0"/>
              <a:t>。</a:t>
            </a:r>
            <a:r>
              <a:rPr lang="ja-JP" altLang="ja-JP" dirty="0" smtClean="0"/>
              <a:t>　</a:t>
            </a:r>
            <a:r>
              <a:rPr lang="ja-JP" altLang="en-US" dirty="0" smtClean="0"/>
              <a:t>自分でプログラムを追加して測れるようにしよう。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加速度を計測しよう（コード解説）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79680" y="2057415"/>
            <a:ext cx="3198311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センサーの値</a:t>
            </a:r>
            <a:r>
              <a:rPr lang="en-US" altLang="ja-JP" dirty="0" smtClean="0"/>
              <a:t>(analogRead(0))</a:t>
            </a:r>
            <a:r>
              <a:rPr lang="ja-JP" altLang="en-US" dirty="0" smtClean="0"/>
              <a:t>を</a:t>
            </a:r>
            <a:endParaRPr lang="en-US" altLang="ja-JP" dirty="0" smtClean="0"/>
          </a:p>
          <a:p>
            <a:r>
              <a:rPr lang="ja-JP" altLang="en-US" dirty="0" smtClean="0"/>
              <a:t>獲得し</a:t>
            </a:r>
            <a:r>
              <a:rPr lang="en-US" altLang="ja-JP" b="1" i="1" dirty="0" err="1" smtClean="0"/>
              <a:t>AccX</a:t>
            </a:r>
            <a:r>
              <a:rPr lang="ja-JP" altLang="en-US" dirty="0" smtClean="0"/>
              <a:t>に代入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79680" y="3176094"/>
            <a:ext cx="265799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「</a:t>
            </a:r>
            <a:r>
              <a:rPr lang="en-US" altLang="ja-JP" dirty="0" err="1" smtClean="0"/>
              <a:t>AccX</a:t>
            </a:r>
            <a:r>
              <a:rPr lang="en-US" altLang="ja-JP" dirty="0" smtClean="0"/>
              <a:t>=</a:t>
            </a:r>
            <a:r>
              <a:rPr lang="ja-JP" altLang="en-US" dirty="0" smtClean="0"/>
              <a:t>」という文字を表示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79680" y="4040714"/>
            <a:ext cx="31798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先ほど獲得した値</a:t>
            </a:r>
            <a:r>
              <a:rPr lang="en-US" altLang="ja-JP" dirty="0" smtClean="0"/>
              <a:t>(</a:t>
            </a:r>
            <a:r>
              <a:rPr lang="en-US" altLang="ja-JP" b="1" i="1" dirty="0" err="1" smtClean="0"/>
              <a:t>AccX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を表示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79680" y="4846454"/>
            <a:ext cx="126488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改行をする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79680" y="5649258"/>
            <a:ext cx="102413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１秒待つ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8737" y="1678940"/>
            <a:ext cx="3551122" cy="45243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int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AccX</a:t>
            </a:r>
            <a:r>
              <a:rPr lang="en-US" altLang="ja-JP" dirty="0" smtClean="0"/>
              <a:t>;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void setup(){</a:t>
            </a:r>
          </a:p>
          <a:p>
            <a:r>
              <a:rPr lang="en-US" altLang="ja-JP" dirty="0" smtClean="0"/>
              <a:t>  Serial.begin(9600);</a:t>
            </a:r>
          </a:p>
          <a:p>
            <a:r>
              <a:rPr lang="en-US" altLang="ja-JP" dirty="0" smtClean="0"/>
              <a:t>}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void loop(){</a:t>
            </a:r>
          </a:p>
          <a:p>
            <a:r>
              <a:rPr lang="en-US" altLang="ja-JP" dirty="0" smtClean="0"/>
              <a:t>  </a:t>
            </a:r>
            <a:r>
              <a:rPr lang="en-US" altLang="ja-JP" dirty="0" err="1" smtClean="0"/>
              <a:t>AccX</a:t>
            </a:r>
            <a:r>
              <a:rPr lang="en-US" altLang="ja-JP" dirty="0" smtClean="0"/>
              <a:t> = analogRead(0);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  </a:t>
            </a:r>
            <a:r>
              <a:rPr lang="en-US" altLang="ja-JP" dirty="0" err="1" smtClean="0"/>
              <a:t>Serial.print("AccX</a:t>
            </a:r>
            <a:r>
              <a:rPr lang="en-US" altLang="ja-JP" dirty="0" smtClean="0"/>
              <a:t>=");</a:t>
            </a:r>
          </a:p>
          <a:p>
            <a:r>
              <a:rPr lang="en-US" altLang="ja-JP" dirty="0" smtClean="0"/>
              <a:t>  </a:t>
            </a:r>
            <a:r>
              <a:rPr lang="en-US" altLang="ja-JP" dirty="0" err="1" smtClean="0"/>
              <a:t>Serial.print(AccX</a:t>
            </a:r>
            <a:r>
              <a:rPr lang="en-US" altLang="ja-JP" dirty="0" smtClean="0"/>
              <a:t>);</a:t>
            </a:r>
          </a:p>
          <a:p>
            <a:r>
              <a:rPr lang="en-US" altLang="ja-JP" dirty="0" smtClean="0"/>
              <a:t>  </a:t>
            </a:r>
            <a:r>
              <a:rPr lang="en-US" altLang="ja-JP" dirty="0" err="1" smtClean="0"/>
              <a:t>Serial.print("\t</a:t>
            </a:r>
            <a:r>
              <a:rPr lang="en-US" altLang="ja-JP" dirty="0" smtClean="0"/>
              <a:t>");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  delay(1000); </a:t>
            </a:r>
          </a:p>
          <a:p>
            <a:r>
              <a:rPr lang="en-US" altLang="ja-JP" dirty="0" smtClean="0"/>
              <a:t>}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438737" y="1725410"/>
            <a:ext cx="3252299" cy="516671"/>
          </a:xfrm>
          <a:prstGeom prst="roundRect">
            <a:avLst/>
          </a:prstGeom>
          <a:solidFill>
            <a:srgbClr val="CCFFCC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38737" y="2488477"/>
            <a:ext cx="3252299" cy="872283"/>
          </a:xfrm>
          <a:prstGeom prst="roundRect">
            <a:avLst/>
          </a:prstGeom>
          <a:solidFill>
            <a:srgbClr val="0000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438738" y="3501866"/>
            <a:ext cx="3367761" cy="2701390"/>
          </a:xfrm>
          <a:prstGeom prst="round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 rot="5400000">
            <a:off x="4806490" y="6221835"/>
            <a:ext cx="408079" cy="1588"/>
          </a:xfrm>
          <a:prstGeom prst="line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011323" y="6425081"/>
            <a:ext cx="3061412" cy="1588"/>
          </a:xfrm>
          <a:prstGeom prst="line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16200000" flipH="1">
            <a:off x="5722104" y="4076038"/>
            <a:ext cx="4698083" cy="3178"/>
          </a:xfrm>
          <a:prstGeom prst="line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5010530" y="1726998"/>
            <a:ext cx="3062204" cy="1588"/>
          </a:xfrm>
          <a:prstGeom prst="line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5400000">
            <a:off x="4859440" y="1878881"/>
            <a:ext cx="302178" cy="1588"/>
          </a:xfrm>
          <a:prstGeom prst="straightConnector1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rot="5400000">
            <a:off x="4775150" y="2938332"/>
            <a:ext cx="472348" cy="3177"/>
          </a:xfrm>
          <a:prstGeom prst="straightConnector1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5400000">
            <a:off x="4771972" y="3780012"/>
            <a:ext cx="472348" cy="3177"/>
          </a:xfrm>
          <a:prstGeom prst="straightConnector1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rot="5400000">
            <a:off x="4768794" y="4644632"/>
            <a:ext cx="472348" cy="3177"/>
          </a:xfrm>
          <a:prstGeom prst="straightConnector1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5400000">
            <a:off x="4765616" y="5450372"/>
            <a:ext cx="472348" cy="3177"/>
          </a:xfrm>
          <a:prstGeom prst="straightConnector1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7413204" y="3622787"/>
            <a:ext cx="165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これを繰り返す</a:t>
            </a:r>
            <a:endParaRPr kumimoji="1" lang="ja-JP" altLang="en-US" dirty="0"/>
          </a:p>
        </p:txBody>
      </p:sp>
      <p:sp>
        <p:nvSpPr>
          <p:cNvPr id="37" name="角丸四角形 36"/>
          <p:cNvSpPr/>
          <p:nvPr/>
        </p:nvSpPr>
        <p:spPr>
          <a:xfrm>
            <a:off x="4343087" y="1533429"/>
            <a:ext cx="4611682" cy="5014569"/>
          </a:xfrm>
          <a:prstGeom prst="round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ja-JP" dirty="0" err="1" smtClean="0"/>
              <a:t>Arduino</a:t>
            </a:r>
            <a:r>
              <a:rPr lang="ja-JP" altLang="en-US" dirty="0" smtClean="0"/>
              <a:t>とは？</a:t>
            </a:r>
            <a:endParaRPr lang="ja-JP" altLang="en-US" dirty="0"/>
          </a:p>
        </p:txBody>
      </p:sp>
      <p:pic>
        <p:nvPicPr>
          <p:cNvPr id="8" name="コンテンツ プレースホルダ 7" descr="arduino_uno_test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034" b="-6034"/>
          <a:stretch>
            <a:fillRect/>
          </a:stretch>
        </p:blipFill>
        <p:spPr/>
      </p:pic>
      <p:sp>
        <p:nvSpPr>
          <p:cNvPr id="7" name="コンテンツ プレースホルダ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ja-JP" altLang="en-US" dirty="0" smtClean="0"/>
              <a:t>簡単な入出力を備えた基盤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Processing</a:t>
            </a:r>
            <a:r>
              <a:rPr lang="ja-JP" altLang="en-US" dirty="0" smtClean="0"/>
              <a:t>言語を実装した開発環境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オープン</a:t>
            </a:r>
            <a:r>
              <a:rPr lang="ja-JP" altLang="en-US" dirty="0" smtClean="0"/>
              <a:t>（</a:t>
            </a:r>
            <a:r>
              <a:rPr lang="ja-JP" altLang="en-US" dirty="0" smtClean="0"/>
              <a:t>ソース</a:t>
            </a:r>
            <a:r>
              <a:rPr lang="en-US" altLang="ja-JP" dirty="0" smtClean="0"/>
              <a:t> and </a:t>
            </a:r>
            <a:r>
              <a:rPr lang="ja-JP" altLang="en-US" dirty="0" smtClean="0"/>
              <a:t>ハードウェア</a:t>
            </a:r>
            <a:r>
              <a:rPr lang="en-US" altLang="ja-JP" dirty="0" smtClean="0"/>
              <a:t>)</a:t>
            </a:r>
            <a:endParaRPr lang="en-US" altLang="ja-JP" dirty="0" smtClean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0072" y="6451453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Homepage : http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www.arduino.cc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7221" y="5995657"/>
            <a:ext cx="142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Fig1. </a:t>
            </a:r>
            <a:r>
              <a:rPr kumimoji="1" lang="en-US" altLang="ja-JP" dirty="0" err="1" smtClean="0"/>
              <a:t>Arduino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応用編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ベルト式無線通信加速度センサ</a:t>
            </a:r>
            <a:endParaRPr lang="ja-JP" altLang="en-US" dirty="0"/>
          </a:p>
        </p:txBody>
      </p:sp>
      <p:pic>
        <p:nvPicPr>
          <p:cNvPr id="9" name="図 8" descr="ArduinoLilypad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5" y="3600450"/>
            <a:ext cx="2130425" cy="2130425"/>
          </a:xfrm>
          <a:prstGeom prst="rect">
            <a:avLst/>
          </a:prstGeom>
        </p:spPr>
      </p:pic>
      <p:pic>
        <p:nvPicPr>
          <p:cNvPr id="10" name="図 9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996" y="1345890"/>
            <a:ext cx="1569069" cy="1569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概要</a:t>
            </a:r>
            <a:endParaRPr lang="ja-JP" altLang="en-US" dirty="0"/>
          </a:p>
        </p:txBody>
      </p:sp>
      <p:pic>
        <p:nvPicPr>
          <p:cNvPr id="7" name="コンテンツ プレースホルダ 6" descr="AccMoniteringSystem.eps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5132" b="-55132"/>
          <a:stretch>
            <a:fillRect/>
          </a:stretch>
        </p:blipFill>
        <p:spPr>
          <a:xfrm>
            <a:off x="455671" y="-1092414"/>
            <a:ext cx="8231129" cy="922443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685800" y="2789847"/>
            <a:ext cx="7772400" cy="1470025"/>
          </a:xfrm>
        </p:spPr>
        <p:txBody>
          <a:bodyPr/>
          <a:lstStyle/>
          <a:p>
            <a:r>
              <a:rPr lang="en-US" altLang="ja-JP" dirty="0" smtClean="0"/>
              <a:t>Hardware</a:t>
            </a:r>
            <a:endParaRPr lang="ja-JP" altLang="en-US" dirty="0"/>
          </a:p>
        </p:txBody>
      </p:sp>
      <p:pic>
        <p:nvPicPr>
          <p:cNvPr id="7" name="図 6" descr="128px-Arduino-0017-512x512p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228" y="3234715"/>
            <a:ext cx="564936" cy="564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LilyPad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Arduino</a:t>
            </a:r>
            <a:endParaRPr lang="ja-JP" altLang="en-US" dirty="0"/>
          </a:p>
        </p:txBody>
      </p:sp>
      <p:pic>
        <p:nvPicPr>
          <p:cNvPr id="5" name="コンテンツ プレースホルダ 4" descr="ArduinoLilypad2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034" b="-6034"/>
          <a:stretch>
            <a:fillRect/>
          </a:stretch>
        </p:blipFill>
        <p:spPr/>
      </p:pic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 smtClean="0"/>
              <a:t>服に縫いつけて着ることができるマイコン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導電性の糸を使用することも可能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無線通信　</a:t>
            </a:r>
            <a:r>
              <a:rPr lang="en-US" altLang="ja-JP" dirty="0" err="1" smtClean="0"/>
              <a:t>ZigBee</a:t>
            </a:r>
            <a:endParaRPr lang="ja-JP" altLang="en-US" dirty="0"/>
          </a:p>
        </p:txBody>
      </p:sp>
      <p:pic>
        <p:nvPicPr>
          <p:cNvPr id="5" name="コンテンツ プレースホルダ 4" descr="images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034" b="-6034"/>
          <a:stretch>
            <a:fillRect/>
          </a:stretch>
        </p:blipFill>
        <p:spPr>
          <a:xfrm>
            <a:off x="457201" y="1600201"/>
            <a:ext cx="2160350" cy="2421053"/>
          </a:xfrm>
        </p:spPr>
      </p:pic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237088" y="1600200"/>
            <a:ext cx="5449712" cy="4525963"/>
          </a:xfrm>
        </p:spPr>
        <p:txBody>
          <a:bodyPr/>
          <a:lstStyle/>
          <a:p>
            <a:r>
              <a:rPr lang="ja-JP" altLang="en-US" dirty="0" smtClean="0"/>
              <a:t>短距離無線通信規格のひとつ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低速で転送距離が短いが、安価で消費電力が少ない。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制御ソフトウェア　</a:t>
            </a:r>
            <a:r>
              <a:rPr lang="en-US" altLang="ja-JP" dirty="0" smtClean="0"/>
              <a:t>Processing</a:t>
            </a:r>
            <a:endParaRPr lang="ja-JP" altLang="en-US" dirty="0"/>
          </a:p>
        </p:txBody>
      </p:sp>
      <p:pic>
        <p:nvPicPr>
          <p:cNvPr id="8" name="コンテンツ プレースホルダ 7" descr="processing.tif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770" r="-3770"/>
          <a:stretch>
            <a:fillRect/>
          </a:stretch>
        </p:blipFill>
        <p:spPr>
          <a:xfrm>
            <a:off x="363251" y="1600200"/>
            <a:ext cx="4038600" cy="4525963"/>
          </a:xfrm>
        </p:spPr>
      </p:pic>
      <p:pic>
        <p:nvPicPr>
          <p:cNvPr id="6" name="図 5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791" y="445029"/>
            <a:ext cx="468855" cy="468855"/>
          </a:xfrm>
          <a:prstGeom prst="rect">
            <a:avLst/>
          </a:prstGeom>
        </p:spPr>
      </p:pic>
      <p:sp>
        <p:nvSpPr>
          <p:cNvPr id="11" name="コンテンツ プレースホルダ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altLang="ja-JP" dirty="0" smtClean="0"/>
              <a:t>Java</a:t>
            </a:r>
            <a:r>
              <a:rPr lang="ja-JP" altLang="en-US" dirty="0" smtClean="0"/>
              <a:t>を簡略化したグラフィックに特化した言語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err="1" smtClean="0"/>
              <a:t>arduino</a:t>
            </a:r>
            <a:r>
              <a:rPr lang="ja-JP" altLang="en-US" dirty="0" smtClean="0"/>
              <a:t>との相互性があり、容易に操作することができる。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Processing </a:t>
            </a:r>
            <a:r>
              <a:rPr lang="ja-JP" altLang="en-US" dirty="0" smtClean="0"/>
              <a:t>をインストールしよう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31602" y="1872842"/>
            <a:ext cx="6135013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手順は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arduino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とほぼ同じ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① </a:t>
            </a:r>
            <a:r>
              <a:rPr lang="en-US" altLang="ja-JP" dirty="0" smtClean="0">
                <a:hlinkClick r:id="rId2"/>
              </a:rPr>
              <a:t>http://www.processing.org/</a:t>
            </a:r>
            <a:r>
              <a:rPr lang="en-US" altLang="ja-JP" dirty="0" smtClean="0"/>
              <a:t> </a:t>
            </a:r>
            <a:r>
              <a:rPr lang="ja-JP" altLang="en-US" dirty="0" smtClean="0"/>
              <a:t>にアクセス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② </a:t>
            </a:r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Download</a:t>
            </a:r>
            <a:r>
              <a:rPr kumimoji="1" lang="ja-JP" altLang="en-US" dirty="0" smtClean="0"/>
              <a:t>」から自分の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OS </a:t>
            </a:r>
            <a:r>
              <a:rPr lang="ja-JP" altLang="en-US" dirty="0" smtClean="0"/>
              <a:t>にあったものをダウンロード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③ </a:t>
            </a:r>
            <a:r>
              <a:rPr lang="ja-JP" altLang="en-US" dirty="0" smtClean="0"/>
              <a:t>ダウンロードしたフォルダを解凍し好きなところへ移動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Windows</a:t>
            </a:r>
            <a:r>
              <a:rPr lang="ja-JP" altLang="en-US" dirty="0" smtClean="0"/>
              <a:t>の人は</a:t>
            </a:r>
            <a:r>
              <a:rPr lang="en-US" altLang="ja-JP" dirty="0" smtClean="0"/>
              <a:t> OS </a:t>
            </a:r>
            <a:r>
              <a:rPr lang="ja-JP" altLang="en-US" dirty="0" smtClean="0"/>
              <a:t>を選ぶときに</a:t>
            </a:r>
            <a:r>
              <a:rPr lang="en-US" altLang="ja-JP" dirty="0" smtClean="0"/>
              <a:t> Java </a:t>
            </a:r>
            <a:r>
              <a:rPr lang="ja-JP" altLang="en-US" dirty="0" smtClean="0"/>
              <a:t>の有無に合わせて選択</a:t>
            </a:r>
            <a:endParaRPr lang="en-US" altLang="ja-JP" dirty="0" smtClean="0"/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わからなければ</a:t>
            </a:r>
            <a:r>
              <a:rPr lang="en-US" altLang="ja-JP" dirty="0" smtClean="0"/>
              <a:t> Java </a:t>
            </a:r>
            <a:r>
              <a:rPr lang="ja-JP" altLang="en-US" dirty="0" smtClean="0"/>
              <a:t>ありを選択</a:t>
            </a:r>
            <a:r>
              <a:rPr lang="en-US" altLang="ja-JP" dirty="0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電源モジュール</a:t>
            </a:r>
            <a:endParaRPr lang="ja-JP" altLang="en-US" dirty="0"/>
          </a:p>
        </p:txBody>
      </p:sp>
      <p:pic>
        <p:nvPicPr>
          <p:cNvPr id="5" name="コンテンツ プレースホルダ 4" descr="images-3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034" b="-6034"/>
          <a:stretch>
            <a:fillRect/>
          </a:stretch>
        </p:blipFill>
        <p:spPr>
          <a:xfrm>
            <a:off x="457200" y="1600201"/>
            <a:ext cx="2175838" cy="2438410"/>
          </a:xfrm>
        </p:spPr>
      </p:pic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err="1" smtClean="0"/>
              <a:t>Lilypad</a:t>
            </a:r>
            <a:r>
              <a:rPr lang="ja-JP" altLang="en-US" dirty="0" smtClean="0"/>
              <a:t>の駆動電圧は，</a:t>
            </a:r>
            <a:r>
              <a:rPr lang="en-US" altLang="ja-JP" dirty="0" smtClean="0"/>
              <a:t>2.7〜5.5V </a:t>
            </a:r>
            <a:r>
              <a:rPr lang="ja-JP" altLang="en-US" dirty="0" smtClean="0"/>
              <a:t>と決まっている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ja-JP" altLang="en-US" dirty="0" smtClean="0"/>
              <a:t>ここでは，リチウムポリマー電池（写真下：</a:t>
            </a:r>
            <a:r>
              <a:rPr lang="en-US" altLang="ja-JP" dirty="0" smtClean="0"/>
              <a:t>3.7V/1000mAh)</a:t>
            </a:r>
            <a:r>
              <a:rPr lang="ja-JP" altLang="en-US" dirty="0" smtClean="0"/>
              <a:t>を使用</a:t>
            </a:r>
            <a:endParaRPr lang="en-US" altLang="ja-JP" dirty="0" smtClean="0"/>
          </a:p>
          <a:p>
            <a:r>
              <a:rPr lang="en-US" altLang="ja-JP" dirty="0" err="1" smtClean="0"/>
              <a:t>Arduino</a:t>
            </a:r>
            <a:r>
              <a:rPr lang="ja-JP" altLang="en-US" dirty="0" smtClean="0"/>
              <a:t>に安定した電圧を供給するため，</a:t>
            </a:r>
            <a:r>
              <a:rPr lang="en-US" altLang="ja-JP" dirty="0" smtClean="0"/>
              <a:t>DC-DC</a:t>
            </a:r>
            <a:r>
              <a:rPr lang="ja-JP" altLang="en-US" dirty="0" smtClean="0"/>
              <a:t>コンバーター（写真上：</a:t>
            </a:r>
            <a:r>
              <a:rPr lang="en-US" altLang="ja-JP" dirty="0" err="1" smtClean="0"/>
              <a:t>LiPower</a:t>
            </a:r>
            <a:r>
              <a:rPr lang="ja-JP" altLang="en-US" dirty="0" smtClean="0"/>
              <a:t>）を使用．</a:t>
            </a:r>
            <a:endParaRPr lang="en-US" altLang="ja-JP" dirty="0"/>
          </a:p>
          <a:p>
            <a:r>
              <a:rPr lang="en-US" altLang="ja-JP" dirty="0" err="1" smtClean="0"/>
              <a:t>LiPower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5V</a:t>
            </a:r>
            <a:r>
              <a:rPr lang="ja-JP" altLang="en-US" dirty="0" smtClean="0"/>
              <a:t>が取り出せるので，これを</a:t>
            </a:r>
            <a:r>
              <a:rPr lang="en-US" altLang="ja-JP" dirty="0" err="1" smtClean="0"/>
              <a:t>Lilypad</a:t>
            </a:r>
            <a:r>
              <a:rPr lang="ja-JP" altLang="en-US" dirty="0" smtClean="0"/>
              <a:t>へ</a:t>
            </a:r>
            <a:endParaRPr lang="ja-JP" altLang="en-US" dirty="0"/>
          </a:p>
        </p:txBody>
      </p:sp>
      <p:pic>
        <p:nvPicPr>
          <p:cNvPr id="6" name="図 5" descr="Unknow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53" y="4179878"/>
            <a:ext cx="1946285" cy="194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三軸加速度センサ</a:t>
            </a:r>
            <a:endParaRPr lang="ja-JP" altLang="en-US" dirty="0"/>
          </a:p>
        </p:txBody>
      </p:sp>
      <p:pic>
        <p:nvPicPr>
          <p:cNvPr id="5" name="コンテンツ プレースホルダ 4" descr="images-4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1641" b="-31641"/>
          <a:stretch>
            <a:fillRect/>
          </a:stretch>
        </p:blipFill>
        <p:spPr/>
      </p:pic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ja-JP" dirty="0" err="1"/>
              <a:t>LilyPad</a:t>
            </a:r>
            <a:r>
              <a:rPr lang="ja-JP" altLang="en-US" dirty="0"/>
              <a:t>加速度</a:t>
            </a:r>
            <a:r>
              <a:rPr lang="ja-JP" altLang="en-US" dirty="0" smtClean="0"/>
              <a:t>センサ</a:t>
            </a:r>
            <a:endParaRPr lang="en-US" altLang="ja-JP" dirty="0" smtClean="0"/>
          </a:p>
          <a:p>
            <a:r>
              <a:rPr lang="en-US" altLang="ja-JP" dirty="0" smtClean="0"/>
              <a:t>ADXL335</a:t>
            </a:r>
            <a:r>
              <a:rPr lang="ja-JP" altLang="en-US" dirty="0" smtClean="0"/>
              <a:t>使用（</a:t>
            </a:r>
            <a:r>
              <a:rPr lang="en-US" altLang="ja-JP" dirty="0" smtClean="0"/>
              <a:t>±3G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 smtClean="0"/>
              <a:t>V+, GND</a:t>
            </a:r>
          </a:p>
          <a:p>
            <a:r>
              <a:rPr lang="en-US" altLang="ja-JP" dirty="0" smtClean="0"/>
              <a:t>X,Y,Z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回路図</a:t>
            </a:r>
            <a:endParaRPr lang="ja-JP" altLang="en-US" dirty="0"/>
          </a:p>
        </p:txBody>
      </p:sp>
      <p:pic>
        <p:nvPicPr>
          <p:cNvPr id="5" name="コンテンツ プレースホルダ 4" descr="配線図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1493" b="-41493"/>
          <a:stretch>
            <a:fillRect/>
          </a:stretch>
        </p:blipFill>
        <p:spPr>
          <a:xfrm>
            <a:off x="814203" y="-490016"/>
            <a:ext cx="8050117" cy="9037768"/>
          </a:xfrm>
        </p:spPr>
      </p:pic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ja-JP" altLang="en-US" dirty="0" smtClean="0"/>
              <a:t>　</a:t>
            </a:r>
            <a:endParaRPr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開発環境</a:t>
            </a:r>
            <a:r>
              <a:rPr lang="en-US" altLang="ja-JP" dirty="0" smtClean="0"/>
              <a:t> : </a:t>
            </a:r>
            <a:r>
              <a:rPr lang="en-US" altLang="ja-JP" dirty="0" err="1" smtClean="0"/>
              <a:t>Arduino</a:t>
            </a:r>
            <a:endParaRPr lang="ja-JP" altLang="en-US" dirty="0"/>
          </a:p>
        </p:txBody>
      </p:sp>
      <p:pic>
        <p:nvPicPr>
          <p:cNvPr id="5" name="コンテンツ プレースホルダ 4" descr="478px-Arduino_IDE_-_v0011_Alpha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6003" r="-6003"/>
          <a:stretch>
            <a:fillRect/>
          </a:stretch>
        </p:blipFill>
        <p:spPr/>
      </p:pic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ja-JP" dirty="0" smtClean="0"/>
              <a:t>Java</a:t>
            </a:r>
            <a:r>
              <a:rPr lang="ja-JP" altLang="en-US" dirty="0" smtClean="0"/>
              <a:t>アプリケーション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フリーソフト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15948" y="6429377"/>
            <a:ext cx="472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Download : http://</a:t>
            </a:r>
            <a:r>
              <a:rPr lang="en-US" altLang="ja-JP" dirty="0" err="1" smtClean="0">
                <a:solidFill>
                  <a:schemeClr val="bg1">
                    <a:lumMod val="50000"/>
                  </a:schemeClr>
                </a:solidFill>
              </a:rPr>
              <a:t>arduino.cc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/en/Main/Software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6981" y="6305457"/>
            <a:ext cx="32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Fig2. </a:t>
            </a:r>
            <a:r>
              <a:rPr kumimoji="1" lang="en-US" altLang="ja-JP" dirty="0" err="1" smtClean="0"/>
              <a:t>Arduino</a:t>
            </a:r>
            <a:r>
              <a:rPr kumimoji="1" lang="en-US" altLang="ja-JP" dirty="0" smtClean="0"/>
              <a:t> Software </a:t>
            </a:r>
            <a:r>
              <a:rPr kumimoji="1" lang="ja-JP" altLang="en-US" dirty="0" smtClean="0"/>
              <a:t>実行画面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>
          <a:xfrm>
            <a:off x="685800" y="2553729"/>
            <a:ext cx="7772400" cy="1470025"/>
          </a:xfrm>
        </p:spPr>
        <p:txBody>
          <a:bodyPr/>
          <a:lstStyle/>
          <a:p>
            <a:r>
              <a:rPr lang="en-US" altLang="ja-JP" dirty="0" smtClean="0"/>
              <a:t>Software</a:t>
            </a:r>
            <a:endParaRPr lang="ja-JP" altLang="en-US" dirty="0"/>
          </a:p>
        </p:txBody>
      </p:sp>
      <p:pic>
        <p:nvPicPr>
          <p:cNvPr id="9" name="図 8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673" y="3008525"/>
            <a:ext cx="575021" cy="575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通信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5549"/>
            <a:ext cx="8229600" cy="54424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dirty="0" err="1" smtClean="0">
                <a:solidFill>
                  <a:prstClr val="black"/>
                </a:solidFill>
              </a:rPr>
              <a:t>Arduino</a:t>
            </a:r>
            <a:r>
              <a:rPr lang="ja-JP" altLang="en-US" dirty="0" smtClean="0">
                <a:solidFill>
                  <a:prstClr val="black"/>
                </a:solidFill>
              </a:rPr>
              <a:t>とシリアル通信をし</a:t>
            </a:r>
            <a:r>
              <a:rPr lang="ja-JP" altLang="en-US" dirty="0" smtClean="0">
                <a:solidFill>
                  <a:prstClr val="black"/>
                </a:solidFill>
              </a:rPr>
              <a:t>、</a:t>
            </a:r>
            <a:r>
              <a:rPr lang="ja-JP" altLang="en-US" dirty="0" smtClean="0">
                <a:solidFill>
                  <a:prstClr val="black"/>
                </a:solidFill>
              </a:rPr>
              <a:t>得られた</a:t>
            </a:r>
            <a:r>
              <a:rPr lang="ja-JP" altLang="en-US" dirty="0" smtClean="0">
                <a:solidFill>
                  <a:prstClr val="black"/>
                </a:solidFill>
              </a:rPr>
              <a:t>数値</a:t>
            </a:r>
            <a:r>
              <a:rPr lang="ja-JP" altLang="en-US" dirty="0" smtClean="0">
                <a:solidFill>
                  <a:prstClr val="black"/>
                </a:solidFill>
              </a:rPr>
              <a:t>を画面に表示しよう。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ja-JP" altLang="en-US" sz="2800" dirty="0" smtClean="0">
                <a:solidFill>
                  <a:prstClr val="black"/>
                </a:solidFill>
              </a:rPr>
              <a:t>サンプルコード　</a:t>
            </a:r>
            <a:r>
              <a:rPr lang="en-US" altLang="ja-JP" sz="2800" dirty="0" smtClean="0"/>
              <a:t>(</a:t>
            </a:r>
            <a:r>
              <a:rPr lang="ja-JP" altLang="en-US" sz="2800" dirty="0" smtClean="0">
                <a:solidFill>
                  <a:schemeClr val="bg1">
                    <a:lumMod val="50000"/>
                  </a:schemeClr>
                </a:solidFill>
              </a:rPr>
              <a:t>参考：</a:t>
            </a:r>
            <a:r>
              <a:rPr lang="en-US" altLang="ja-JP" sz="2800" dirty="0" smtClean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altLang="ja-JP" sz="2800" dirty="0" err="1" smtClean="0">
                <a:solidFill>
                  <a:schemeClr val="bg1">
                    <a:lumMod val="50000"/>
                  </a:schemeClr>
                </a:solidFill>
              </a:rPr>
              <a:t>www.processing.org/reference/libraries/serial/index.html</a:t>
            </a:r>
            <a:r>
              <a:rPr lang="en-US" altLang="ja-JP" sz="2800" dirty="0" smtClean="0"/>
              <a:t>)</a:t>
            </a:r>
            <a:endParaRPr lang="en-US" altLang="ja-JP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ja-JP" sz="1600" dirty="0" smtClean="0"/>
          </a:p>
          <a:p>
            <a:pPr>
              <a:buNone/>
            </a:pPr>
            <a:r>
              <a:rPr lang="en-US" altLang="ja-JP" sz="1600" dirty="0" smtClean="0"/>
              <a:t>import processing.serial.*;　　　　　　　　　　//Library</a:t>
            </a:r>
            <a:r>
              <a:rPr lang="ja-JP" altLang="en-US" sz="1600" dirty="0" smtClean="0"/>
              <a:t>を</a:t>
            </a:r>
            <a:r>
              <a:rPr lang="en-US" altLang="ja-JP" sz="1600" dirty="0" smtClean="0"/>
              <a:t>import</a:t>
            </a:r>
            <a:r>
              <a:rPr lang="ja-JP" altLang="en-US" sz="1600" dirty="0" smtClean="0"/>
              <a:t>する</a:t>
            </a:r>
            <a:endParaRPr lang="en-US" altLang="ja-JP" sz="1600" dirty="0" smtClean="0"/>
          </a:p>
          <a:p>
            <a:pPr>
              <a:buNone/>
            </a:pPr>
            <a:r>
              <a:rPr lang="en-US" altLang="ja-JP" sz="1600" dirty="0" smtClean="0"/>
              <a:t>Serial myPort;</a:t>
            </a:r>
          </a:p>
          <a:p>
            <a:pPr>
              <a:buNone/>
            </a:pPr>
            <a:r>
              <a:rPr lang="en-US" altLang="ja-JP" sz="1600" dirty="0" smtClean="0"/>
              <a:t>String StringData;</a:t>
            </a:r>
          </a:p>
          <a:p>
            <a:pPr>
              <a:buNone/>
            </a:pPr>
            <a:endParaRPr lang="en-US" altLang="ja-JP" sz="1600" dirty="0" smtClean="0"/>
          </a:p>
          <a:p>
            <a:pPr>
              <a:buNone/>
            </a:pPr>
            <a:r>
              <a:rPr lang="en-US" altLang="ja-JP" sz="1600" dirty="0" smtClean="0"/>
              <a:t>void setup(){</a:t>
            </a:r>
          </a:p>
          <a:p>
            <a:pPr>
              <a:buNone/>
            </a:pPr>
            <a:r>
              <a:rPr lang="en-US" altLang="ja-JP" sz="1600" dirty="0" smtClean="0"/>
              <a:t>  size(400,400);                                                //</a:t>
            </a:r>
            <a:r>
              <a:rPr lang="ja-JP" altLang="en-US" sz="1600" dirty="0" smtClean="0"/>
              <a:t>画面のサイズを決定する</a:t>
            </a:r>
            <a:endParaRPr lang="en-US" altLang="ja-JP" sz="1600" dirty="0" smtClean="0"/>
          </a:p>
          <a:p>
            <a:pPr>
              <a:buNone/>
            </a:pPr>
            <a:r>
              <a:rPr lang="en-US" altLang="ja-JP" sz="1600" dirty="0" smtClean="0"/>
              <a:t>  background(255);　　　　　　　　　　　　　//</a:t>
            </a:r>
            <a:r>
              <a:rPr lang="ja-JP" altLang="en-US" sz="1600" dirty="0" smtClean="0"/>
              <a:t>背景色を決定する</a:t>
            </a:r>
            <a:endParaRPr lang="en-US" altLang="ja-JP" sz="1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09523" y="3977793"/>
            <a:ext cx="2276804" cy="1163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kumimoji="1" lang="en-US" altLang="ja-JP" dirty="0" smtClean="0"/>
              <a:t>①(</a:t>
            </a:r>
            <a:r>
              <a:rPr kumimoji="1" lang="ja-JP" altLang="en-US" dirty="0" smtClean="0"/>
              <a:t>ツールバー）</a:t>
            </a:r>
            <a:r>
              <a:rPr kumimoji="1" lang="en-US" altLang="ja-JP" dirty="0" smtClean="0"/>
              <a:t>sketch</a:t>
            </a:r>
          </a:p>
          <a:p>
            <a:r>
              <a:rPr lang="en-US" altLang="ja-JP" dirty="0" smtClean="0"/>
              <a:t>②Import Library ▶</a:t>
            </a:r>
          </a:p>
          <a:p>
            <a:r>
              <a:rPr kumimoji="1" lang="en-US" altLang="ja-JP" dirty="0" smtClean="0"/>
              <a:t>③Serial I/O</a:t>
            </a:r>
            <a:r>
              <a:rPr kumimoji="1" lang="ja-JP" altLang="en-US" dirty="0" smtClean="0"/>
              <a:t>（選択）</a:t>
            </a:r>
            <a:endParaRPr kumimoji="1" lang="ja-JP" altLang="en-US" dirty="0"/>
          </a:p>
        </p:txBody>
      </p:sp>
      <p:cxnSp>
        <p:nvCxnSpPr>
          <p:cNvPr id="7" name="曲線コネクタ 6"/>
          <p:cNvCxnSpPr/>
          <p:nvPr/>
        </p:nvCxnSpPr>
        <p:spPr>
          <a:xfrm>
            <a:off x="5341365" y="3977793"/>
            <a:ext cx="685800" cy="327600"/>
          </a:xfrm>
          <a:prstGeom prst="curvedConnector3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666003" y="511155"/>
            <a:ext cx="8038511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dirty="0" smtClean="0"/>
              <a:t> myPort = new Serial(this,</a:t>
            </a:r>
            <a:r>
              <a:rPr lang="en-US" altLang="ja-JP" dirty="0" smtClean="0">
                <a:solidFill>
                  <a:srgbClr val="008000"/>
                </a:solidFill>
              </a:rPr>
              <a:t>"/dev/tty.usbserial-A9007NaE"</a:t>
            </a:r>
            <a:r>
              <a:rPr lang="en-US" altLang="ja-JP" dirty="0" smtClean="0"/>
              <a:t>,9600);</a:t>
            </a:r>
          </a:p>
          <a:p>
            <a:pPr>
              <a:buNone/>
            </a:pPr>
            <a:r>
              <a:rPr lang="en-US" altLang="ja-JP" dirty="0" smtClean="0"/>
              <a:t>   </a:t>
            </a:r>
          </a:p>
          <a:p>
            <a:pPr>
              <a:buNone/>
            </a:pPr>
            <a:r>
              <a:rPr lang="en-US" altLang="ja-JP" dirty="0" smtClean="0"/>
              <a:t>myPort.clear();</a:t>
            </a:r>
          </a:p>
          <a:p>
            <a:pPr>
              <a:buNone/>
            </a:pPr>
            <a:r>
              <a:rPr lang="en-US" altLang="ja-JP" dirty="0" smtClean="0"/>
              <a:t>  myPort.bufferUntil(10);</a:t>
            </a:r>
          </a:p>
          <a:p>
            <a:pPr>
              <a:buNone/>
            </a:pPr>
            <a:r>
              <a:rPr lang="en-US" altLang="ja-JP" dirty="0" smtClean="0"/>
              <a:t>}</a:t>
            </a:r>
          </a:p>
          <a:p>
            <a:pPr>
              <a:buNone/>
            </a:pPr>
            <a:r>
              <a:rPr lang="en-US" altLang="ja-JP" dirty="0" smtClean="0"/>
              <a:t>void </a:t>
            </a:r>
            <a:r>
              <a:rPr lang="en-US" altLang="ja-JP" dirty="0" err="1" smtClean="0"/>
              <a:t>drow</a:t>
            </a:r>
            <a:r>
              <a:rPr lang="en-US" altLang="ja-JP" dirty="0" smtClean="0"/>
              <a:t>(){</a:t>
            </a:r>
          </a:p>
          <a:p>
            <a:pPr>
              <a:buNone/>
            </a:pPr>
            <a:r>
              <a:rPr lang="en-US" altLang="ja-JP" dirty="0" smtClean="0"/>
              <a:t>} </a:t>
            </a:r>
          </a:p>
          <a:p>
            <a:pPr>
              <a:buNone/>
            </a:pPr>
            <a:r>
              <a:rPr lang="en-US" altLang="ja-JP" dirty="0" smtClean="0"/>
              <a:t>void serialEvent(Serial p){</a:t>
            </a:r>
          </a:p>
          <a:p>
            <a:pPr>
              <a:buNone/>
            </a:pPr>
            <a:r>
              <a:rPr lang="en-US" altLang="ja-JP" dirty="0" smtClean="0"/>
              <a:t>  StringData=myPort.readStringUntil(10);</a:t>
            </a:r>
          </a:p>
          <a:p>
            <a:pPr>
              <a:buNone/>
            </a:pPr>
            <a:r>
              <a:rPr lang="en-US" altLang="ja-JP" dirty="0" smtClean="0"/>
              <a:t>  StringData=trim(StringData);</a:t>
            </a:r>
          </a:p>
          <a:p>
            <a:pPr>
              <a:buNone/>
            </a:pPr>
            <a:r>
              <a:rPr lang="en-US" altLang="ja-JP" dirty="0" smtClean="0"/>
              <a:t>  </a:t>
            </a:r>
          </a:p>
          <a:p>
            <a:pPr>
              <a:buNone/>
            </a:pPr>
            <a:r>
              <a:rPr lang="en-US" altLang="ja-JP" dirty="0" smtClean="0"/>
              <a:t>  String[] List=</a:t>
            </a:r>
            <a:r>
              <a:rPr lang="en-US" altLang="ja-JP" dirty="0" err="1" smtClean="0"/>
              <a:t>split(StringData,“,”);　</a:t>
            </a:r>
            <a:r>
              <a:rPr lang="en-US" altLang="ja-JP" dirty="0" smtClean="0"/>
              <a:t>        //”,”</a:t>
            </a:r>
            <a:r>
              <a:rPr lang="ja-JP" altLang="en-US" dirty="0" smtClean="0"/>
              <a:t>ごとにデータをとってくる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</a:t>
            </a:r>
          </a:p>
          <a:p>
            <a:pPr>
              <a:buNone/>
            </a:pPr>
            <a:r>
              <a:rPr lang="en-US" altLang="ja-JP" dirty="0" smtClean="0"/>
              <a:t>  print(int(List[0]));　　　　　　　　　　　//list[0]</a:t>
            </a:r>
            <a:r>
              <a:rPr lang="ja-JP" altLang="en-US" dirty="0" smtClean="0"/>
              <a:t>を表示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</a:t>
            </a:r>
            <a:r>
              <a:rPr lang="en-US" altLang="ja-JP" dirty="0" err="1" smtClean="0"/>
              <a:t>print(“,”);　　　　　　　　　　　　　　　　////　,　</a:t>
            </a:r>
            <a:r>
              <a:rPr lang="ja-JP" altLang="en-US" dirty="0" smtClean="0"/>
              <a:t>を表示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print(int(List[1]));                                //list[1]</a:t>
            </a:r>
            <a:r>
              <a:rPr lang="ja-JP" altLang="en-US" dirty="0" smtClean="0"/>
              <a:t>を表示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print(“,”);                                             //</a:t>
            </a:r>
            <a:r>
              <a:rPr lang="en-US" altLang="ja-JP" dirty="0" err="1" smtClean="0"/>
              <a:t>　,　</a:t>
            </a:r>
            <a:r>
              <a:rPr lang="ja-JP" altLang="en-US" dirty="0" smtClean="0"/>
              <a:t>を表示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println(int(List[2]));　　　　　　　　　//list[2]</a:t>
            </a:r>
            <a:r>
              <a:rPr lang="ja-JP" altLang="en-US" dirty="0" smtClean="0"/>
              <a:t>を表示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</a:t>
            </a:r>
          </a:p>
          <a:p>
            <a:pPr>
              <a:buNone/>
            </a:pPr>
            <a:r>
              <a:rPr lang="en-US" altLang="ja-JP" dirty="0" smtClean="0"/>
              <a:t>}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7516" y="944863"/>
            <a:ext cx="382565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Mac</a:t>
            </a:r>
            <a:r>
              <a:rPr kumimoji="1" lang="ja-JP" altLang="en-US" dirty="0" smtClean="0"/>
              <a:t>の場合）</a:t>
            </a:r>
            <a:endParaRPr kumimoji="1" lang="en-US" altLang="ja-JP" dirty="0" smtClean="0"/>
          </a:p>
          <a:p>
            <a:r>
              <a:rPr lang="en-US" altLang="ja-JP" dirty="0" smtClean="0"/>
              <a:t>①</a:t>
            </a:r>
            <a:r>
              <a:rPr lang="ja-JP" altLang="en-US" dirty="0" smtClean="0"/>
              <a:t>ターミナルを起動</a:t>
            </a:r>
            <a:endParaRPr lang="en-US" altLang="ja-JP" dirty="0" smtClean="0"/>
          </a:p>
          <a:p>
            <a:r>
              <a:rPr lang="en-US" altLang="ja-JP" dirty="0" smtClean="0"/>
              <a:t>②</a:t>
            </a:r>
            <a:r>
              <a:rPr lang="en-US" altLang="ja-JP" dirty="0" err="1" smtClean="0"/>
              <a:t>ls</a:t>
            </a:r>
            <a:r>
              <a:rPr lang="en-US" altLang="ja-JP" dirty="0" smtClean="0"/>
              <a:t> /dev/</a:t>
            </a:r>
            <a:r>
              <a:rPr lang="en-US" altLang="ja-JP" dirty="0" err="1" smtClean="0"/>
              <a:t>tty</a:t>
            </a:r>
            <a:r>
              <a:rPr lang="en-US" altLang="ja-JP" dirty="0" smtClean="0"/>
              <a:t>.*　</a:t>
            </a:r>
            <a:r>
              <a:rPr lang="ja-JP" altLang="en-US" dirty="0" smtClean="0"/>
              <a:t>と入力</a:t>
            </a:r>
            <a:endParaRPr lang="en-US" altLang="ja-JP" dirty="0" smtClean="0"/>
          </a:p>
          <a:p>
            <a:r>
              <a:rPr kumimoji="1" lang="en-US" altLang="ja-JP" dirty="0" smtClean="0"/>
              <a:t>③”○○…”</a:t>
            </a:r>
            <a:r>
              <a:rPr kumimoji="1" lang="ja-JP" altLang="en-US" dirty="0" smtClean="0"/>
              <a:t>をコピーして緑字のところに貼付け</a:t>
            </a:r>
            <a:endParaRPr kumimoji="1" lang="ja-JP" altLang="en-US" dirty="0"/>
          </a:p>
        </p:txBody>
      </p:sp>
      <p:cxnSp>
        <p:nvCxnSpPr>
          <p:cNvPr id="11" name="曲線コネクタ 10"/>
          <p:cNvCxnSpPr/>
          <p:nvPr/>
        </p:nvCxnSpPr>
        <p:spPr>
          <a:xfrm>
            <a:off x="3991716" y="1004691"/>
            <a:ext cx="685800" cy="685800"/>
          </a:xfrm>
          <a:prstGeom prst="curvedConnector3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曲線コネクタ 12"/>
          <p:cNvCxnSpPr/>
          <p:nvPr/>
        </p:nvCxnSpPr>
        <p:spPr>
          <a:xfrm rot="5400000" flipH="1" flipV="1">
            <a:off x="4677516" y="1690491"/>
            <a:ext cx="1588" cy="1588"/>
          </a:xfrm>
          <a:prstGeom prst="curvedConnector3">
            <a:avLst>
              <a:gd name="adj1" fmla="val 1439546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グラフの描画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ja-JP" sz="3765" dirty="0" smtClean="0"/>
              <a:t>CSV</a:t>
            </a:r>
            <a:r>
              <a:rPr lang="ja-JP" altLang="en-US" sz="3765" dirty="0" smtClean="0"/>
              <a:t>データを</a:t>
            </a:r>
            <a:r>
              <a:rPr lang="en-US" altLang="ja-JP" sz="3765" dirty="0" smtClean="0"/>
              <a:t>X</a:t>
            </a:r>
            <a:r>
              <a:rPr lang="ja-JP" altLang="en-US" sz="3765" dirty="0" smtClean="0"/>
              <a:t>軸</a:t>
            </a:r>
            <a:r>
              <a:rPr lang="en-US" altLang="ja-JP" sz="3765" dirty="0" smtClean="0"/>
              <a:t>Y</a:t>
            </a:r>
            <a:r>
              <a:rPr lang="ja-JP" altLang="en-US" sz="3765" dirty="0" smtClean="0"/>
              <a:t>軸</a:t>
            </a:r>
            <a:r>
              <a:rPr lang="en-US" altLang="ja-JP" sz="3765" dirty="0" smtClean="0"/>
              <a:t>Z</a:t>
            </a:r>
            <a:r>
              <a:rPr lang="ja-JP" altLang="en-US" sz="3765" dirty="0" smtClean="0"/>
              <a:t>軸のグラフにしよう。</a:t>
            </a:r>
            <a:endParaRPr lang="en-US" altLang="ja-JP" sz="3765" dirty="0" smtClean="0"/>
          </a:p>
          <a:p>
            <a:r>
              <a:rPr lang="ja-JP" altLang="en-US" sz="2824" dirty="0" smtClean="0"/>
              <a:t>サンプルコード（参考：</a:t>
            </a:r>
            <a:r>
              <a:rPr lang="en-US" altLang="ja-JP" sz="2824" dirty="0" smtClean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altLang="ja-JP" sz="2824" dirty="0" err="1" smtClean="0">
                <a:solidFill>
                  <a:schemeClr val="bg1">
                    <a:lumMod val="50000"/>
                  </a:schemeClr>
                </a:solidFill>
              </a:rPr>
              <a:t>processing.org/reference/try.html</a:t>
            </a:r>
            <a:r>
              <a:rPr lang="ja-JP" altLang="en-US" sz="2824" dirty="0" smtClean="0"/>
              <a:t>）</a:t>
            </a:r>
            <a:endParaRPr lang="en-US" altLang="ja-JP" sz="2824" dirty="0" smtClean="0"/>
          </a:p>
          <a:p>
            <a:pPr>
              <a:buNone/>
            </a:pPr>
            <a:r>
              <a:rPr lang="en-US" altLang="ja-JP" sz="1600" dirty="0" err="1" smtClean="0"/>
              <a:t>BufferedReader</a:t>
            </a:r>
            <a:r>
              <a:rPr lang="en-US" altLang="ja-JP" sz="1600" dirty="0" smtClean="0"/>
              <a:t> reader;</a:t>
            </a:r>
          </a:p>
          <a:p>
            <a:pPr>
              <a:buNone/>
            </a:pPr>
            <a:r>
              <a:rPr lang="en-US" altLang="ja-JP" sz="1600" dirty="0" smtClean="0"/>
              <a:t>String line;</a:t>
            </a:r>
          </a:p>
          <a:p>
            <a:pPr>
              <a:buNone/>
            </a:pPr>
            <a:r>
              <a:rPr lang="en-US" altLang="ja-JP" sz="1600" dirty="0" err="1" smtClean="0"/>
              <a:t>int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oldX</a:t>
            </a:r>
            <a:r>
              <a:rPr lang="en-US" altLang="ja-JP" sz="1600" dirty="0" smtClean="0"/>
              <a:t>=0;                                         //</a:t>
            </a:r>
            <a:r>
              <a:rPr lang="ja-JP" altLang="en-US" sz="1600" dirty="0" smtClean="0"/>
              <a:t>定数を設定する</a:t>
            </a:r>
            <a:endParaRPr lang="en-US" altLang="ja-JP" sz="1600" dirty="0" smtClean="0"/>
          </a:p>
          <a:p>
            <a:pPr>
              <a:buNone/>
            </a:pPr>
            <a:r>
              <a:rPr lang="en-US" altLang="ja-JP" sz="1600" dirty="0" err="1" smtClean="0"/>
              <a:t>int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oldY</a:t>
            </a:r>
            <a:r>
              <a:rPr lang="en-US" altLang="ja-JP" sz="1600" dirty="0" smtClean="0"/>
              <a:t>=0;</a:t>
            </a:r>
          </a:p>
          <a:p>
            <a:pPr>
              <a:buNone/>
            </a:pPr>
            <a:r>
              <a:rPr lang="en-US" altLang="ja-JP" sz="1600" dirty="0" err="1" smtClean="0"/>
              <a:t>int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AccX</a:t>
            </a:r>
            <a:r>
              <a:rPr lang="en-US" altLang="ja-JP" sz="1600" dirty="0" smtClean="0"/>
              <a:t>=0;</a:t>
            </a:r>
          </a:p>
          <a:p>
            <a:pPr>
              <a:buNone/>
            </a:pPr>
            <a:r>
              <a:rPr lang="en-US" altLang="ja-JP" sz="1600" dirty="0" err="1" smtClean="0"/>
              <a:t>int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AccY</a:t>
            </a:r>
            <a:r>
              <a:rPr lang="en-US" altLang="ja-JP" sz="1600" dirty="0" smtClean="0"/>
              <a:t>=0;</a:t>
            </a:r>
          </a:p>
          <a:p>
            <a:pPr>
              <a:buNone/>
            </a:pPr>
            <a:r>
              <a:rPr lang="en-US" altLang="ja-JP" sz="1600" dirty="0" err="1" smtClean="0"/>
              <a:t>int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GraphPosition</a:t>
            </a:r>
            <a:r>
              <a:rPr lang="en-US" altLang="ja-JP" sz="1600" dirty="0" smtClean="0"/>
              <a:t>=0;</a:t>
            </a:r>
          </a:p>
          <a:p>
            <a:pPr>
              <a:buNone/>
            </a:pPr>
            <a:endParaRPr lang="en-US" altLang="ja-JP" sz="1600" dirty="0" smtClean="0"/>
          </a:p>
          <a:p>
            <a:pPr>
              <a:buNone/>
            </a:pPr>
            <a:r>
              <a:rPr lang="en-US" altLang="ja-JP" sz="1600" dirty="0" smtClean="0"/>
              <a:t>void setup(){</a:t>
            </a:r>
          </a:p>
          <a:p>
            <a:pPr>
              <a:buNone/>
            </a:pPr>
            <a:r>
              <a:rPr lang="en-US" altLang="ja-JP" sz="1600" dirty="0" smtClean="0"/>
              <a:t>  size(500,400);　　　　　　　　　　　　　　　//</a:t>
            </a:r>
            <a:r>
              <a:rPr lang="ja-JP" altLang="en-US" sz="1600" dirty="0" smtClean="0"/>
              <a:t>画面のサイズを決定する</a:t>
            </a:r>
            <a:endParaRPr lang="en-US" altLang="ja-JP" sz="1600" dirty="0" smtClean="0"/>
          </a:p>
          <a:p>
            <a:pPr>
              <a:buNone/>
            </a:pPr>
            <a:r>
              <a:rPr lang="en-US" altLang="ja-JP" sz="1600" dirty="0" smtClean="0"/>
              <a:t>  background(255);</a:t>
            </a:r>
          </a:p>
          <a:p>
            <a:pPr>
              <a:buNone/>
            </a:pPr>
            <a:r>
              <a:rPr lang="en-US" altLang="ja-JP" sz="1600" dirty="0" smtClean="0"/>
              <a:t>  frameRate(25);</a:t>
            </a:r>
          </a:p>
          <a:p>
            <a:pPr>
              <a:buNone/>
            </a:pPr>
            <a:r>
              <a:rPr lang="en-US" altLang="ja-JP" sz="1600" dirty="0" smtClean="0"/>
              <a:t>  reader = </a:t>
            </a:r>
            <a:r>
              <a:rPr lang="en-US" altLang="ja-JP" sz="1600" dirty="0" err="1" smtClean="0"/>
              <a:t>createReader(“test.csv”);　　</a:t>
            </a:r>
            <a:r>
              <a:rPr lang="en-US" altLang="ja-JP" sz="1600" dirty="0" smtClean="0"/>
              <a:t>//</a:t>
            </a:r>
            <a:r>
              <a:rPr lang="ja-JP" altLang="en-US" sz="1600" dirty="0" smtClean="0"/>
              <a:t>“</a:t>
            </a:r>
            <a:r>
              <a:rPr lang="en-US" altLang="ja-JP" sz="1600" dirty="0" err="1" smtClean="0"/>
              <a:t>test.csv</a:t>
            </a:r>
            <a:r>
              <a:rPr lang="en-US" altLang="ja-JP" sz="1600" dirty="0" smtClean="0"/>
              <a:t>”</a:t>
            </a:r>
            <a:r>
              <a:rPr lang="ja-JP" altLang="en-US" sz="1600" dirty="0" smtClean="0"/>
              <a:t>という名前の</a:t>
            </a:r>
            <a:r>
              <a:rPr lang="en-US" altLang="ja-JP" sz="1600" dirty="0" smtClean="0"/>
              <a:t>CSV</a:t>
            </a:r>
            <a:r>
              <a:rPr lang="ja-JP" altLang="en-US" sz="1600" dirty="0" smtClean="0"/>
              <a:t>ファイルを読み込む</a:t>
            </a:r>
            <a:endParaRPr lang="en-US" altLang="ja-JP" sz="1600" dirty="0" smtClean="0"/>
          </a:p>
          <a:p>
            <a:pPr>
              <a:buNone/>
            </a:pPr>
            <a:r>
              <a:rPr lang="en-US" altLang="ja-JP" sz="1600" dirty="0" smtClean="0"/>
              <a:t>}</a:t>
            </a:r>
          </a:p>
          <a:p>
            <a:pPr>
              <a:buNone/>
            </a:pPr>
            <a:endParaRPr lang="en-US" altLang="ja-JP" sz="1600" dirty="0" smtClean="0"/>
          </a:p>
          <a:p>
            <a:pPr>
              <a:buNone/>
            </a:pPr>
            <a:endParaRPr lang="en-US" altLang="ja-JP" sz="1600" dirty="0" smtClean="0"/>
          </a:p>
          <a:p>
            <a:pPr>
              <a:buNone/>
            </a:pPr>
            <a:endParaRPr lang="en-US" altLang="ja-JP" sz="1600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56260"/>
            <a:ext cx="8229600" cy="57699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ja-JP" sz="1800" dirty="0" smtClean="0"/>
              <a:t>void draw(){</a:t>
            </a:r>
          </a:p>
          <a:p>
            <a:pPr>
              <a:buNone/>
            </a:pPr>
            <a:r>
              <a:rPr lang="en-US" altLang="ja-JP" sz="1800" dirty="0" smtClean="0"/>
              <a:t>  try {</a:t>
            </a:r>
          </a:p>
          <a:p>
            <a:pPr>
              <a:buNone/>
            </a:pPr>
            <a:r>
              <a:rPr lang="en-US" altLang="ja-JP" sz="1800" dirty="0" smtClean="0"/>
              <a:t>    line = </a:t>
            </a:r>
            <a:r>
              <a:rPr lang="en-US" altLang="ja-JP" sz="1800" dirty="0" err="1" smtClean="0"/>
              <a:t>reader.readLine</a:t>
            </a:r>
            <a:r>
              <a:rPr lang="en-US" altLang="ja-JP" sz="1800" dirty="0" smtClean="0"/>
              <a:t>();</a:t>
            </a:r>
          </a:p>
          <a:p>
            <a:pPr>
              <a:buNone/>
            </a:pPr>
            <a:r>
              <a:rPr lang="en-US" altLang="ja-JP" sz="1800" dirty="0" smtClean="0"/>
              <a:t>  } catch (</a:t>
            </a:r>
            <a:r>
              <a:rPr lang="en-US" altLang="ja-JP" sz="1800" dirty="0" err="1" smtClean="0"/>
              <a:t>IOException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e</a:t>
            </a:r>
            <a:r>
              <a:rPr lang="en-US" altLang="ja-JP" sz="1800" dirty="0" smtClean="0"/>
              <a:t>) {</a:t>
            </a:r>
          </a:p>
          <a:p>
            <a:pPr>
              <a:buNone/>
            </a:pPr>
            <a:r>
              <a:rPr lang="en-US" altLang="ja-JP" sz="1800" dirty="0" smtClean="0"/>
              <a:t>    </a:t>
            </a:r>
            <a:r>
              <a:rPr lang="en-US" altLang="ja-JP" sz="1800" dirty="0" err="1" smtClean="0"/>
              <a:t>e.printStackTrace</a:t>
            </a:r>
            <a:r>
              <a:rPr lang="en-US" altLang="ja-JP" sz="1800" dirty="0" smtClean="0"/>
              <a:t>();</a:t>
            </a:r>
          </a:p>
          <a:p>
            <a:pPr>
              <a:buNone/>
            </a:pPr>
            <a:r>
              <a:rPr lang="en-US" altLang="ja-JP" sz="1800" dirty="0" smtClean="0"/>
              <a:t>    line = null;</a:t>
            </a:r>
          </a:p>
          <a:p>
            <a:pPr>
              <a:buNone/>
            </a:pPr>
            <a:r>
              <a:rPr lang="en-US" altLang="ja-JP" sz="1800" dirty="0" smtClean="0"/>
              <a:t>  }</a:t>
            </a:r>
          </a:p>
          <a:p>
            <a:pPr>
              <a:buNone/>
            </a:pPr>
            <a:r>
              <a:rPr lang="en-US" altLang="ja-JP" sz="1800" dirty="0" smtClean="0"/>
              <a:t>  if (line == null) {</a:t>
            </a:r>
          </a:p>
          <a:p>
            <a:pPr>
              <a:buNone/>
            </a:pPr>
            <a:r>
              <a:rPr lang="en-US" altLang="ja-JP" sz="1800" dirty="0" smtClean="0"/>
              <a:t>    </a:t>
            </a:r>
            <a:r>
              <a:rPr lang="en-US" altLang="ja-JP" sz="1800" dirty="0" err="1" smtClean="0"/>
              <a:t>noLoop</a:t>
            </a:r>
            <a:r>
              <a:rPr lang="en-US" altLang="ja-JP" sz="1800" dirty="0" smtClean="0"/>
              <a:t>();  </a:t>
            </a:r>
          </a:p>
          <a:p>
            <a:pPr>
              <a:buNone/>
            </a:pPr>
            <a:r>
              <a:rPr lang="en-US" altLang="ja-JP" sz="1800" dirty="0" smtClean="0"/>
              <a:t>  } else {</a:t>
            </a:r>
          </a:p>
          <a:p>
            <a:pPr>
              <a:buNone/>
            </a:pPr>
            <a:r>
              <a:rPr lang="en-US" altLang="ja-JP" sz="1800" dirty="0" smtClean="0"/>
              <a:t>    String[] pieces = </a:t>
            </a:r>
            <a:r>
              <a:rPr lang="en-US" altLang="ja-JP" sz="1800" dirty="0" err="1" smtClean="0"/>
              <a:t>split(line</a:t>
            </a:r>
            <a:r>
              <a:rPr lang="en-US" altLang="ja-JP" sz="1800" dirty="0" smtClean="0"/>
              <a:t>, “,”);               //”,”</a:t>
            </a:r>
            <a:r>
              <a:rPr lang="ja-JP" altLang="en-US" sz="1800" dirty="0" smtClean="0"/>
              <a:t>ごとにデータを区切る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</a:t>
            </a:r>
          </a:p>
          <a:p>
            <a:pPr>
              <a:buNone/>
            </a:pPr>
            <a:r>
              <a:rPr lang="en-US" altLang="ja-JP" sz="1800" dirty="0" smtClean="0"/>
              <a:t>    </a:t>
            </a:r>
            <a:r>
              <a:rPr lang="en-US" altLang="ja-JP" sz="1800" dirty="0" err="1" smtClean="0"/>
              <a:t>AccX</a:t>
            </a:r>
            <a:r>
              <a:rPr lang="en-US" altLang="ja-JP" sz="1800" dirty="0" smtClean="0"/>
              <a:t> =int(pieces[2])*4+250;　　　　　//</a:t>
            </a:r>
            <a:r>
              <a:rPr lang="ja-JP" altLang="en-US" sz="1800" dirty="0" smtClean="0"/>
              <a:t>３番目の数字を</a:t>
            </a:r>
            <a:r>
              <a:rPr lang="en-US" altLang="ja-JP" sz="1800" dirty="0" err="1" smtClean="0"/>
              <a:t>AccX</a:t>
            </a:r>
            <a:r>
              <a:rPr lang="ja-JP" altLang="en-US" sz="1800" dirty="0" smtClean="0"/>
              <a:t>と定義し、大きさを調整する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</a:t>
            </a:r>
            <a:r>
              <a:rPr lang="en-US" altLang="ja-JP" sz="1800" dirty="0" err="1" smtClean="0"/>
              <a:t>AccY</a:t>
            </a:r>
            <a:r>
              <a:rPr lang="en-US" altLang="ja-JP" sz="1800" dirty="0" smtClean="0"/>
              <a:t> =int(pieces[3])*5-750;　　　　　//4</a:t>
            </a:r>
            <a:r>
              <a:rPr lang="ja-JP" altLang="en-US" sz="1800" dirty="0" smtClean="0"/>
              <a:t>番目の数字を</a:t>
            </a:r>
            <a:r>
              <a:rPr lang="en-US" altLang="ja-JP" sz="1800" dirty="0" err="1" smtClean="0"/>
              <a:t>AccY</a:t>
            </a:r>
            <a:r>
              <a:rPr lang="ja-JP" altLang="en-US" sz="1800" dirty="0" smtClean="0"/>
              <a:t>と定義し、大きさを調整する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</a:t>
            </a:r>
          </a:p>
          <a:p>
            <a:pPr>
              <a:buNone/>
            </a:pPr>
            <a:r>
              <a:rPr lang="en-US" altLang="ja-JP" sz="1800" dirty="0" smtClean="0"/>
              <a:t>    </a:t>
            </a:r>
            <a:r>
              <a:rPr lang="en-US" altLang="ja-JP" sz="1800" dirty="0" err="1" smtClean="0"/>
              <a:t>if(GraphPosition</a:t>
            </a:r>
            <a:r>
              <a:rPr lang="en-US" altLang="ja-JP" sz="1800" dirty="0" smtClean="0"/>
              <a:t>&lt;500){                 </a:t>
            </a:r>
          </a:p>
          <a:p>
            <a:pPr>
              <a:buNone/>
            </a:pPr>
            <a:r>
              <a:rPr lang="en-US" altLang="ja-JP" sz="1800" dirty="0" smtClean="0"/>
              <a:t>      </a:t>
            </a:r>
            <a:r>
              <a:rPr lang="en-US" altLang="ja-JP" sz="1800" dirty="0" err="1" smtClean="0"/>
              <a:t>GraphPosition</a:t>
            </a:r>
            <a:r>
              <a:rPr lang="en-US" altLang="ja-JP" sz="1800" dirty="0" smtClean="0"/>
              <a:t>++;</a:t>
            </a:r>
          </a:p>
          <a:p>
            <a:pPr>
              <a:buNone/>
            </a:pPr>
            <a:r>
              <a:rPr lang="en-US" altLang="ja-JP" sz="1800" dirty="0" smtClean="0"/>
              <a:t>    }else{background(255);</a:t>
            </a:r>
          </a:p>
          <a:p>
            <a:pPr>
              <a:buNone/>
            </a:pPr>
            <a:r>
              <a:rPr lang="en-US" altLang="ja-JP" sz="1800" dirty="0" smtClean="0"/>
              <a:t>      </a:t>
            </a:r>
            <a:r>
              <a:rPr lang="en-US" altLang="ja-JP" sz="1800" dirty="0" err="1" smtClean="0"/>
              <a:t>GraphPosition</a:t>
            </a:r>
            <a:r>
              <a:rPr lang="en-US" altLang="ja-JP" sz="1800" dirty="0" smtClean="0"/>
              <a:t>=0;</a:t>
            </a:r>
          </a:p>
          <a:p>
            <a:pPr>
              <a:buNone/>
            </a:pPr>
            <a:r>
              <a:rPr lang="en-US" altLang="ja-JP" sz="1800" dirty="0" smtClean="0"/>
              <a:t>    }</a:t>
            </a:r>
          </a:p>
          <a:p>
            <a:pPr>
              <a:buNone/>
            </a:pPr>
            <a:r>
              <a:rPr lang="en-US" altLang="ja-JP" sz="1800" dirty="0" smtClean="0"/>
              <a:t>   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82204" y="4306095"/>
            <a:ext cx="560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//</a:t>
            </a:r>
            <a:r>
              <a:rPr lang="en-US" altLang="ja-JP" dirty="0" err="1" smtClean="0"/>
              <a:t>GraphPosition</a:t>
            </a:r>
            <a:r>
              <a:rPr lang="en-US" altLang="ja-JP" dirty="0" smtClean="0"/>
              <a:t> </a:t>
            </a:r>
            <a:r>
              <a:rPr lang="ja-JP" altLang="en-US" dirty="0" smtClean="0"/>
              <a:t>が</a:t>
            </a:r>
            <a:r>
              <a:rPr lang="en-US" altLang="ja-JP" dirty="0" smtClean="0"/>
              <a:t>500</a:t>
            </a:r>
            <a:r>
              <a:rPr lang="ja-JP" altLang="en-US" dirty="0" smtClean="0"/>
              <a:t>になるまで増加させ、</a:t>
            </a:r>
            <a:r>
              <a:rPr lang="en-US" altLang="ja-JP" dirty="0" smtClean="0"/>
              <a:t>500</a:t>
            </a:r>
            <a:r>
              <a:rPr lang="ja-JP" altLang="en-US" dirty="0" smtClean="0"/>
              <a:t>以上になったら背景を白</a:t>
            </a:r>
            <a:r>
              <a:rPr lang="en-US" altLang="ja-JP" dirty="0" smtClean="0"/>
              <a:t>(255</a:t>
            </a:r>
            <a:r>
              <a:rPr lang="ja-JP" altLang="en-US" dirty="0" smtClean="0"/>
              <a:t>）にし、</a:t>
            </a:r>
            <a:r>
              <a:rPr lang="en-US" altLang="ja-JP" dirty="0" err="1" smtClean="0"/>
              <a:t>GraphPosition</a:t>
            </a:r>
            <a:r>
              <a:rPr lang="ja-JP" altLang="en-US" dirty="0" smtClean="0"/>
              <a:t>を</a:t>
            </a:r>
            <a:r>
              <a:rPr lang="en-US" altLang="ja-JP" dirty="0" smtClean="0"/>
              <a:t>0</a:t>
            </a:r>
            <a:r>
              <a:rPr lang="ja-JP" altLang="en-US" dirty="0" smtClean="0"/>
              <a:t>に戻す。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85800"/>
            <a:ext cx="8229600" cy="57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1800" dirty="0" smtClean="0"/>
              <a:t> strokeWeight(3.0);                                                 //</a:t>
            </a:r>
            <a:r>
              <a:rPr lang="ja-JP" altLang="en-US" sz="1800" dirty="0" smtClean="0"/>
              <a:t>グラフの太さを決定する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  stroke(255,0,0);　　　　　　　　　　　　　　　　//</a:t>
            </a:r>
            <a:r>
              <a:rPr lang="ja-JP" altLang="en-US" sz="1800" dirty="0" smtClean="0"/>
              <a:t>グラフの色を設定する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  </a:t>
            </a:r>
            <a:r>
              <a:rPr lang="en-US" altLang="ja-JP" sz="1800" dirty="0" err="1" smtClean="0"/>
              <a:t>line(GraphPosition,oldX</a:t>
            </a:r>
            <a:r>
              <a:rPr lang="en-US" altLang="ja-JP" sz="1800" dirty="0" smtClean="0"/>
              <a:t>, GraphPosition+1,AccX);      //</a:t>
            </a:r>
            <a:r>
              <a:rPr lang="ja-JP" altLang="en-US" sz="1800" dirty="0" smtClean="0"/>
              <a:t>線を描く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  stroke(0,0,255);</a:t>
            </a:r>
          </a:p>
          <a:p>
            <a:pPr>
              <a:buNone/>
            </a:pPr>
            <a:r>
              <a:rPr lang="en-US" altLang="ja-JP" sz="1800" dirty="0" smtClean="0"/>
              <a:t>      line( </a:t>
            </a:r>
            <a:r>
              <a:rPr lang="en-US" altLang="ja-JP" sz="1800" dirty="0" err="1" smtClean="0"/>
              <a:t>GraphPosition,oldY</a:t>
            </a:r>
            <a:r>
              <a:rPr lang="en-US" altLang="ja-JP" sz="1800" dirty="0" smtClean="0"/>
              <a:t>, GraphPosition+1,AccY);</a:t>
            </a:r>
          </a:p>
          <a:p>
            <a:pPr>
              <a:buNone/>
            </a:pPr>
            <a:r>
              <a:rPr lang="en-US" altLang="ja-JP" sz="1800" dirty="0" smtClean="0"/>
              <a:t>    </a:t>
            </a:r>
          </a:p>
          <a:p>
            <a:pPr>
              <a:buNone/>
            </a:pPr>
            <a:r>
              <a:rPr lang="en-US" altLang="ja-JP" sz="1800" dirty="0" smtClean="0"/>
              <a:t>    </a:t>
            </a:r>
            <a:r>
              <a:rPr lang="en-US" altLang="ja-JP" sz="1800" dirty="0" err="1" smtClean="0"/>
              <a:t>oldX</a:t>
            </a:r>
            <a:r>
              <a:rPr lang="en-US" altLang="ja-JP" sz="1800" dirty="0" smtClean="0"/>
              <a:t>=</a:t>
            </a:r>
            <a:r>
              <a:rPr lang="en-US" altLang="ja-JP" sz="1800" dirty="0" err="1" smtClean="0"/>
              <a:t>AccX;　　　　　　　　　　　　　　　　　　　　</a:t>
            </a:r>
            <a:r>
              <a:rPr lang="en-US" altLang="ja-JP" sz="1800" dirty="0" smtClean="0"/>
              <a:t>//</a:t>
            </a:r>
            <a:r>
              <a:rPr lang="ja-JP" altLang="en-US" sz="1800" dirty="0" smtClean="0"/>
              <a:t>データを更新する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</a:t>
            </a:r>
            <a:r>
              <a:rPr lang="en-US" altLang="ja-JP" sz="1800" dirty="0" err="1" smtClean="0"/>
              <a:t>oldY</a:t>
            </a:r>
            <a:r>
              <a:rPr lang="en-US" altLang="ja-JP" sz="1800" dirty="0" smtClean="0"/>
              <a:t>=</a:t>
            </a:r>
            <a:r>
              <a:rPr lang="en-US" altLang="ja-JP" sz="1800" dirty="0" err="1" smtClean="0"/>
              <a:t>AccY</a:t>
            </a:r>
            <a:r>
              <a:rPr lang="en-US" altLang="ja-JP" sz="1800" dirty="0" smtClean="0"/>
              <a:t>;</a:t>
            </a:r>
          </a:p>
          <a:p>
            <a:pPr>
              <a:buNone/>
            </a:pPr>
            <a:r>
              <a:rPr lang="en-US" altLang="ja-JP" sz="1800" dirty="0" smtClean="0"/>
              <a:t>  }</a:t>
            </a:r>
          </a:p>
          <a:p>
            <a:pPr>
              <a:buNone/>
            </a:pPr>
            <a:r>
              <a:rPr lang="en-US" altLang="ja-JP" sz="1800" dirty="0" smtClean="0"/>
              <a:t>}</a:t>
            </a:r>
            <a:endParaRPr lang="ja-JP" altLang="en-US" sz="1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77834" y="3144379"/>
            <a:ext cx="475495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 smtClean="0"/>
              <a:t>これができたら、シリアル通信で</a:t>
            </a:r>
            <a:endParaRPr lang="en-US" altLang="ja-JP" sz="2400" dirty="0" smtClean="0"/>
          </a:p>
          <a:p>
            <a:r>
              <a:rPr lang="ja-JP" altLang="en-US" sz="2400" dirty="0" smtClean="0"/>
              <a:t>とれたデータをグラフにしてみよう！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動画の描画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DV</a:t>
            </a:r>
            <a:r>
              <a:rPr lang="ja-JP" altLang="en-US" dirty="0" smtClean="0"/>
              <a:t>カメラで撮影した動画を画面に描画しよう。</a:t>
            </a:r>
            <a:endParaRPr lang="en-US" altLang="ja-JP" dirty="0" smtClean="0"/>
          </a:p>
          <a:p>
            <a:r>
              <a:rPr lang="ja-JP" altLang="en-US" sz="2400" dirty="0" smtClean="0"/>
              <a:t>サンプルコード（参考：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</a:rPr>
              <a:t>http://processing.org/reference/libraries/video/Capture_read_.html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import </a:t>
            </a:r>
            <a:r>
              <a:rPr lang="en-US" altLang="ja-JP" sz="1800" dirty="0" err="1" smtClean="0"/>
              <a:t>processing.video</a:t>
            </a:r>
            <a:r>
              <a:rPr lang="en-US" altLang="ja-JP" sz="1800" dirty="0" smtClean="0"/>
              <a:t>.*;                         //Library</a:t>
            </a:r>
            <a:r>
              <a:rPr lang="ja-JP" altLang="en-US" sz="1800" dirty="0" smtClean="0"/>
              <a:t>を</a:t>
            </a:r>
            <a:r>
              <a:rPr lang="en-US" altLang="ja-JP" sz="1800" dirty="0" smtClean="0"/>
              <a:t>import</a:t>
            </a:r>
            <a:r>
              <a:rPr lang="ja-JP" altLang="en-US" sz="1800" dirty="0" smtClean="0"/>
              <a:t>する</a:t>
            </a:r>
            <a:endParaRPr lang="en-US" altLang="ja-JP" sz="1800" dirty="0" smtClean="0"/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Capture </a:t>
            </a:r>
            <a:r>
              <a:rPr lang="en-US" altLang="ja-JP" sz="1800" dirty="0" err="1" smtClean="0"/>
              <a:t>myCapture</a:t>
            </a:r>
            <a:r>
              <a:rPr lang="en-US" altLang="ja-JP" sz="1800" dirty="0" smtClean="0"/>
              <a:t>;</a:t>
            </a:r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void setup(){</a:t>
            </a:r>
          </a:p>
          <a:p>
            <a:pPr>
              <a:buNone/>
            </a:pPr>
            <a:r>
              <a:rPr lang="en-US" altLang="ja-JP" sz="1800" dirty="0" smtClean="0"/>
              <a:t>  frameRate(25);</a:t>
            </a:r>
          </a:p>
          <a:p>
            <a:pPr>
              <a:buNone/>
            </a:pPr>
            <a:r>
              <a:rPr lang="en-US" altLang="ja-JP" sz="1800" dirty="0" smtClean="0"/>
              <a:t>  size(320,240);  　　　　　　　　　　　　　　 //</a:t>
            </a:r>
            <a:r>
              <a:rPr lang="ja-JP" altLang="en-US" sz="1800" dirty="0" smtClean="0"/>
              <a:t>画面のサイズを決定する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</a:t>
            </a:r>
          </a:p>
          <a:p>
            <a:pPr>
              <a:buNone/>
            </a:pPr>
            <a:r>
              <a:rPr lang="en-US" altLang="ja-JP" sz="1800" dirty="0" smtClean="0"/>
              <a:t>  </a:t>
            </a:r>
            <a:r>
              <a:rPr lang="en-US" altLang="ja-JP" sz="1800" dirty="0" err="1" smtClean="0"/>
              <a:t>myCapture</a:t>
            </a:r>
            <a:r>
              <a:rPr lang="en-US" altLang="ja-JP" sz="1800" dirty="0" smtClean="0"/>
              <a:t> = new Capture(this,320,240);　//</a:t>
            </a:r>
            <a:r>
              <a:rPr lang="ja-JP" altLang="en-US" sz="1800" dirty="0" smtClean="0"/>
              <a:t>キャプチャ画面ののサイズを決定する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}</a:t>
            </a:r>
          </a:p>
          <a:p>
            <a:pPr>
              <a:buNone/>
            </a:pPr>
            <a:endParaRPr lang="en-US" altLang="ja-JP" sz="18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07296" y="3802797"/>
            <a:ext cx="2329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①(</a:t>
            </a:r>
            <a:r>
              <a:rPr lang="ja-JP" altLang="en-US" dirty="0" smtClean="0"/>
              <a:t>ツールバー）</a:t>
            </a:r>
            <a:r>
              <a:rPr lang="en-US" altLang="ja-JP" dirty="0" smtClean="0"/>
              <a:t>sketch</a:t>
            </a:r>
          </a:p>
          <a:p>
            <a:r>
              <a:rPr lang="en-US" altLang="ja-JP" dirty="0" smtClean="0"/>
              <a:t>②Import Library ▶</a:t>
            </a:r>
          </a:p>
          <a:p>
            <a:r>
              <a:rPr lang="en-US" altLang="ja-JP" dirty="0" smtClean="0"/>
              <a:t>③Video</a:t>
            </a:r>
            <a:r>
              <a:rPr lang="ja-JP" altLang="en-US" dirty="0" smtClean="0"/>
              <a:t>（選択</a:t>
            </a:r>
            <a:r>
              <a:rPr lang="ja-JP" altLang="en-US" dirty="0" smtClean="0"/>
              <a:t>）</a:t>
            </a:r>
            <a:endParaRPr lang="ja-JP" altLang="en-US" dirty="0" smtClean="0"/>
          </a:p>
        </p:txBody>
      </p:sp>
      <p:cxnSp>
        <p:nvCxnSpPr>
          <p:cNvPr id="11" name="曲線コネクタ 10"/>
          <p:cNvCxnSpPr>
            <a:endCxn id="4" idx="1"/>
          </p:cNvCxnSpPr>
          <p:nvPr/>
        </p:nvCxnSpPr>
        <p:spPr>
          <a:xfrm rot="16200000" flipH="1">
            <a:off x="5408413" y="3804078"/>
            <a:ext cx="600167" cy="597599"/>
          </a:xfrm>
          <a:prstGeom prst="curvedConnector2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40770"/>
            <a:ext cx="8229600" cy="57853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1800" dirty="0" smtClean="0"/>
              <a:t>void draw(){</a:t>
            </a:r>
          </a:p>
          <a:p>
            <a:pPr>
              <a:buNone/>
            </a:pPr>
            <a:r>
              <a:rPr lang="en-US" altLang="ja-JP" sz="1800" dirty="0" smtClean="0"/>
              <a:t>  </a:t>
            </a:r>
            <a:r>
              <a:rPr lang="en-US" altLang="ja-JP" sz="1800" dirty="0" err="1" smtClean="0"/>
              <a:t>if(myCapture.available</a:t>
            </a:r>
            <a:r>
              <a:rPr lang="en-US" altLang="ja-JP" sz="1800" dirty="0" smtClean="0"/>
              <a:t>()){</a:t>
            </a:r>
          </a:p>
          <a:p>
            <a:pPr>
              <a:buNone/>
            </a:pPr>
            <a:r>
              <a:rPr lang="en-US" altLang="ja-JP" sz="1800" dirty="0" smtClean="0"/>
              <a:t>    </a:t>
            </a:r>
            <a:r>
              <a:rPr lang="en-US" altLang="ja-JP" sz="1800" dirty="0" err="1" smtClean="0"/>
              <a:t>myCapture.read</a:t>
            </a:r>
            <a:r>
              <a:rPr lang="en-US" altLang="ja-JP" sz="1800" dirty="0" smtClean="0"/>
              <a:t>();</a:t>
            </a:r>
          </a:p>
          <a:p>
            <a:pPr>
              <a:buNone/>
            </a:pPr>
            <a:r>
              <a:rPr lang="en-US" altLang="ja-JP" sz="1800" dirty="0" smtClean="0"/>
              <a:t>  }</a:t>
            </a:r>
          </a:p>
          <a:p>
            <a:pPr>
              <a:buNone/>
            </a:pPr>
            <a:r>
              <a:rPr lang="en-US" altLang="ja-JP" sz="1800" dirty="0" smtClean="0"/>
              <a:t>  image(myCapture,0,0);     </a:t>
            </a:r>
          </a:p>
          <a:p>
            <a:pPr>
              <a:buNone/>
            </a:pPr>
            <a:r>
              <a:rPr lang="en-US" altLang="ja-JP" sz="1800" dirty="0" smtClean="0"/>
              <a:t>}</a:t>
            </a:r>
            <a:endParaRPr lang="ja-JP" altLang="en-US" sz="1800" dirty="0" smtClean="0"/>
          </a:p>
          <a:p>
            <a:pPr>
              <a:buNone/>
            </a:pPr>
            <a:endParaRPr lang="ja-JP" altLang="en-US" sz="1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66395" y="1703851"/>
            <a:ext cx="419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//</a:t>
            </a:r>
            <a:r>
              <a:rPr lang="ja-JP" altLang="en-US" dirty="0" smtClean="0"/>
              <a:t>キャプチャ画面の場所を指定する</a:t>
            </a:r>
            <a:endParaRPr lang="en-US" altLang="ja-JP" dirty="0" smtClean="0"/>
          </a:p>
          <a:p>
            <a:r>
              <a:rPr kumimoji="1" lang="ja-JP" altLang="ja-JP" dirty="0" smtClean="0"/>
              <a:t>　　</a:t>
            </a:r>
            <a:r>
              <a:rPr kumimoji="1" lang="ja-JP" altLang="en-US" dirty="0" smtClean="0"/>
              <a:t>（画面の左上の座標を指定）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保存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578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dirty="0" smtClean="0"/>
              <a:t>実行画面を動画保存しよう。</a:t>
            </a:r>
            <a:endParaRPr lang="en-US" altLang="ja-JP" dirty="0" smtClean="0"/>
          </a:p>
          <a:p>
            <a:r>
              <a:rPr lang="ja-JP" altLang="en-US" sz="2800" dirty="0" smtClean="0"/>
              <a:t>サンプルコード（参考：</a:t>
            </a:r>
            <a:r>
              <a:rPr lang="en-US" altLang="ja-JP" sz="2800" dirty="0" smtClean="0">
                <a:solidFill>
                  <a:schemeClr val="bg1">
                    <a:lumMod val="50000"/>
                  </a:schemeClr>
                </a:solidFill>
              </a:rPr>
              <a:t>http://processing.org/reference/libraries/video/MovieMaker.html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import </a:t>
            </a:r>
            <a:r>
              <a:rPr lang="en-US" altLang="ja-JP" sz="1800" dirty="0" err="1" smtClean="0"/>
              <a:t>processing.video</a:t>
            </a:r>
            <a:r>
              <a:rPr lang="en-US" altLang="ja-JP" sz="1800" dirty="0" smtClean="0"/>
              <a:t>.*;                             //Library</a:t>
            </a:r>
            <a:r>
              <a:rPr lang="ja-JP" altLang="en-US" sz="1800" dirty="0" smtClean="0"/>
              <a:t>（</a:t>
            </a:r>
            <a:r>
              <a:rPr lang="en-US" altLang="ja-JP" sz="1800" dirty="0" smtClean="0"/>
              <a:t>video</a:t>
            </a:r>
            <a:r>
              <a:rPr lang="ja-JP" altLang="en-US" sz="1800" dirty="0" smtClean="0"/>
              <a:t>）を</a:t>
            </a:r>
            <a:r>
              <a:rPr lang="en-US" altLang="ja-JP" sz="1800" dirty="0" smtClean="0"/>
              <a:t>import</a:t>
            </a:r>
            <a:r>
              <a:rPr lang="ja-JP" altLang="en-US" sz="1800" dirty="0" smtClean="0"/>
              <a:t>する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Capture </a:t>
            </a:r>
            <a:r>
              <a:rPr lang="en-US" altLang="ja-JP" sz="1800" dirty="0" err="1" smtClean="0"/>
              <a:t>myCapture</a:t>
            </a:r>
            <a:r>
              <a:rPr lang="en-US" altLang="ja-JP" sz="1800" dirty="0" smtClean="0"/>
              <a:t>;                                        //</a:t>
            </a:r>
            <a:r>
              <a:rPr lang="ja-JP" altLang="en-US" sz="1800" dirty="0" smtClean="0"/>
              <a:t>動画表示の設定をする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err="1" smtClean="0"/>
              <a:t>MovieMaker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MovieFile</a:t>
            </a:r>
            <a:r>
              <a:rPr lang="en-US" altLang="ja-JP" sz="1800" dirty="0" smtClean="0"/>
              <a:t>;                                  //</a:t>
            </a:r>
            <a:r>
              <a:rPr lang="ja-JP" altLang="en-US" sz="1800" dirty="0" smtClean="0"/>
              <a:t>保存ファイルの設定をする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String title;</a:t>
            </a:r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void setup(){</a:t>
            </a:r>
          </a:p>
          <a:p>
            <a:pPr>
              <a:buNone/>
            </a:pPr>
            <a:r>
              <a:rPr lang="en-US" altLang="ja-JP" sz="1800" dirty="0" smtClean="0"/>
              <a:t>  frameRate(25);</a:t>
            </a:r>
          </a:p>
          <a:p>
            <a:pPr>
              <a:buNone/>
            </a:pPr>
            <a:r>
              <a:rPr lang="en-US" altLang="ja-JP" sz="1800" dirty="0" smtClean="0"/>
              <a:t>  size(320,240);　　　　　　　　　　　　　　　　　//</a:t>
            </a:r>
            <a:r>
              <a:rPr lang="ja-JP" altLang="en-US" sz="1800" dirty="0" smtClean="0"/>
              <a:t>画面のサイズを決定する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</a:t>
            </a:r>
            <a:r>
              <a:rPr lang="en-US" altLang="ja-JP" sz="1800" dirty="0" err="1" smtClean="0"/>
              <a:t>myCapture</a:t>
            </a:r>
            <a:r>
              <a:rPr lang="en-US" altLang="ja-JP" sz="1800" dirty="0" smtClean="0"/>
              <a:t> = new Capture(this,320,240);　　//</a:t>
            </a:r>
            <a:r>
              <a:rPr lang="ja-JP" altLang="en-US" sz="1800" dirty="0" smtClean="0"/>
              <a:t>キャプチャ画面ののサイズを決定する</a:t>
            </a:r>
            <a:r>
              <a:rPr lang="en-US" altLang="ja-JP" sz="1800" dirty="0" smtClean="0"/>
              <a:t>　</a:t>
            </a:r>
          </a:p>
          <a:p>
            <a:pPr>
              <a:buNone/>
            </a:pPr>
            <a:r>
              <a:rPr lang="en-US" altLang="ja-JP" sz="1800" dirty="0" smtClean="0"/>
              <a:t>}</a:t>
            </a:r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endParaRPr lang="en-US" altLang="ja-JP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87240"/>
            <a:ext cx="8229600" cy="57389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1800" dirty="0" smtClean="0"/>
              <a:t>void draw(){</a:t>
            </a:r>
          </a:p>
          <a:p>
            <a:pPr>
              <a:buNone/>
            </a:pPr>
            <a:r>
              <a:rPr lang="en-US" altLang="ja-JP" sz="1800" dirty="0" smtClean="0"/>
              <a:t>  </a:t>
            </a:r>
            <a:r>
              <a:rPr lang="en-US" altLang="ja-JP" sz="1800" dirty="0" err="1" smtClean="0"/>
              <a:t>if(myCapture.available</a:t>
            </a:r>
            <a:r>
              <a:rPr lang="en-US" altLang="ja-JP" sz="1800" dirty="0" smtClean="0"/>
              <a:t>()){</a:t>
            </a:r>
          </a:p>
          <a:p>
            <a:pPr>
              <a:buNone/>
            </a:pPr>
            <a:r>
              <a:rPr lang="en-US" altLang="ja-JP" sz="1800" dirty="0" smtClean="0"/>
              <a:t>    </a:t>
            </a:r>
            <a:r>
              <a:rPr lang="en-US" altLang="ja-JP" sz="1800" dirty="0" err="1" smtClean="0"/>
              <a:t>myCapture.read</a:t>
            </a:r>
            <a:r>
              <a:rPr lang="en-US" altLang="ja-JP" sz="1800" dirty="0" smtClean="0"/>
              <a:t>();</a:t>
            </a:r>
          </a:p>
          <a:p>
            <a:pPr>
              <a:buNone/>
            </a:pPr>
            <a:r>
              <a:rPr lang="en-US" altLang="ja-JP" sz="1800" dirty="0" smtClean="0"/>
              <a:t>  }</a:t>
            </a:r>
          </a:p>
          <a:p>
            <a:pPr>
              <a:buNone/>
            </a:pPr>
            <a:r>
              <a:rPr lang="en-US" altLang="ja-JP" sz="1800" dirty="0" smtClean="0"/>
              <a:t>  image(myCapture,0,0);</a:t>
            </a:r>
          </a:p>
          <a:p>
            <a:pPr>
              <a:buNone/>
            </a:pPr>
            <a:r>
              <a:rPr lang="en-US" altLang="ja-JP" sz="1800" dirty="0" smtClean="0"/>
              <a:t>  </a:t>
            </a:r>
          </a:p>
          <a:p>
            <a:pPr>
              <a:buNone/>
            </a:pPr>
            <a:r>
              <a:rPr lang="en-US" altLang="ja-JP" sz="1800" dirty="0" smtClean="0"/>
              <a:t>  </a:t>
            </a:r>
            <a:r>
              <a:rPr lang="en-US" altLang="ja-JP" sz="1800" dirty="0" err="1" smtClean="0"/>
              <a:t>if(mousePressed</a:t>
            </a:r>
            <a:r>
              <a:rPr lang="en-US" altLang="ja-JP" sz="1800" dirty="0" smtClean="0"/>
              <a:t> == </a:t>
            </a:r>
            <a:r>
              <a:rPr lang="en-US" altLang="ja-JP" sz="1800" dirty="0" err="1" smtClean="0"/>
              <a:t>true){　　　　　　　　　　　</a:t>
            </a:r>
            <a:r>
              <a:rPr lang="en-US" altLang="ja-JP" sz="1800" dirty="0" smtClean="0"/>
              <a:t>//</a:t>
            </a:r>
            <a:r>
              <a:rPr lang="ja-JP" altLang="en-US" sz="1800" dirty="0" smtClean="0"/>
              <a:t>画面上をクリックしたら実行される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title = month()+"-"+day()+"/"+hour()+"-"+minute()+"-"+second();  </a:t>
            </a:r>
          </a:p>
          <a:p>
            <a:pPr>
              <a:buNone/>
            </a:pPr>
            <a:r>
              <a:rPr lang="en-US" altLang="ja-JP" sz="1800" dirty="0" smtClean="0"/>
              <a:t>								//</a:t>
            </a:r>
            <a:r>
              <a:rPr lang="ja-JP" altLang="en-US" sz="1800" dirty="0" smtClean="0"/>
              <a:t>ファイルのタイトルを付ける</a:t>
            </a:r>
            <a:r>
              <a:rPr lang="en-US" altLang="ja-JP" sz="1800" dirty="0" smtClean="0"/>
              <a:t>(</a:t>
            </a:r>
            <a:r>
              <a:rPr lang="ja-JP" altLang="en-US" sz="1800" dirty="0" smtClean="0"/>
              <a:t>月</a:t>
            </a:r>
            <a:r>
              <a:rPr lang="en-US" altLang="ja-JP" sz="1800" dirty="0" smtClean="0"/>
              <a:t>-</a:t>
            </a:r>
            <a:r>
              <a:rPr lang="ja-JP" altLang="en-US" sz="1800" dirty="0" smtClean="0"/>
              <a:t>日</a:t>
            </a:r>
            <a:r>
              <a:rPr lang="en-US" altLang="ja-JP" sz="1800" dirty="0" smtClean="0"/>
              <a:t>▶</a:t>
            </a:r>
            <a:r>
              <a:rPr lang="ja-JP" altLang="en-US" sz="1800" dirty="0" smtClean="0"/>
              <a:t>時</a:t>
            </a:r>
            <a:r>
              <a:rPr lang="en-US" altLang="ja-JP" sz="1800" dirty="0" smtClean="0"/>
              <a:t>-</a:t>
            </a:r>
            <a:r>
              <a:rPr lang="ja-JP" altLang="en-US" sz="1800" dirty="0" smtClean="0"/>
              <a:t>分</a:t>
            </a:r>
            <a:r>
              <a:rPr lang="en-US" altLang="ja-JP" sz="1800" dirty="0" smtClean="0"/>
              <a:t>-</a:t>
            </a:r>
            <a:r>
              <a:rPr lang="ja-JP" altLang="en-US" sz="1800" dirty="0" smtClean="0"/>
              <a:t>秒）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</a:t>
            </a:r>
            <a:r>
              <a:rPr lang="en-US" altLang="ja-JP" sz="1800" dirty="0" err="1" smtClean="0"/>
              <a:t>MovieFile</a:t>
            </a:r>
            <a:r>
              <a:rPr lang="en-US" altLang="ja-JP" sz="1800" dirty="0" smtClean="0"/>
              <a:t> = new MovieMaker(this,width,height,title+“.mov”,15, </a:t>
            </a:r>
            <a:r>
              <a:rPr lang="en-US" altLang="ja-JP" sz="1800" dirty="0" err="1" smtClean="0"/>
              <a:t>MovieMaker.VIDEO</a:t>
            </a:r>
            <a:r>
              <a:rPr lang="en-US" altLang="ja-JP" sz="1800" dirty="0" smtClean="0"/>
              <a:t>, </a:t>
            </a:r>
            <a:r>
              <a:rPr lang="en-US" altLang="ja-JP" sz="1800" dirty="0" err="1" smtClean="0"/>
              <a:t>MovieMaker.LOSSLESS);　</a:t>
            </a:r>
            <a:r>
              <a:rPr lang="en-US" altLang="ja-JP" sz="1800" dirty="0" smtClean="0"/>
              <a:t>         //</a:t>
            </a:r>
            <a:r>
              <a:rPr lang="ja-JP" altLang="en-US" sz="1800" dirty="0" smtClean="0"/>
              <a:t>ファイルを作成する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</a:t>
            </a:r>
            <a:r>
              <a:rPr lang="en-US" altLang="ja-JP" sz="1800" dirty="0" err="1" smtClean="0"/>
              <a:t>MovieFile.addFrame();　　　　　</a:t>
            </a:r>
            <a:r>
              <a:rPr lang="en-US" altLang="ja-JP" sz="1800" dirty="0" smtClean="0"/>
              <a:t>//</a:t>
            </a:r>
            <a:r>
              <a:rPr lang="ja-JP" altLang="en-US" sz="1800" dirty="0" smtClean="0"/>
              <a:t>ファイルに書き込む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}</a:t>
            </a:r>
          </a:p>
          <a:p>
            <a:pPr>
              <a:buNone/>
            </a:pPr>
            <a:r>
              <a:rPr lang="en-US" altLang="ja-JP" sz="1800" dirty="0" smtClean="0"/>
              <a:t>}</a:t>
            </a:r>
          </a:p>
          <a:p>
            <a:pPr>
              <a:buNone/>
            </a:pP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46537" y="1564444"/>
            <a:ext cx="404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//</a:t>
            </a:r>
            <a:r>
              <a:rPr lang="ja-JP" altLang="en-US" dirty="0" smtClean="0"/>
              <a:t>キャプチャ画面の場所を指定する</a:t>
            </a:r>
            <a:endParaRPr lang="en-US" altLang="ja-JP" dirty="0" smtClean="0"/>
          </a:p>
          <a:p>
            <a:r>
              <a:rPr lang="ja-JP" altLang="ja-JP" dirty="0" smtClean="0"/>
              <a:t>　　</a:t>
            </a:r>
            <a:r>
              <a:rPr lang="ja-JP" altLang="en-US" dirty="0" smtClean="0"/>
              <a:t>（画面の左上の座標を指定）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6058" y="4662355"/>
            <a:ext cx="675074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/>
              <a:t>カメラで撮影した動画を画面に描画し、その画面をクリックすることで動画を保存できる。</a:t>
            </a:r>
            <a:endParaRPr lang="en-US" altLang="ja-JP" dirty="0" smtClean="0"/>
          </a:p>
          <a:p>
            <a:r>
              <a:rPr kumimoji="1" lang="ja-JP" altLang="en-US" dirty="0" smtClean="0"/>
              <a:t>保存された動画は書類</a:t>
            </a:r>
            <a:r>
              <a:rPr kumimoji="1" lang="en-US" altLang="ja-JP" dirty="0" smtClean="0"/>
              <a:t>▶Processing▶</a:t>
            </a:r>
            <a:r>
              <a:rPr kumimoji="1" lang="ja-JP" altLang="en-US" dirty="0" smtClean="0"/>
              <a:t>保存した</a:t>
            </a:r>
            <a:r>
              <a:rPr kumimoji="1" lang="en-US" altLang="ja-JP" dirty="0" smtClean="0"/>
              <a:t>sketchbook▶</a:t>
            </a:r>
          </a:p>
          <a:p>
            <a:r>
              <a:rPr lang="ja-JP" altLang="en-US" dirty="0" smtClean="0"/>
              <a:t>（ファイルを作成した月</a:t>
            </a:r>
            <a:r>
              <a:rPr lang="en-US" altLang="ja-JP" dirty="0" smtClean="0"/>
              <a:t>-</a:t>
            </a:r>
            <a:r>
              <a:rPr lang="ja-JP" altLang="en-US" dirty="0" smtClean="0"/>
              <a:t>日）</a:t>
            </a:r>
            <a:r>
              <a:rPr lang="en-US" altLang="ja-JP" dirty="0" smtClean="0"/>
              <a:t>▶</a:t>
            </a:r>
            <a:r>
              <a:rPr lang="ja-JP" altLang="en-US" dirty="0" smtClean="0"/>
              <a:t>（ファイルを作成した時</a:t>
            </a:r>
            <a:r>
              <a:rPr lang="en-US" altLang="ja-JP" dirty="0" smtClean="0"/>
              <a:t>-</a:t>
            </a:r>
            <a:r>
              <a:rPr lang="ja-JP" altLang="en-US" dirty="0" smtClean="0"/>
              <a:t>分</a:t>
            </a:r>
            <a:r>
              <a:rPr lang="en-US" altLang="ja-JP" dirty="0" smtClean="0"/>
              <a:t>-</a:t>
            </a:r>
            <a:r>
              <a:rPr lang="ja-JP" altLang="en-US" dirty="0" smtClean="0"/>
              <a:t>秒</a:t>
            </a:r>
            <a:r>
              <a:rPr lang="en-US" altLang="ja-JP" dirty="0" smtClean="0"/>
              <a:t>.</a:t>
            </a:r>
            <a:r>
              <a:rPr lang="en-US" altLang="ja-JP" dirty="0" err="1" smtClean="0"/>
              <a:t>mov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r>
              <a:rPr kumimoji="1" lang="ja-JP" altLang="en-US" dirty="0" smtClean="0"/>
              <a:t>という名前のファイルに動画が保存されている。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Hardware</a:t>
            </a:r>
            <a:endParaRPr lang="ja-JP" altLang="en-US" dirty="0"/>
          </a:p>
        </p:txBody>
      </p:sp>
      <p:pic>
        <p:nvPicPr>
          <p:cNvPr id="5" name="コンテンツ プレースホルダ 4" descr="ArduinoUnoFront2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884" b="-24884"/>
          <a:stretch>
            <a:fillRect/>
          </a:stretch>
        </p:blipFill>
        <p:spPr>
          <a:xfrm>
            <a:off x="457200" y="1600200"/>
            <a:ext cx="2120672" cy="2376587"/>
          </a:xfrm>
        </p:spPr>
      </p:pic>
      <p:sp>
        <p:nvSpPr>
          <p:cNvPr id="12" name="コンテンツ プレースホルダ 11"/>
          <p:cNvSpPr>
            <a:spLocks noGrp="1"/>
          </p:cNvSpPr>
          <p:nvPr>
            <p:ph sz="half" idx="2"/>
          </p:nvPr>
        </p:nvSpPr>
        <p:spPr>
          <a:xfrm>
            <a:off x="4398723" y="1600200"/>
            <a:ext cx="4288077" cy="4525963"/>
          </a:xfrm>
        </p:spPr>
        <p:txBody>
          <a:bodyPr/>
          <a:lstStyle/>
          <a:p>
            <a:r>
              <a:rPr lang="ja-JP" altLang="en-US" dirty="0" smtClean="0"/>
              <a:t>マイクロコントローラ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用途に応じた多様な基盤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8325" y="5345077"/>
            <a:ext cx="239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Fig3. </a:t>
            </a:r>
            <a:r>
              <a:rPr kumimoji="1" lang="en-US" altLang="ja-JP" dirty="0" err="1" smtClean="0"/>
              <a:t>Arduino</a:t>
            </a:r>
            <a:r>
              <a:rPr lang="en-US" altLang="ja-JP" dirty="0" smtClean="0"/>
              <a:t> Hardware</a:t>
            </a:r>
            <a:endParaRPr kumimoji="1" lang="ja-JP" altLang="en-US" dirty="0"/>
          </a:p>
        </p:txBody>
      </p:sp>
      <p:pic>
        <p:nvPicPr>
          <p:cNvPr id="7" name="図 6" descr="ArduinoNano2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11578"/>
            <a:ext cx="1895106" cy="876487"/>
          </a:xfrm>
          <a:prstGeom prst="rect">
            <a:avLst/>
          </a:prstGeom>
        </p:spPr>
      </p:pic>
      <p:pic>
        <p:nvPicPr>
          <p:cNvPr id="9" name="図 8" descr="ArduinoLilypad2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872" y="3644412"/>
            <a:ext cx="1380413" cy="138041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128653" y="6389493"/>
            <a:ext cx="477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Hardware : http://</a:t>
            </a:r>
            <a:r>
              <a:rPr lang="en-US" altLang="ja-JP" dirty="0" err="1" smtClean="0">
                <a:solidFill>
                  <a:schemeClr val="bg1">
                    <a:lumMod val="50000"/>
                  </a:schemeClr>
                </a:solidFill>
              </a:rPr>
              <a:t>arduino.cc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/en/Main/Hardware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全プログラム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arduino</a:t>
            </a:r>
            <a:r>
              <a:rPr lang="ja-JP" altLang="en-US" dirty="0" smtClean="0"/>
              <a:t>と</a:t>
            </a:r>
            <a:r>
              <a:rPr lang="en-US" altLang="ja-JP" dirty="0" smtClean="0"/>
              <a:t>processing</a:t>
            </a:r>
            <a:r>
              <a:rPr lang="ja-JP" altLang="en-US" dirty="0" smtClean="0"/>
              <a:t>のコードが長いため</a:t>
            </a:r>
            <a:r>
              <a:rPr lang="ja-JP" altLang="en-US" dirty="0" smtClean="0"/>
              <a:t>、</a:t>
            </a:r>
            <a:r>
              <a:rPr lang="ja-JP" altLang="en-US" dirty="0" smtClean="0"/>
              <a:t>身体運動解析履修者の皆さんは，</a:t>
            </a:r>
            <a:r>
              <a:rPr lang="en-US" altLang="ja-JP" dirty="0" smtClean="0"/>
              <a:t>SFC-SFS</a:t>
            </a:r>
            <a:r>
              <a:rPr lang="ja-JP" altLang="en-US" dirty="0" smtClean="0"/>
              <a:t>から，資料を</a:t>
            </a:r>
            <a:r>
              <a:rPr lang="ja-JP" altLang="en-US" dirty="0" smtClean="0"/>
              <a:t>ダウンロードしてください</a:t>
            </a:r>
            <a:endParaRPr lang="en-US" altLang="ja-JP" dirty="0" smtClean="0"/>
          </a:p>
          <a:p>
            <a:r>
              <a:rPr lang="ja-JP" altLang="en-US" dirty="0" smtClean="0"/>
              <a:t>その他の方は，仰木研究会の</a:t>
            </a:r>
            <a:r>
              <a:rPr lang="en-US" altLang="ja-JP" dirty="0" smtClean="0"/>
              <a:t>Web</a:t>
            </a:r>
            <a:r>
              <a:rPr lang="ja-JP" altLang="en-US" dirty="0" smtClean="0"/>
              <a:t>サイトからダウンロード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http://</a:t>
            </a:r>
            <a:r>
              <a:rPr lang="en-US" altLang="ja-JP" dirty="0" err="1" smtClean="0"/>
              <a:t>web.sfc.keio.ac.jp</a:t>
            </a:r>
            <a:r>
              <a:rPr lang="en-US" altLang="ja-JP" dirty="0" smtClean="0"/>
              <a:t>/~</a:t>
            </a:r>
            <a:r>
              <a:rPr lang="en-US" altLang="ja-JP" dirty="0" err="1" smtClean="0"/>
              <a:t>ohgi</a:t>
            </a:r>
            <a:r>
              <a:rPr lang="en-US" altLang="ja-JP" smtClean="0"/>
              <a:t>/</a:t>
            </a:r>
            <a:endParaRPr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入門</a:t>
            </a:r>
            <a:r>
              <a:rPr lang="ja-JP" altLang="en-US" dirty="0" smtClean="0"/>
              <a:t>：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をインストールしよう</a:t>
            </a:r>
            <a:r>
              <a:rPr lang="en-US" altLang="ja-JP" dirty="0" smtClean="0"/>
              <a:t>(Windows</a:t>
            </a:r>
            <a:r>
              <a:rPr lang="ja-JP" altLang="en-US" dirty="0" smtClean="0"/>
              <a:t>編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0918" y="1746766"/>
            <a:ext cx="7661022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①</a:t>
            </a:r>
            <a:r>
              <a:rPr lang="ja-JP" altLang="en-US" dirty="0" smtClean="0"/>
              <a:t>　</a:t>
            </a:r>
            <a:r>
              <a:rPr lang="en-US" altLang="ja-JP" dirty="0" smtClean="0">
                <a:hlinkClick r:id="rId2"/>
              </a:rPr>
              <a:t>http://www.arduino.cc/</a:t>
            </a:r>
            <a:r>
              <a:rPr lang="en-US" altLang="ja-JP" dirty="0" smtClean="0"/>
              <a:t> </a:t>
            </a:r>
            <a:r>
              <a:rPr lang="ja-JP" altLang="en-US" dirty="0" smtClean="0"/>
              <a:t>へアクセス！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②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Download</a:t>
            </a:r>
            <a:r>
              <a:rPr lang="ja-JP" altLang="en-US" dirty="0" smtClean="0"/>
              <a:t>」　をクリック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③ Download</a:t>
            </a:r>
            <a:r>
              <a:rPr lang="ja-JP" altLang="en-US" dirty="0" smtClean="0"/>
              <a:t>　にある</a:t>
            </a:r>
            <a:r>
              <a:rPr lang="en-US" altLang="ja-JP" dirty="0" smtClean="0"/>
              <a:t> Windows </a:t>
            </a:r>
            <a:r>
              <a:rPr lang="ja-JP" altLang="en-US" dirty="0" smtClean="0"/>
              <a:t>をクリック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④</a:t>
            </a:r>
            <a:r>
              <a:rPr lang="ja-JP" altLang="en-US" dirty="0" smtClean="0"/>
              <a:t>解凍してから好きなところ（通常は「</a:t>
            </a:r>
            <a:r>
              <a:rPr lang="en-US" altLang="ja-JP" dirty="0" smtClean="0"/>
              <a:t>C:</a:t>
            </a:r>
            <a:r>
              <a:rPr lang="ja-JP" altLang="en-US" dirty="0" smtClean="0"/>
              <a:t>￥</a:t>
            </a:r>
            <a:r>
              <a:rPr lang="en-US" altLang="ja-JP" dirty="0" smtClean="0"/>
              <a:t>Program Files</a:t>
            </a:r>
            <a:r>
              <a:rPr lang="ja-JP" altLang="en-US" dirty="0" smtClean="0"/>
              <a:t>」フォルダの中）に移動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4" name="図 3" descr="arduinodownloa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192" y="2517141"/>
            <a:ext cx="4188608" cy="3157755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4977723" y="4720587"/>
            <a:ext cx="538826" cy="16676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463879" y="4451206"/>
            <a:ext cx="1513844" cy="2693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987787" y="4215228"/>
            <a:ext cx="146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ここをクリック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入門　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をインストールしよう</a:t>
            </a:r>
            <a:r>
              <a:rPr lang="en-US" altLang="ja-JP" dirty="0" smtClean="0"/>
              <a:t>(Windows</a:t>
            </a:r>
            <a:r>
              <a:rPr lang="ja-JP" altLang="en-US" dirty="0" smtClean="0"/>
              <a:t>編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488910"/>
            <a:ext cx="93256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⑤ </a:t>
            </a:r>
            <a:r>
              <a:rPr lang="en-US" altLang="ja-JP" dirty="0" err="1" smtClean="0"/>
              <a:t>arduino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とパソコンを</a:t>
            </a:r>
            <a:r>
              <a:rPr lang="en-US" altLang="ja-JP" dirty="0" smtClean="0"/>
              <a:t> USB </a:t>
            </a:r>
            <a:r>
              <a:rPr lang="ja-JP" altLang="en-US" dirty="0" smtClean="0"/>
              <a:t>ケーブルでつなぐと「新しいハードウェアが見つかりました」</a:t>
            </a:r>
            <a:endParaRPr lang="en-US" altLang="ja-JP" dirty="0" smtClean="0"/>
          </a:p>
          <a:p>
            <a:r>
              <a:rPr lang="ja-JP" altLang="ja-JP" dirty="0" smtClean="0"/>
              <a:t>　</a:t>
            </a:r>
            <a:r>
              <a:rPr lang="ja-JP" altLang="en-US" dirty="0" smtClean="0"/>
              <a:t>　というウィンドウが現れるので、「ドライバ、ソフトウェアを検索してインストールします（推奨）」</a:t>
            </a:r>
            <a:endParaRPr lang="en-US" altLang="ja-JP" dirty="0" smtClean="0"/>
          </a:p>
          <a:p>
            <a:r>
              <a:rPr lang="ja-JP" altLang="ja-JP" dirty="0" smtClean="0"/>
              <a:t>　</a:t>
            </a:r>
            <a:r>
              <a:rPr lang="ja-JP" altLang="en-US" dirty="0" smtClean="0"/>
              <a:t>　を選択し、案内に沿ってインストールする。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ja-JP" dirty="0" smtClean="0"/>
              <a:t>　</a:t>
            </a:r>
            <a:r>
              <a:rPr lang="ja-JP" altLang="en-US" dirty="0" smtClean="0"/>
              <a:t>注：エラーが出たときはダウンロードした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フォルダの中に「</a:t>
            </a:r>
            <a:r>
              <a:rPr lang="en-US" altLang="ja-JP" dirty="0" smtClean="0"/>
              <a:t>drivers</a:t>
            </a:r>
            <a:r>
              <a:rPr lang="ja-JP" altLang="en-US" dirty="0" smtClean="0"/>
              <a:t>」フォルダがあるので、</a:t>
            </a:r>
            <a:endParaRPr lang="en-US" altLang="ja-JP" dirty="0" smtClean="0"/>
          </a:p>
          <a:p>
            <a:r>
              <a:rPr lang="ja-JP" altLang="ja-JP" dirty="0" smtClean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 </a:t>
            </a:r>
            <a:r>
              <a:rPr lang="ja-JP" altLang="en-US" dirty="0" smtClean="0"/>
              <a:t>そのフォルダから検索できるように変更する。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⑥ </a:t>
            </a:r>
            <a:r>
              <a:rPr lang="ja-JP" altLang="en-US" dirty="0" smtClean="0"/>
              <a:t>「スタート」</a:t>
            </a:r>
            <a:r>
              <a:rPr lang="en-US" altLang="ja-JP" dirty="0" smtClean="0"/>
              <a:t>→</a:t>
            </a:r>
            <a:r>
              <a:rPr lang="ja-JP" altLang="en-US" dirty="0" smtClean="0"/>
              <a:t>「コントロールパネル」</a:t>
            </a:r>
            <a:r>
              <a:rPr lang="en-US" altLang="ja-JP" dirty="0" smtClean="0"/>
              <a:t>→</a:t>
            </a:r>
            <a:r>
              <a:rPr lang="ja-JP" altLang="en-US" dirty="0" smtClean="0"/>
              <a:t>「ハードウェアとサウンド」</a:t>
            </a:r>
            <a:r>
              <a:rPr lang="en-US" altLang="ja-JP" dirty="0" smtClean="0"/>
              <a:t>→</a:t>
            </a:r>
            <a:r>
              <a:rPr lang="ja-JP" altLang="en-US" dirty="0" smtClean="0"/>
              <a:t>「デバイス</a:t>
            </a:r>
            <a:r>
              <a:rPr lang="en-US" altLang="ja-JP" dirty="0" smtClean="0"/>
              <a:t> </a:t>
            </a:r>
            <a:r>
              <a:rPr lang="ja-JP" altLang="en-US" dirty="0" smtClean="0"/>
              <a:t>マネージャー」の</a:t>
            </a:r>
            <a:endParaRPr lang="en-US" altLang="ja-JP" dirty="0" smtClean="0"/>
          </a:p>
          <a:p>
            <a:r>
              <a:rPr lang="ja-JP" altLang="ja-JP" dirty="0" smtClean="0"/>
              <a:t>　</a:t>
            </a:r>
            <a:r>
              <a:rPr lang="ja-JP" altLang="en-US" dirty="0" smtClean="0"/>
              <a:t>　「ポート（</a:t>
            </a:r>
            <a:r>
              <a:rPr lang="en-US" altLang="ja-JP" dirty="0" smtClean="0"/>
              <a:t>COM</a:t>
            </a:r>
            <a:r>
              <a:rPr lang="ja-JP" altLang="en-US" dirty="0" smtClean="0"/>
              <a:t>と</a:t>
            </a:r>
            <a:r>
              <a:rPr lang="en-US" altLang="ja-JP" dirty="0" smtClean="0"/>
              <a:t>LPT</a:t>
            </a:r>
            <a:r>
              <a:rPr lang="ja-JP" altLang="en-US" dirty="0" smtClean="0"/>
              <a:t>）」</a:t>
            </a:r>
            <a:r>
              <a:rPr lang="en-US" altLang="ja-JP" dirty="0" smtClean="0"/>
              <a:t>→</a:t>
            </a:r>
            <a:r>
              <a:rPr lang="ja-JP" altLang="en-US" dirty="0" smtClean="0"/>
              <a:t>「</a:t>
            </a:r>
            <a:r>
              <a:rPr lang="en-US" altLang="ja-JP" dirty="0" smtClean="0"/>
              <a:t>USB Serial Port (COM●)</a:t>
            </a:r>
            <a:r>
              <a:rPr lang="ja-JP" altLang="en-US" dirty="0" smtClean="0"/>
              <a:t>」を見る。（</a:t>
            </a:r>
            <a:r>
              <a:rPr lang="en-US" altLang="ja-JP" dirty="0" smtClean="0"/>
              <a:t>COM●</a:t>
            </a:r>
            <a:r>
              <a:rPr lang="ja-JP" altLang="en-US" dirty="0" smtClean="0"/>
              <a:t>を覚えておく）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6" name="図 5" descr="winport.gif"/>
          <p:cNvPicPr>
            <a:picLocks noChangeAspect="1"/>
          </p:cNvPicPr>
          <p:nvPr/>
        </p:nvPicPr>
        <p:blipFill>
          <a:blip r:embed="rId2"/>
          <a:srcRect b="38188"/>
          <a:stretch>
            <a:fillRect/>
          </a:stretch>
        </p:blipFill>
        <p:spPr>
          <a:xfrm>
            <a:off x="1764680" y="4048320"/>
            <a:ext cx="5789450" cy="2606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入門　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をインストールしよう</a:t>
            </a:r>
            <a:r>
              <a:rPr lang="en-US" altLang="ja-JP" dirty="0" smtClean="0"/>
              <a:t>(Windows</a:t>
            </a:r>
            <a:r>
              <a:rPr lang="ja-JP" altLang="en-US" dirty="0" smtClean="0"/>
              <a:t>編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2280" y="1541830"/>
            <a:ext cx="9325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⑦</a:t>
            </a:r>
            <a:r>
              <a:rPr lang="en-US" altLang="ja-JP" dirty="0" err="1" smtClean="0"/>
              <a:t>arduino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とパソコンを</a:t>
            </a:r>
            <a:r>
              <a:rPr lang="en-US" altLang="ja-JP" dirty="0" smtClean="0"/>
              <a:t>USB</a:t>
            </a:r>
            <a:r>
              <a:rPr lang="ja-JP" altLang="en-US" dirty="0" smtClean="0"/>
              <a:t>ケーブルでつないで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ソフトウェアを起動する。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⑧</a:t>
            </a:r>
            <a:r>
              <a:rPr lang="ja-JP" altLang="en-US" dirty="0" smtClean="0"/>
              <a:t>「</a:t>
            </a:r>
            <a:r>
              <a:rPr lang="en-US" altLang="ja-JP" dirty="0" smtClean="0"/>
              <a:t>Tool</a:t>
            </a:r>
            <a:r>
              <a:rPr lang="ja-JP" altLang="en-US" dirty="0" smtClean="0"/>
              <a:t>」メニューから「</a:t>
            </a:r>
            <a:r>
              <a:rPr lang="en-US" altLang="ja-JP" dirty="0" smtClean="0"/>
              <a:t>Board</a:t>
            </a:r>
            <a:r>
              <a:rPr lang="ja-JP" altLang="en-US" dirty="0" smtClean="0"/>
              <a:t>」を開き、「</a:t>
            </a:r>
            <a:r>
              <a:rPr lang="en-US" altLang="ja-JP" dirty="0" err="1" smtClean="0"/>
              <a:t>arduino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Duemilanove</a:t>
            </a:r>
            <a:r>
              <a:rPr lang="en-US" altLang="ja-JP" dirty="0" smtClean="0"/>
              <a:t> or </a:t>
            </a:r>
            <a:r>
              <a:rPr lang="en-US" altLang="ja-JP" dirty="0" err="1" smtClean="0"/>
              <a:t>Nano</a:t>
            </a:r>
            <a:r>
              <a:rPr lang="en-US" altLang="ja-JP" dirty="0" smtClean="0"/>
              <a:t> w/Atmega328</a:t>
            </a:r>
            <a:r>
              <a:rPr lang="ja-JP" altLang="en-US" dirty="0" smtClean="0"/>
              <a:t>」を選択。</a:t>
            </a:r>
            <a:endParaRPr lang="en-US" altLang="ja-JP" dirty="0" smtClean="0"/>
          </a:p>
          <a:p>
            <a:r>
              <a:rPr lang="en-US" altLang="ja-JP" dirty="0" smtClean="0"/>
              <a:t>     </a:t>
            </a:r>
            <a:r>
              <a:rPr lang="ja-JP" altLang="en-US" dirty="0" smtClean="0"/>
              <a:t>同じく「</a:t>
            </a:r>
            <a:r>
              <a:rPr lang="en-US" altLang="ja-JP" dirty="0" smtClean="0"/>
              <a:t>Tool</a:t>
            </a:r>
            <a:r>
              <a:rPr lang="ja-JP" altLang="en-US" dirty="0" smtClean="0"/>
              <a:t>」メニューから「</a:t>
            </a:r>
            <a:r>
              <a:rPr lang="en-US" altLang="ja-JP" dirty="0" smtClean="0"/>
              <a:t>Serial Port</a:t>
            </a:r>
            <a:r>
              <a:rPr lang="ja-JP" altLang="en-US" dirty="0" smtClean="0"/>
              <a:t>」を開き</a:t>
            </a:r>
            <a:r>
              <a:rPr lang="en-US" altLang="ja-JP" dirty="0" smtClean="0"/>
              <a:t>⑥</a:t>
            </a:r>
            <a:r>
              <a:rPr lang="ja-JP" altLang="en-US" dirty="0" smtClean="0"/>
              <a:t>で調べた「</a:t>
            </a:r>
            <a:r>
              <a:rPr lang="en-US" altLang="ja-JP" dirty="0" smtClean="0"/>
              <a:t>COM●</a:t>
            </a:r>
            <a:r>
              <a:rPr lang="ja-JP" altLang="en-US" dirty="0" smtClean="0"/>
              <a:t>」を選択。</a:t>
            </a:r>
            <a:endParaRPr lang="en-US" altLang="ja-JP" dirty="0" smtClean="0"/>
          </a:p>
          <a:p>
            <a:r>
              <a:rPr lang="ja-JP" altLang="ja-JP" dirty="0" smtClean="0"/>
              <a:t>　</a:t>
            </a:r>
            <a:r>
              <a:rPr lang="en-US" altLang="ja-JP" dirty="0" smtClean="0"/>
              <a:t> </a:t>
            </a:r>
            <a:r>
              <a:rPr lang="ja-JP" altLang="en-US" dirty="0" smtClean="0"/>
              <a:t>これにより、パソコンと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が接続された。</a:t>
            </a:r>
            <a:endParaRPr lang="en-US" altLang="ja-JP" dirty="0" smtClean="0"/>
          </a:p>
        </p:txBody>
      </p:sp>
      <p:pic>
        <p:nvPicPr>
          <p:cNvPr id="7" name="図 6" descr="arduinowindow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3350698"/>
            <a:ext cx="6350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入門　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をインストールしよう</a:t>
            </a:r>
            <a:r>
              <a:rPr lang="en-US" altLang="ja-JP" dirty="0" smtClean="0"/>
              <a:t>(Mac</a:t>
            </a:r>
            <a:r>
              <a:rPr lang="ja-JP" altLang="en-US" dirty="0" smtClean="0"/>
              <a:t>編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1577800"/>
            <a:ext cx="7733833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①</a:t>
            </a:r>
            <a:r>
              <a:rPr lang="ja-JP" altLang="en-US" dirty="0" smtClean="0"/>
              <a:t>　</a:t>
            </a:r>
            <a:r>
              <a:rPr lang="en-US" altLang="ja-JP" dirty="0" smtClean="0">
                <a:hlinkClick r:id="rId2"/>
              </a:rPr>
              <a:t>http://www.arduino.cc/</a:t>
            </a:r>
            <a:r>
              <a:rPr lang="en-US" altLang="ja-JP" dirty="0" smtClean="0"/>
              <a:t> </a:t>
            </a:r>
            <a:r>
              <a:rPr lang="ja-JP" altLang="en-US" dirty="0" smtClean="0"/>
              <a:t>へアクセス！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②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Download</a:t>
            </a:r>
            <a:r>
              <a:rPr lang="ja-JP" altLang="en-US" dirty="0" smtClean="0"/>
              <a:t>」　をクリック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③ Download</a:t>
            </a:r>
            <a:r>
              <a:rPr lang="ja-JP" altLang="en-US" dirty="0" smtClean="0"/>
              <a:t>　にある</a:t>
            </a:r>
            <a:r>
              <a:rPr lang="en-US" altLang="ja-JP" dirty="0" smtClean="0"/>
              <a:t>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Mac OS X</a:t>
            </a:r>
            <a:r>
              <a:rPr lang="ja-JP" altLang="en-US" dirty="0" smtClean="0"/>
              <a:t>」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をクリックしてダウンロード（時間かかります）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④</a:t>
            </a:r>
            <a:r>
              <a:rPr lang="ja-JP" altLang="en-US" dirty="0" smtClean="0"/>
              <a:t>解凍してから好きなところ（通常は「アプリケーション」フォルダの中）に移動</a:t>
            </a:r>
            <a:endParaRPr lang="en-US" altLang="ja-JP" dirty="0" smtClean="0"/>
          </a:p>
        </p:txBody>
      </p:sp>
      <p:pic>
        <p:nvPicPr>
          <p:cNvPr id="4" name="図 3" descr="arduinodownloa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029" y="3141709"/>
            <a:ext cx="4188608" cy="3157755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2411885" y="5225982"/>
            <a:ext cx="1513844" cy="2693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948624" y="5041316"/>
            <a:ext cx="146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ここをクリック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938560" y="5463294"/>
            <a:ext cx="538826" cy="16676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入門　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をインストールしよう</a:t>
            </a:r>
            <a:r>
              <a:rPr lang="en-US" altLang="ja-JP" dirty="0" smtClean="0"/>
              <a:t>(Mac</a:t>
            </a:r>
            <a:r>
              <a:rPr lang="ja-JP" altLang="en-US" dirty="0" smtClean="0"/>
              <a:t>編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278" y="1590631"/>
            <a:ext cx="922560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⑤ </a:t>
            </a:r>
            <a:r>
              <a:rPr lang="ja-JP" altLang="en-US" dirty="0" smtClean="0"/>
              <a:t>ダウンロードした「</a:t>
            </a:r>
            <a:r>
              <a:rPr lang="en-US" altLang="ja-JP" dirty="0" err="1" smtClean="0"/>
              <a:t>arduino.dmp</a:t>
            </a:r>
            <a:r>
              <a:rPr lang="ja-JP" altLang="en-US" dirty="0" smtClean="0"/>
              <a:t>」フォルダの中の「</a:t>
            </a:r>
            <a:r>
              <a:rPr lang="en-US" altLang="ja-JP" dirty="0" err="1" smtClean="0"/>
              <a:t>FTDIUSBSerialDriver_x_x_x.dmg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r>
              <a:rPr lang="en-US" altLang="ja-JP" dirty="0" smtClean="0"/>
              <a:t>     </a:t>
            </a:r>
            <a:r>
              <a:rPr lang="ja-JP" altLang="en-US" dirty="0" smtClean="0"/>
              <a:t>ファイルをダブルクリックする。（</a:t>
            </a:r>
            <a:r>
              <a:rPr lang="en-US" altLang="ja-JP" dirty="0" err="1" smtClean="0"/>
              <a:t>x</a:t>
            </a:r>
            <a:r>
              <a:rPr lang="ja-JP" altLang="en-US" dirty="0" smtClean="0"/>
              <a:t>は数字になっている）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⑥</a:t>
            </a:r>
            <a:r>
              <a:rPr lang="ja-JP" altLang="en-US" dirty="0" smtClean="0"/>
              <a:t>そのあとは画面の説明にしたがってドライバをインストールしていきます。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⑦</a:t>
            </a:r>
            <a:r>
              <a:rPr lang="en-US" altLang="ja-JP" dirty="0" err="1" smtClean="0"/>
              <a:t>arduino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とパソコンを</a:t>
            </a:r>
            <a:r>
              <a:rPr lang="en-US" altLang="ja-JP" dirty="0" smtClean="0"/>
              <a:t>USB</a:t>
            </a:r>
            <a:r>
              <a:rPr lang="ja-JP" altLang="en-US" dirty="0" smtClean="0"/>
              <a:t>ケーブルでつないで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ソフトウェアを起動する。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⑧</a:t>
            </a:r>
            <a:r>
              <a:rPr lang="ja-JP" altLang="en-US" dirty="0" smtClean="0"/>
              <a:t>「</a:t>
            </a:r>
            <a:r>
              <a:rPr lang="en-US" altLang="ja-JP" dirty="0" smtClean="0"/>
              <a:t>Tool</a:t>
            </a:r>
            <a:r>
              <a:rPr lang="ja-JP" altLang="en-US" dirty="0" smtClean="0"/>
              <a:t>」メニューから「</a:t>
            </a:r>
            <a:r>
              <a:rPr lang="en-US" altLang="ja-JP" dirty="0" smtClean="0"/>
              <a:t>Board</a:t>
            </a:r>
            <a:r>
              <a:rPr lang="ja-JP" altLang="en-US" dirty="0" smtClean="0"/>
              <a:t>」を開き、「</a:t>
            </a:r>
            <a:r>
              <a:rPr lang="en-US" altLang="ja-JP" dirty="0" err="1" smtClean="0"/>
              <a:t>arduino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Duemilanove</a:t>
            </a:r>
            <a:r>
              <a:rPr lang="en-US" altLang="ja-JP" dirty="0" smtClean="0"/>
              <a:t> or </a:t>
            </a:r>
            <a:r>
              <a:rPr lang="en-US" altLang="ja-JP" dirty="0" err="1" smtClean="0"/>
              <a:t>Nano</a:t>
            </a:r>
            <a:r>
              <a:rPr lang="en-US" altLang="ja-JP" dirty="0" smtClean="0"/>
              <a:t> w/Atmega328</a:t>
            </a:r>
            <a:r>
              <a:rPr lang="ja-JP" altLang="en-US" dirty="0" smtClean="0"/>
              <a:t>」を選択。</a:t>
            </a:r>
            <a:endParaRPr lang="en-US" altLang="ja-JP" dirty="0" smtClean="0"/>
          </a:p>
          <a:p>
            <a:r>
              <a:rPr lang="en-US" altLang="ja-JP" dirty="0" smtClean="0"/>
              <a:t>     </a:t>
            </a:r>
            <a:r>
              <a:rPr lang="ja-JP" altLang="en-US" dirty="0" smtClean="0"/>
              <a:t>同じく「</a:t>
            </a:r>
            <a:r>
              <a:rPr lang="en-US" altLang="ja-JP" dirty="0" smtClean="0"/>
              <a:t>Tool</a:t>
            </a:r>
            <a:r>
              <a:rPr lang="ja-JP" altLang="en-US" dirty="0" smtClean="0"/>
              <a:t>」メニューから「</a:t>
            </a:r>
            <a:r>
              <a:rPr lang="en-US" altLang="ja-JP" dirty="0" smtClean="0"/>
              <a:t>Serial Port</a:t>
            </a:r>
            <a:r>
              <a:rPr lang="ja-JP" altLang="en-US" dirty="0" smtClean="0"/>
              <a:t>」を開き、「</a:t>
            </a:r>
            <a:r>
              <a:rPr lang="en-US" altLang="ja-JP" dirty="0" smtClean="0"/>
              <a:t>/dev/</a:t>
            </a:r>
            <a:r>
              <a:rPr lang="en-US" altLang="ja-JP" dirty="0" err="1" smtClean="0"/>
              <a:t>cu.usbserial</a:t>
            </a:r>
            <a:r>
              <a:rPr lang="en-US" altLang="ja-JP" dirty="0" smtClean="0"/>
              <a:t>-</a:t>
            </a:r>
            <a:r>
              <a:rPr lang="ja-JP" altLang="en-US" dirty="0" smtClean="0"/>
              <a:t>」で始まる項目を選択。</a:t>
            </a:r>
            <a:endParaRPr lang="en-US" altLang="ja-JP" dirty="0" smtClean="0"/>
          </a:p>
          <a:p>
            <a:r>
              <a:rPr lang="ja-JP" altLang="ja-JP" dirty="0" smtClean="0"/>
              <a:t>　</a:t>
            </a:r>
            <a:r>
              <a:rPr lang="en-US" altLang="ja-JP" dirty="0" smtClean="0"/>
              <a:t> </a:t>
            </a:r>
            <a:r>
              <a:rPr lang="ja-JP" altLang="en-US" dirty="0" smtClean="0"/>
              <a:t>これにより、パソコンと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が接続された。</a:t>
            </a:r>
            <a:endParaRPr lang="en-US" altLang="ja-JP" dirty="0" smtClean="0"/>
          </a:p>
        </p:txBody>
      </p:sp>
      <p:pic>
        <p:nvPicPr>
          <p:cNvPr id="6" name="図 5" descr="スクリーンショット（2011-02-15 23.55.53）.png"/>
          <p:cNvPicPr>
            <a:picLocks noChangeAspect="1"/>
          </p:cNvPicPr>
          <p:nvPr/>
        </p:nvPicPr>
        <p:blipFill>
          <a:blip r:embed="rId2"/>
          <a:srcRect r="43458" b="67129"/>
          <a:stretch>
            <a:fillRect/>
          </a:stretch>
        </p:blipFill>
        <p:spPr>
          <a:xfrm>
            <a:off x="2155302" y="4529922"/>
            <a:ext cx="5170161" cy="1878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1805</Words>
  <Application>Microsoft Macintosh PowerPoint</Application>
  <PresentationFormat>画面に合わせる (4:3)</PresentationFormat>
  <Paragraphs>422</Paragraphs>
  <Slides>40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Office テーマ</vt:lpstr>
      <vt:lpstr>Arduino入門</vt:lpstr>
      <vt:lpstr>Arduinoとは？</vt:lpstr>
      <vt:lpstr>開発環境 : Arduino</vt:lpstr>
      <vt:lpstr>Hardware</vt:lpstr>
      <vt:lpstr>入門：arduinoをインストールしよう(Windows編)</vt:lpstr>
      <vt:lpstr>入門　arduinoをインストールしよう(Windows編)</vt:lpstr>
      <vt:lpstr>入門　arduinoをインストールしよう(Windows編)</vt:lpstr>
      <vt:lpstr>入門　arduinoをインストールしよう(Mac編)</vt:lpstr>
      <vt:lpstr>入門　arduinoをインストールしよう(Mac編)</vt:lpstr>
      <vt:lpstr>入門　LEDを光らせる</vt:lpstr>
      <vt:lpstr>入門　LEDを光らせる</vt:lpstr>
      <vt:lpstr>入門　LEDを光らせる</vt:lpstr>
      <vt:lpstr>入門　LEDを光らせる</vt:lpstr>
      <vt:lpstr>入門　LEDを光らせる</vt:lpstr>
      <vt:lpstr>コードの解説</vt:lpstr>
      <vt:lpstr>加速度を計測しよう</vt:lpstr>
      <vt:lpstr>加速度を計測しよう</vt:lpstr>
      <vt:lpstr>加速度を計測しよう</vt:lpstr>
      <vt:lpstr>加速度を計測しよう（コード解説）</vt:lpstr>
      <vt:lpstr>応用編 ベルト式無線通信加速度センサ</vt:lpstr>
      <vt:lpstr>概要</vt:lpstr>
      <vt:lpstr>Hardware</vt:lpstr>
      <vt:lpstr>LilyPad Arduino</vt:lpstr>
      <vt:lpstr>無線通信　ZigBee</vt:lpstr>
      <vt:lpstr>制御ソフトウェア　Processing</vt:lpstr>
      <vt:lpstr>Processing をインストールしよう</vt:lpstr>
      <vt:lpstr>電源モジュール</vt:lpstr>
      <vt:lpstr>三軸加速度センサ</vt:lpstr>
      <vt:lpstr>回路図</vt:lpstr>
      <vt:lpstr>Software</vt:lpstr>
      <vt:lpstr>通信</vt:lpstr>
      <vt:lpstr>PowerPoint プレゼンテーション</vt:lpstr>
      <vt:lpstr>グラフの描画</vt:lpstr>
      <vt:lpstr>PowerPoint プレゼンテーション</vt:lpstr>
      <vt:lpstr>PowerPoint プレゼンテーション</vt:lpstr>
      <vt:lpstr>動画の描画</vt:lpstr>
      <vt:lpstr>PowerPoint プレゼンテーション</vt:lpstr>
      <vt:lpstr>保存</vt:lpstr>
      <vt:lpstr>PowerPoint プレゼンテーション</vt:lpstr>
      <vt:lpstr>全プログラム</vt:lpstr>
    </vt:vector>
  </TitlesOfParts>
  <Company>慶應義塾大学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Arduino入門</dc:title>
  <dc:creator>小栗 良太</dc:creator>
  <cp:lastModifiedBy>Yuji OHGI</cp:lastModifiedBy>
  <cp:revision>28</cp:revision>
  <dcterms:created xsi:type="dcterms:W3CDTF">2011-02-18T14:06:09Z</dcterms:created>
  <dcterms:modified xsi:type="dcterms:W3CDTF">2011-02-28T00:07:05Z</dcterms:modified>
</cp:coreProperties>
</file>