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61" r:id="rId6"/>
    <p:sldId id="259" r:id="rId7"/>
    <p:sldId id="260"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2654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296837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186055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1587010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266127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3056116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2972910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2495299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78209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3680068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AF8A773-DF35-4DB1-96AB-7BD5C3C450E0}" type="datetimeFigureOut">
              <a:rPr kumimoji="1" lang="ja-JP" altLang="en-US" smtClean="0"/>
              <a:t>2021/5/21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315464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8A773-DF35-4DB1-96AB-7BD5C3C450E0}" type="datetimeFigureOut">
              <a:rPr kumimoji="1" lang="ja-JP" altLang="en-US" smtClean="0"/>
              <a:t>2021/5/21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45FFA-62C3-44FC-B986-AC1A65DB3C36}" type="slidenum">
              <a:rPr kumimoji="1" lang="ja-JP" altLang="en-US" smtClean="0"/>
              <a:t>‹#›</a:t>
            </a:fld>
            <a:endParaRPr kumimoji="1" lang="ja-JP" altLang="en-US"/>
          </a:p>
        </p:txBody>
      </p:sp>
    </p:spTree>
    <p:extLst>
      <p:ext uri="{BB962C8B-B14F-4D97-AF65-F5344CB8AC3E}">
        <p14:creationId xmlns:p14="http://schemas.microsoft.com/office/powerpoint/2010/main" val="1658166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a:t>基礎プログラミング演習</a:t>
            </a:r>
            <a:endParaRPr kumimoji="1" lang="ja-JP" altLang="en-US" dirty="0"/>
          </a:p>
        </p:txBody>
      </p:sp>
      <p:sp>
        <p:nvSpPr>
          <p:cNvPr id="3" name="サブタイトル 2"/>
          <p:cNvSpPr>
            <a:spLocks noGrp="1"/>
          </p:cNvSpPr>
          <p:nvPr>
            <p:ph type="subTitle" idx="1"/>
          </p:nvPr>
        </p:nvSpPr>
        <p:spPr/>
        <p:txBody>
          <a:bodyPr/>
          <a:lstStyle/>
          <a:p>
            <a:r>
              <a:rPr kumimoji="1" lang="ja-JP" altLang="en-US" dirty="0"/>
              <a:t>第</a:t>
            </a:r>
            <a:r>
              <a:rPr kumimoji="1" lang="en-US" altLang="ja-JP"/>
              <a:t>7</a:t>
            </a:r>
            <a:r>
              <a:rPr kumimoji="1" lang="ja-JP" altLang="en-US"/>
              <a:t>回</a:t>
            </a:r>
            <a:endParaRPr kumimoji="1" lang="en-US" altLang="ja-JP" dirty="0"/>
          </a:p>
          <a:p>
            <a:endParaRPr kumimoji="1" lang="ja-JP" altLang="en-US" dirty="0"/>
          </a:p>
        </p:txBody>
      </p:sp>
    </p:spTree>
    <p:extLst>
      <p:ext uri="{BB962C8B-B14F-4D97-AF65-F5344CB8AC3E}">
        <p14:creationId xmlns:p14="http://schemas.microsoft.com/office/powerpoint/2010/main" val="3176032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条件分岐をどう書くか</a:t>
            </a:r>
            <a:r>
              <a:rPr kumimoji="1" lang="en-US" altLang="ja-JP" dirty="0"/>
              <a:t>(1)</a:t>
            </a:r>
            <a:r>
              <a:rPr kumimoji="1" lang="ja-JP" altLang="en-US" dirty="0"/>
              <a:t>～</a:t>
            </a:r>
            <a:r>
              <a:rPr kumimoji="1" lang="en-US" altLang="ja-JP" dirty="0"/>
              <a:t>if</a:t>
            </a:r>
            <a:r>
              <a:rPr lang="ja-JP" altLang="en-US" dirty="0"/>
              <a:t>文～</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lang="en-US" altLang="ja-JP" dirty="0"/>
              <a:t>if( </a:t>
            </a:r>
            <a:r>
              <a:rPr lang="ja-JP" altLang="en-US" dirty="0"/>
              <a:t>条件式 </a:t>
            </a:r>
            <a:r>
              <a:rPr lang="en-US" altLang="ja-JP" dirty="0"/>
              <a:t>){</a:t>
            </a:r>
          </a:p>
          <a:p>
            <a:pPr marL="0" indent="0">
              <a:buNone/>
            </a:pPr>
            <a:r>
              <a:rPr lang="en-US" altLang="ja-JP" dirty="0"/>
              <a:t>   </a:t>
            </a:r>
            <a:r>
              <a:rPr lang="ja-JP" altLang="en-US" dirty="0"/>
              <a:t>条件が真の場合のみ実行される処理を書く</a:t>
            </a:r>
            <a:endParaRPr lang="en-US" altLang="ja-JP" dirty="0"/>
          </a:p>
          <a:p>
            <a:pPr marL="0" indent="0">
              <a:buNone/>
            </a:pPr>
            <a:r>
              <a:rPr lang="en-US" altLang="ja-JP" dirty="0"/>
              <a:t>}</a:t>
            </a:r>
          </a:p>
          <a:p>
            <a:pPr marL="0" indent="0">
              <a:buNone/>
            </a:pPr>
            <a:endParaRPr kumimoji="1" lang="en-US" altLang="ja-JP" dirty="0"/>
          </a:p>
          <a:p>
            <a:pPr marL="0" indent="0">
              <a:buNone/>
            </a:pPr>
            <a:r>
              <a:rPr lang="ja-JP" altLang="en-US" dirty="0"/>
              <a:t>例）</a:t>
            </a:r>
            <a:endParaRPr lang="en-US" altLang="ja-JP" dirty="0"/>
          </a:p>
          <a:p>
            <a:pPr marL="0" indent="0">
              <a:buNone/>
            </a:pPr>
            <a:r>
              <a:rPr kumimoji="1" lang="en-US" altLang="ja-JP" dirty="0"/>
              <a:t>if(BMI &lt; 18.5){</a:t>
            </a:r>
          </a:p>
          <a:p>
            <a:pPr marL="0" indent="0">
              <a:buNone/>
            </a:pPr>
            <a:r>
              <a:rPr lang="en-US" altLang="ja-JP" dirty="0"/>
              <a:t>	alert(“</a:t>
            </a:r>
            <a:r>
              <a:rPr lang="ja-JP" altLang="en-US" dirty="0"/>
              <a:t>低体重</a:t>
            </a:r>
            <a:r>
              <a:rPr lang="en-US" altLang="ja-JP" dirty="0"/>
              <a:t>”);</a:t>
            </a:r>
          </a:p>
          <a:p>
            <a:pPr marL="0" indent="0">
              <a:buNone/>
            </a:pPr>
            <a:r>
              <a:rPr kumimoji="1" lang="en-US" altLang="ja-JP" dirty="0"/>
              <a:t>}</a:t>
            </a:r>
            <a:endParaRPr kumimoji="1" lang="ja-JP" altLang="en-US" dirty="0"/>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3212976"/>
            <a:ext cx="1828800" cy="2857500"/>
          </a:xfrm>
          <a:prstGeom prst="rect">
            <a:avLst/>
          </a:prstGeom>
        </p:spPr>
      </p:pic>
    </p:spTree>
    <p:extLst>
      <p:ext uri="{BB962C8B-B14F-4D97-AF65-F5344CB8AC3E}">
        <p14:creationId xmlns:p14="http://schemas.microsoft.com/office/powerpoint/2010/main" val="1680641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条件分岐をどう書くか</a:t>
            </a:r>
            <a:r>
              <a:rPr kumimoji="1" lang="en-US" altLang="ja-JP" dirty="0"/>
              <a:t>(2)</a:t>
            </a:r>
            <a:r>
              <a:rPr kumimoji="1" lang="ja-JP" altLang="en-US" dirty="0"/>
              <a:t>～</a:t>
            </a:r>
            <a:r>
              <a:rPr kumimoji="1" lang="en-US" altLang="ja-JP" dirty="0"/>
              <a:t>else</a:t>
            </a:r>
            <a:r>
              <a:rPr kumimoji="1" lang="ja-JP" altLang="en-US" dirty="0"/>
              <a:t>節～</a:t>
            </a:r>
          </a:p>
        </p:txBody>
      </p:sp>
      <p:sp>
        <p:nvSpPr>
          <p:cNvPr id="3" name="コンテンツ プレースホルダー 2"/>
          <p:cNvSpPr>
            <a:spLocks noGrp="1"/>
          </p:cNvSpPr>
          <p:nvPr>
            <p:ph idx="1"/>
          </p:nvPr>
        </p:nvSpPr>
        <p:spPr/>
        <p:txBody>
          <a:bodyPr>
            <a:normAutofit fontScale="70000" lnSpcReduction="20000"/>
          </a:bodyPr>
          <a:lstStyle/>
          <a:p>
            <a:pPr marL="0" indent="0">
              <a:buNone/>
            </a:pPr>
            <a:r>
              <a:rPr kumimoji="1" lang="en-US" altLang="ja-JP" dirty="0"/>
              <a:t>if ( </a:t>
            </a:r>
            <a:r>
              <a:rPr kumimoji="1" lang="ja-JP" altLang="en-US" dirty="0"/>
              <a:t>条件式 </a:t>
            </a:r>
            <a:r>
              <a:rPr kumimoji="1" lang="en-US" altLang="ja-JP" dirty="0"/>
              <a:t>) {</a:t>
            </a:r>
          </a:p>
          <a:p>
            <a:pPr marL="0" indent="0">
              <a:buNone/>
            </a:pPr>
            <a:r>
              <a:rPr lang="en-US" altLang="ja-JP" dirty="0"/>
              <a:t>	</a:t>
            </a:r>
            <a:r>
              <a:rPr lang="ja-JP" altLang="en-US" dirty="0"/>
              <a:t>条件が真の場合実行される処理</a:t>
            </a:r>
            <a:endParaRPr lang="en-US" altLang="ja-JP" dirty="0"/>
          </a:p>
          <a:p>
            <a:pPr marL="0" indent="0">
              <a:buNone/>
            </a:pPr>
            <a:r>
              <a:rPr kumimoji="1" lang="en-US" altLang="ja-JP" dirty="0"/>
              <a:t>} else {</a:t>
            </a:r>
          </a:p>
          <a:p>
            <a:pPr marL="0" indent="0">
              <a:buNone/>
            </a:pPr>
            <a:r>
              <a:rPr lang="en-US" altLang="ja-JP" dirty="0"/>
              <a:t>	</a:t>
            </a:r>
            <a:r>
              <a:rPr lang="ja-JP" altLang="en-US" dirty="0"/>
              <a:t>条件が成立しない場合実行される処理</a:t>
            </a:r>
            <a:endParaRPr lang="en-US" altLang="ja-JP" dirty="0"/>
          </a:p>
          <a:p>
            <a:pPr marL="0" indent="0">
              <a:buNone/>
            </a:pPr>
            <a:r>
              <a:rPr kumimoji="1" lang="en-US" altLang="ja-JP" dirty="0"/>
              <a:t>}</a:t>
            </a:r>
          </a:p>
          <a:p>
            <a:pPr marL="0" indent="0">
              <a:buNone/>
            </a:pPr>
            <a:endParaRPr lang="en-US" altLang="ja-JP" dirty="0"/>
          </a:p>
          <a:p>
            <a:pPr marL="0" indent="0">
              <a:buNone/>
            </a:pPr>
            <a:r>
              <a:rPr kumimoji="1" lang="ja-JP" altLang="en-US" dirty="0"/>
              <a:t>例）</a:t>
            </a:r>
            <a:endParaRPr kumimoji="1" lang="en-US" altLang="ja-JP" dirty="0"/>
          </a:p>
          <a:p>
            <a:pPr marL="0" indent="0">
              <a:buNone/>
            </a:pPr>
            <a:r>
              <a:rPr lang="en-US" altLang="ja-JP" dirty="0"/>
              <a:t>if( BMI &gt;= 25 ){</a:t>
            </a:r>
          </a:p>
          <a:p>
            <a:pPr marL="0" indent="0">
              <a:buNone/>
            </a:pPr>
            <a:r>
              <a:rPr kumimoji="1" lang="en-US" altLang="ja-JP" dirty="0"/>
              <a:t>	alert (“</a:t>
            </a:r>
            <a:r>
              <a:rPr kumimoji="1" lang="ja-JP" altLang="en-US" dirty="0"/>
              <a:t>ふとりぎみ</a:t>
            </a:r>
            <a:r>
              <a:rPr kumimoji="1" lang="en-US" altLang="ja-JP" dirty="0"/>
              <a:t>”);</a:t>
            </a:r>
          </a:p>
          <a:p>
            <a:pPr marL="0" indent="0">
              <a:buNone/>
            </a:pPr>
            <a:r>
              <a:rPr lang="en-US" altLang="ja-JP" dirty="0"/>
              <a:t>} else {</a:t>
            </a:r>
          </a:p>
          <a:p>
            <a:pPr marL="0" indent="0">
              <a:buNone/>
            </a:pPr>
            <a:r>
              <a:rPr kumimoji="1" lang="en-US" altLang="ja-JP" dirty="0"/>
              <a:t>	alert(“</a:t>
            </a:r>
            <a:r>
              <a:rPr kumimoji="1" lang="ja-JP" altLang="en-US" dirty="0"/>
              <a:t>ふつうかやせ</a:t>
            </a:r>
            <a:r>
              <a:rPr kumimoji="1" lang="en-US" altLang="ja-JP" dirty="0"/>
              <a:t>”);</a:t>
            </a:r>
          </a:p>
          <a:p>
            <a:pPr marL="0" indent="0">
              <a:buNone/>
            </a:pPr>
            <a:r>
              <a:rPr lang="en-US" altLang="ja-JP" dirty="0"/>
              <a:t>}</a:t>
            </a:r>
            <a:endParaRPr kumimoji="1" lang="ja-JP" altLang="en-US" dirty="0"/>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136" y="3573016"/>
            <a:ext cx="2857500" cy="2514600"/>
          </a:xfrm>
          <a:prstGeom prst="rect">
            <a:avLst/>
          </a:prstGeom>
        </p:spPr>
      </p:pic>
    </p:spTree>
    <p:extLst>
      <p:ext uri="{BB962C8B-B14F-4D97-AF65-F5344CB8AC3E}">
        <p14:creationId xmlns:p14="http://schemas.microsoft.com/office/powerpoint/2010/main" val="2439407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条件分岐をどう書くか</a:t>
            </a:r>
            <a:r>
              <a:rPr lang="en-US" altLang="ja-JP" dirty="0"/>
              <a:t>(3)</a:t>
            </a:r>
            <a:r>
              <a:rPr lang="ja-JP" altLang="en-US" dirty="0"/>
              <a:t>～</a:t>
            </a:r>
            <a:r>
              <a:rPr kumimoji="1" lang="en-US" altLang="ja-JP" dirty="0"/>
              <a:t>else if</a:t>
            </a:r>
            <a:r>
              <a:rPr kumimoji="1" lang="ja-JP" altLang="en-US" dirty="0"/>
              <a:t>～</a:t>
            </a:r>
          </a:p>
        </p:txBody>
      </p:sp>
      <p:sp>
        <p:nvSpPr>
          <p:cNvPr id="3" name="コンテンツ プレースホルダー 2"/>
          <p:cNvSpPr>
            <a:spLocks noGrp="1"/>
          </p:cNvSpPr>
          <p:nvPr>
            <p:ph idx="1"/>
          </p:nvPr>
        </p:nvSpPr>
        <p:spPr/>
        <p:txBody>
          <a:bodyPr>
            <a:normAutofit fontScale="70000" lnSpcReduction="20000"/>
          </a:bodyPr>
          <a:lstStyle/>
          <a:p>
            <a:r>
              <a:rPr lang="ja-JP" altLang="en-US" dirty="0"/>
              <a:t>更に細かい条件指定をする場合・・</a:t>
            </a:r>
            <a:endParaRPr lang="en-US" altLang="ja-JP" dirty="0"/>
          </a:p>
          <a:p>
            <a:pPr lvl="1"/>
            <a:r>
              <a:rPr lang="ja-JP" altLang="en-US" dirty="0"/>
              <a:t>「○○の時は○○○、そうでなく△△の時は△△△、そうでもなく□□の時は□□□それ以外は</a:t>
            </a:r>
            <a:r>
              <a:rPr lang="en-US" altLang="ja-JP" dirty="0"/>
              <a:t>XXX</a:t>
            </a:r>
            <a:r>
              <a:rPr lang="ja-JP" altLang="en-US" dirty="0"/>
              <a:t>）</a:t>
            </a:r>
            <a:endParaRPr lang="en-US" altLang="ja-JP" dirty="0"/>
          </a:p>
          <a:p>
            <a:pPr marL="457200" lvl="1" indent="0">
              <a:buNone/>
            </a:pPr>
            <a:endParaRPr lang="en-US" altLang="ja-JP" dirty="0"/>
          </a:p>
          <a:p>
            <a:pPr marL="0" indent="0">
              <a:buNone/>
            </a:pPr>
            <a:r>
              <a:rPr lang="en-US" altLang="ja-JP" dirty="0"/>
              <a:t>if (</a:t>
            </a:r>
            <a:r>
              <a:rPr lang="ja-JP" altLang="en-US" dirty="0"/>
              <a:t>条件式</a:t>
            </a:r>
            <a:r>
              <a:rPr lang="en-US" altLang="ja-JP" dirty="0"/>
              <a:t>A){</a:t>
            </a:r>
          </a:p>
          <a:p>
            <a:pPr marL="0" indent="0">
              <a:buNone/>
            </a:pPr>
            <a:r>
              <a:rPr lang="en-US" altLang="ja-JP" dirty="0"/>
              <a:t>	</a:t>
            </a:r>
            <a:r>
              <a:rPr lang="ja-JP" altLang="en-US" dirty="0"/>
              <a:t>命令</a:t>
            </a:r>
            <a:r>
              <a:rPr lang="en-US" altLang="ja-JP" dirty="0"/>
              <a:t>A</a:t>
            </a:r>
          </a:p>
          <a:p>
            <a:pPr marL="0" indent="0">
              <a:buNone/>
            </a:pPr>
            <a:r>
              <a:rPr lang="en-US" altLang="ja-JP" dirty="0"/>
              <a:t>} else if (</a:t>
            </a:r>
            <a:r>
              <a:rPr lang="ja-JP" altLang="en-US" dirty="0"/>
              <a:t>条件式</a:t>
            </a:r>
            <a:r>
              <a:rPr lang="en-US" altLang="ja-JP" dirty="0"/>
              <a:t>B){</a:t>
            </a:r>
          </a:p>
          <a:p>
            <a:pPr marL="0" indent="0">
              <a:buNone/>
            </a:pPr>
            <a:r>
              <a:rPr lang="en-US" altLang="ja-JP" dirty="0"/>
              <a:t>	</a:t>
            </a:r>
            <a:r>
              <a:rPr lang="ja-JP" altLang="en-US" dirty="0"/>
              <a:t>命令</a:t>
            </a:r>
            <a:r>
              <a:rPr lang="en-US" altLang="ja-JP" dirty="0"/>
              <a:t>B</a:t>
            </a:r>
          </a:p>
          <a:p>
            <a:pPr marL="0" indent="0">
              <a:buNone/>
            </a:pPr>
            <a:r>
              <a:rPr lang="en-US" altLang="ja-JP" dirty="0"/>
              <a:t>} else if (</a:t>
            </a:r>
            <a:r>
              <a:rPr lang="ja-JP" altLang="en-US" dirty="0"/>
              <a:t>条件式</a:t>
            </a:r>
            <a:r>
              <a:rPr lang="en-US" altLang="ja-JP" dirty="0"/>
              <a:t>C){</a:t>
            </a:r>
          </a:p>
          <a:p>
            <a:pPr marL="0" indent="0">
              <a:buNone/>
            </a:pPr>
            <a:r>
              <a:rPr lang="en-US" altLang="ja-JP" dirty="0"/>
              <a:t>	</a:t>
            </a:r>
            <a:r>
              <a:rPr lang="ja-JP" altLang="en-US" dirty="0"/>
              <a:t>命令</a:t>
            </a:r>
            <a:r>
              <a:rPr lang="en-US" altLang="ja-JP" dirty="0"/>
              <a:t>C</a:t>
            </a:r>
          </a:p>
          <a:p>
            <a:pPr marL="0" indent="0">
              <a:buNone/>
            </a:pPr>
            <a:r>
              <a:rPr lang="en-US" altLang="ja-JP" dirty="0"/>
              <a:t>}else{</a:t>
            </a:r>
          </a:p>
          <a:p>
            <a:pPr marL="0" indent="0">
              <a:buNone/>
            </a:pPr>
            <a:r>
              <a:rPr lang="en-US" altLang="ja-JP" dirty="0"/>
              <a:t>	</a:t>
            </a:r>
            <a:r>
              <a:rPr lang="ja-JP" altLang="en-US" dirty="0"/>
              <a:t>命令</a:t>
            </a:r>
            <a:r>
              <a:rPr lang="en-US" altLang="ja-JP" dirty="0"/>
              <a:t>D</a:t>
            </a:r>
          </a:p>
          <a:p>
            <a:pPr marL="0" indent="0">
              <a:buNone/>
            </a:pPr>
            <a:r>
              <a:rPr lang="en-US" altLang="ja-JP" dirty="0"/>
              <a:t>}</a:t>
            </a:r>
          </a:p>
        </p:txBody>
      </p:sp>
      <p:sp>
        <p:nvSpPr>
          <p:cNvPr id="4" name="テキスト ボックス 3"/>
          <p:cNvSpPr txBox="1"/>
          <p:nvPr/>
        </p:nvSpPr>
        <p:spPr>
          <a:xfrm>
            <a:off x="6047656" y="4322713"/>
            <a:ext cx="3096344" cy="923330"/>
          </a:xfrm>
          <a:prstGeom prst="rect">
            <a:avLst/>
          </a:prstGeom>
          <a:noFill/>
        </p:spPr>
        <p:txBody>
          <a:bodyPr wrap="square" rtlCol="0">
            <a:spAutoFit/>
          </a:bodyPr>
          <a:lstStyle/>
          <a:p>
            <a:r>
              <a:rPr kumimoji="1" lang="ja-JP" altLang="en-US" sz="5400" dirty="0"/>
              <a:t>？</a:t>
            </a:r>
          </a:p>
        </p:txBody>
      </p:sp>
      <p:sp>
        <p:nvSpPr>
          <p:cNvPr id="5" name="正方形/長方形 4"/>
          <p:cNvSpPr/>
          <p:nvPr/>
        </p:nvSpPr>
        <p:spPr>
          <a:xfrm>
            <a:off x="4860032" y="2774541"/>
            <a:ext cx="3240360" cy="3096344"/>
          </a:xfrm>
          <a:prstGeom prst="rect">
            <a:avLst/>
          </a:prstGeom>
          <a:solidFill>
            <a:schemeClr val="tx2">
              <a:lumMod val="20000"/>
              <a:lumOff val="80000"/>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44359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19256" cy="706090"/>
          </a:xfrm>
        </p:spPr>
        <p:txBody>
          <a:bodyPr>
            <a:normAutofit fontScale="90000"/>
          </a:bodyPr>
          <a:lstStyle/>
          <a:p>
            <a:r>
              <a:rPr lang="en-US" altLang="ja-JP" sz="3200" dirty="0"/>
              <a:t>Q:</a:t>
            </a:r>
            <a:r>
              <a:rPr lang="ja-JP" altLang="en-US" sz="3200" dirty="0"/>
              <a:t>以下の</a:t>
            </a:r>
            <a:r>
              <a:rPr lang="en-US" altLang="ja-JP" sz="3200" dirty="0"/>
              <a:t>2</a:t>
            </a:r>
            <a:r>
              <a:rPr lang="ja-JP" altLang="en-US" sz="3200" dirty="0" err="1"/>
              <a:t>つの</a:t>
            </a:r>
            <a:r>
              <a:rPr lang="ja-JP" altLang="en-US" sz="3200" dirty="0"/>
              <a:t>プログラムの違いは何か、説明せよ</a:t>
            </a:r>
            <a:endParaRPr kumimoji="1" lang="ja-JP" altLang="en-US" sz="3200" dirty="0"/>
          </a:p>
        </p:txBody>
      </p:sp>
      <p:sp>
        <p:nvSpPr>
          <p:cNvPr id="3" name="コンテンツ プレースホルダー 2"/>
          <p:cNvSpPr>
            <a:spLocks noGrp="1"/>
          </p:cNvSpPr>
          <p:nvPr>
            <p:ph idx="1"/>
          </p:nvPr>
        </p:nvSpPr>
        <p:spPr/>
        <p:txBody>
          <a:bodyPr/>
          <a:lstStyle/>
          <a:p>
            <a:pPr marL="0" indent="0">
              <a:buNone/>
            </a:pPr>
            <a:endParaRPr lang="en-US" altLang="ja-JP" dirty="0"/>
          </a:p>
          <a:p>
            <a:pPr marL="0" indent="0">
              <a:buNone/>
            </a:pPr>
            <a:endParaRPr kumimoji="1" lang="ja-JP" altLang="en-US" dirty="0"/>
          </a:p>
        </p:txBody>
      </p:sp>
      <p:sp>
        <p:nvSpPr>
          <p:cNvPr id="4" name="テキスト ボックス 3"/>
          <p:cNvSpPr txBox="1"/>
          <p:nvPr/>
        </p:nvSpPr>
        <p:spPr>
          <a:xfrm>
            <a:off x="467544" y="1412776"/>
            <a:ext cx="3528392" cy="4524315"/>
          </a:xfrm>
          <a:prstGeom prst="rect">
            <a:avLst/>
          </a:prstGeom>
          <a:noFill/>
        </p:spPr>
        <p:txBody>
          <a:bodyPr wrap="square" rtlCol="0">
            <a:spAutoFit/>
          </a:bodyPr>
          <a:lstStyle/>
          <a:p>
            <a:r>
              <a:rPr kumimoji="1" lang="ja-JP" altLang="en-US" sz="3600" dirty="0"/>
              <a:t>プログラム</a:t>
            </a:r>
            <a:r>
              <a:rPr kumimoji="1" lang="en-US" altLang="ja-JP" sz="3600" dirty="0"/>
              <a:t>A</a:t>
            </a:r>
          </a:p>
          <a:p>
            <a:endParaRPr lang="en-US" altLang="ja-JP" sz="3600" dirty="0"/>
          </a:p>
          <a:p>
            <a:r>
              <a:rPr kumimoji="1" lang="en-US" altLang="ja-JP" sz="3600" dirty="0"/>
              <a:t>if ( </a:t>
            </a:r>
            <a:r>
              <a:rPr kumimoji="1" lang="ja-JP" altLang="en-US" sz="3600" dirty="0"/>
              <a:t>条件</a:t>
            </a:r>
            <a:r>
              <a:rPr kumimoji="1" lang="en-US" altLang="ja-JP" sz="3600" dirty="0"/>
              <a:t>A ){</a:t>
            </a:r>
          </a:p>
          <a:p>
            <a:r>
              <a:rPr lang="en-US" altLang="ja-JP" sz="3600" dirty="0"/>
              <a:t>	</a:t>
            </a:r>
            <a:r>
              <a:rPr lang="ja-JP" altLang="en-US" sz="3600" dirty="0"/>
              <a:t>命令</a:t>
            </a:r>
            <a:r>
              <a:rPr lang="en-US" altLang="ja-JP" sz="3600" dirty="0"/>
              <a:t>A</a:t>
            </a:r>
          </a:p>
          <a:p>
            <a:r>
              <a:rPr kumimoji="1" lang="en-US" altLang="ja-JP" sz="3600" dirty="0"/>
              <a:t>}</a:t>
            </a:r>
          </a:p>
          <a:p>
            <a:r>
              <a:rPr lang="en-US" altLang="ja-JP" sz="3600" dirty="0"/>
              <a:t>if ( </a:t>
            </a:r>
            <a:r>
              <a:rPr lang="ja-JP" altLang="en-US" sz="3600" dirty="0"/>
              <a:t>条件</a:t>
            </a:r>
            <a:r>
              <a:rPr lang="en-US" altLang="ja-JP" sz="3600" dirty="0"/>
              <a:t>B) {</a:t>
            </a:r>
          </a:p>
          <a:p>
            <a:r>
              <a:rPr kumimoji="1" lang="en-US" altLang="ja-JP" sz="3600" dirty="0"/>
              <a:t>	</a:t>
            </a:r>
            <a:r>
              <a:rPr kumimoji="1" lang="ja-JP" altLang="en-US" sz="3600" dirty="0"/>
              <a:t>命令</a:t>
            </a:r>
            <a:r>
              <a:rPr kumimoji="1" lang="en-US" altLang="ja-JP" sz="3600" dirty="0"/>
              <a:t>B</a:t>
            </a:r>
          </a:p>
          <a:p>
            <a:r>
              <a:rPr lang="en-US" altLang="ja-JP" sz="3600" dirty="0"/>
              <a:t>}</a:t>
            </a:r>
            <a:endParaRPr kumimoji="1" lang="ja-JP" altLang="en-US" sz="3600" dirty="0"/>
          </a:p>
        </p:txBody>
      </p:sp>
      <p:sp>
        <p:nvSpPr>
          <p:cNvPr id="5" name="テキスト ボックス 4"/>
          <p:cNvSpPr txBox="1"/>
          <p:nvPr/>
        </p:nvSpPr>
        <p:spPr>
          <a:xfrm>
            <a:off x="5220072" y="1412776"/>
            <a:ext cx="3672408" cy="3970318"/>
          </a:xfrm>
          <a:prstGeom prst="rect">
            <a:avLst/>
          </a:prstGeom>
          <a:noFill/>
        </p:spPr>
        <p:txBody>
          <a:bodyPr wrap="square" rtlCol="0">
            <a:spAutoFit/>
          </a:bodyPr>
          <a:lstStyle/>
          <a:p>
            <a:r>
              <a:rPr lang="ja-JP" altLang="en-US" sz="3600" dirty="0"/>
              <a:t>プログラム</a:t>
            </a:r>
            <a:r>
              <a:rPr lang="en-US" altLang="ja-JP" sz="3600" dirty="0"/>
              <a:t>B</a:t>
            </a:r>
          </a:p>
          <a:p>
            <a:endParaRPr kumimoji="1" lang="en-US" altLang="ja-JP" sz="3600" dirty="0"/>
          </a:p>
          <a:p>
            <a:r>
              <a:rPr lang="en-US" altLang="ja-JP" sz="3600" dirty="0"/>
              <a:t>if ( </a:t>
            </a:r>
            <a:r>
              <a:rPr lang="ja-JP" altLang="en-US" sz="3600" dirty="0"/>
              <a:t>条件</a:t>
            </a:r>
            <a:r>
              <a:rPr lang="en-US" altLang="ja-JP" sz="3600" dirty="0"/>
              <a:t>A</a:t>
            </a:r>
            <a:r>
              <a:rPr lang="ja-JP" altLang="en-US" sz="3600" dirty="0"/>
              <a:t> </a:t>
            </a:r>
            <a:r>
              <a:rPr lang="en-US" altLang="ja-JP" sz="3600" dirty="0"/>
              <a:t>){</a:t>
            </a:r>
          </a:p>
          <a:p>
            <a:r>
              <a:rPr kumimoji="1" lang="en-US" altLang="ja-JP" sz="3600" dirty="0"/>
              <a:t>	</a:t>
            </a:r>
            <a:r>
              <a:rPr kumimoji="1" lang="ja-JP" altLang="en-US" sz="3600" dirty="0"/>
              <a:t>命令</a:t>
            </a:r>
            <a:r>
              <a:rPr kumimoji="1" lang="en-US" altLang="ja-JP" sz="3600" dirty="0"/>
              <a:t>A</a:t>
            </a:r>
          </a:p>
          <a:p>
            <a:r>
              <a:rPr lang="en-US" altLang="ja-JP" sz="3600" dirty="0"/>
              <a:t>} else if (</a:t>
            </a:r>
            <a:r>
              <a:rPr lang="ja-JP" altLang="en-US" sz="3600" dirty="0"/>
              <a:t>条件</a:t>
            </a:r>
            <a:r>
              <a:rPr lang="en-US" altLang="ja-JP" sz="3600" dirty="0"/>
              <a:t>B</a:t>
            </a:r>
            <a:r>
              <a:rPr lang="ja-JP" altLang="en-US" sz="3600" dirty="0"/>
              <a:t>）</a:t>
            </a:r>
            <a:r>
              <a:rPr lang="en-US" altLang="ja-JP" sz="3600" dirty="0"/>
              <a:t>{</a:t>
            </a:r>
          </a:p>
          <a:p>
            <a:r>
              <a:rPr kumimoji="1" lang="en-US" altLang="ja-JP" sz="3600" dirty="0"/>
              <a:t>	</a:t>
            </a:r>
            <a:r>
              <a:rPr lang="ja-JP" altLang="en-US" sz="3600" dirty="0"/>
              <a:t>命令</a:t>
            </a:r>
            <a:r>
              <a:rPr lang="en-US" altLang="ja-JP" sz="3600" dirty="0"/>
              <a:t>B</a:t>
            </a:r>
          </a:p>
          <a:p>
            <a:r>
              <a:rPr kumimoji="1" lang="en-US" altLang="ja-JP" sz="3600" dirty="0"/>
              <a:t>} </a:t>
            </a:r>
          </a:p>
        </p:txBody>
      </p:sp>
      <p:sp>
        <p:nvSpPr>
          <p:cNvPr id="6" name="角丸四角形 5"/>
          <p:cNvSpPr/>
          <p:nvPr/>
        </p:nvSpPr>
        <p:spPr>
          <a:xfrm>
            <a:off x="251520" y="1412776"/>
            <a:ext cx="3744416" cy="5112568"/>
          </a:xfrm>
          <a:prstGeom prst="roundRect">
            <a:avLst/>
          </a:prstGeom>
          <a:solidFill>
            <a:schemeClr val="tx2">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4932040" y="1412776"/>
            <a:ext cx="3744416" cy="5112568"/>
          </a:xfrm>
          <a:prstGeom prst="roundRect">
            <a:avLst/>
          </a:prstGeom>
          <a:solidFill>
            <a:schemeClr val="tx2">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9909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演習</a:t>
            </a:r>
            <a:r>
              <a:rPr kumimoji="1" lang="en-US" altLang="ja-JP" dirty="0"/>
              <a:t>6-2</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a:t>else if </a:t>
            </a:r>
            <a:r>
              <a:rPr kumimoji="1" lang="ja-JP" altLang="en-US" dirty="0"/>
              <a:t>が</a:t>
            </a:r>
            <a:r>
              <a:rPr kumimoji="1" lang="en-US" altLang="ja-JP" dirty="0"/>
              <a:t>3</a:t>
            </a:r>
            <a:r>
              <a:rPr kumimoji="1" lang="ja-JP" altLang="en-US" dirty="0"/>
              <a:t>回続く場合のフローチャートを書け</a:t>
            </a:r>
            <a:endParaRPr kumimoji="1" lang="en-US" altLang="ja-JP" dirty="0"/>
          </a:p>
          <a:p>
            <a:r>
              <a:rPr lang="en-US" altLang="ja-JP" dirty="0"/>
              <a:t>else if </a:t>
            </a:r>
            <a:r>
              <a:rPr lang="ja-JP" altLang="en-US" dirty="0"/>
              <a:t>が</a:t>
            </a:r>
            <a:r>
              <a:rPr lang="en-US" altLang="ja-JP" dirty="0"/>
              <a:t>2</a:t>
            </a:r>
            <a:r>
              <a:rPr lang="ja-JP" altLang="en-US" dirty="0"/>
              <a:t>回続き、最後に</a:t>
            </a:r>
            <a:r>
              <a:rPr lang="en-US" altLang="ja-JP" dirty="0"/>
              <a:t>else</a:t>
            </a:r>
            <a:r>
              <a:rPr lang="ja-JP" altLang="en-US" dirty="0"/>
              <a:t>がある場合のフローチャートを書け</a:t>
            </a:r>
            <a:endParaRPr kumimoji="1" lang="ja-JP" altLang="en-US" dirty="0"/>
          </a:p>
        </p:txBody>
      </p:sp>
    </p:spTree>
    <p:extLst>
      <p:ext uri="{BB962C8B-B14F-4D97-AF65-F5344CB8AC3E}">
        <p14:creationId xmlns:p14="http://schemas.microsoft.com/office/powerpoint/2010/main" val="4183748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演習</a:t>
            </a:r>
            <a:r>
              <a:rPr kumimoji="1" lang="en-US" altLang="ja-JP" dirty="0"/>
              <a:t>6-3</a:t>
            </a:r>
            <a:endParaRPr kumimoji="1" lang="ja-JP" altLang="en-US" dirty="0"/>
          </a:p>
        </p:txBody>
      </p:sp>
      <p:sp>
        <p:nvSpPr>
          <p:cNvPr id="3" name="コンテンツ プレースホルダー 2"/>
          <p:cNvSpPr>
            <a:spLocks noGrp="1"/>
          </p:cNvSpPr>
          <p:nvPr>
            <p:ph idx="1"/>
          </p:nvPr>
        </p:nvSpPr>
        <p:spPr/>
        <p:txBody>
          <a:bodyPr>
            <a:normAutofit fontScale="62500" lnSpcReduction="20000"/>
          </a:bodyPr>
          <a:lstStyle/>
          <a:p>
            <a:r>
              <a:rPr kumimoji="1" lang="en-US" altLang="ja-JP" dirty="0"/>
              <a:t>BMI</a:t>
            </a:r>
            <a:r>
              <a:rPr kumimoji="1" lang="ja-JP" altLang="en-US" dirty="0"/>
              <a:t>判定プログラムを完成させなさい</a:t>
            </a:r>
            <a:endParaRPr kumimoji="1" lang="en-US" altLang="ja-JP" dirty="0"/>
          </a:p>
          <a:p>
            <a:pPr lvl="1"/>
            <a:r>
              <a:rPr lang="en-US" altLang="ja-JP" dirty="0"/>
              <a:t>BMI</a:t>
            </a:r>
            <a:r>
              <a:rPr lang="ja-JP" altLang="en-US" dirty="0"/>
              <a:t>が</a:t>
            </a:r>
            <a:r>
              <a:rPr lang="en-US" altLang="ja-JP" dirty="0"/>
              <a:t>18.5</a:t>
            </a:r>
            <a:r>
              <a:rPr lang="ja-JP" altLang="en-US" dirty="0"/>
              <a:t>未満なら「やせ」、</a:t>
            </a:r>
            <a:r>
              <a:rPr lang="en-US" altLang="ja-JP" dirty="0"/>
              <a:t>18.5</a:t>
            </a:r>
            <a:r>
              <a:rPr lang="ja-JP" altLang="en-US" dirty="0"/>
              <a:t>以上</a:t>
            </a:r>
            <a:r>
              <a:rPr lang="en-US" altLang="ja-JP" dirty="0"/>
              <a:t>25</a:t>
            </a:r>
            <a:r>
              <a:rPr lang="ja-JP" altLang="en-US" dirty="0"/>
              <a:t>未満なら「ふつう」、</a:t>
            </a:r>
            <a:r>
              <a:rPr lang="en-US" altLang="ja-JP" dirty="0"/>
              <a:t>25</a:t>
            </a:r>
            <a:r>
              <a:rPr lang="ja-JP" altLang="en-US" dirty="0"/>
              <a:t>以上なら「ふとりぎみ」とアラート表示するようにしなさい</a:t>
            </a:r>
            <a:endParaRPr kumimoji="1" lang="en-US" altLang="ja-JP" dirty="0"/>
          </a:p>
          <a:p>
            <a:pPr lvl="1"/>
            <a:r>
              <a:rPr lang="ja-JP" altLang="en-US" dirty="0"/>
              <a:t>身長をセンチメートルで入力して正しい計算結果が得られるようにしなさい</a:t>
            </a:r>
            <a:endParaRPr lang="en-US" altLang="ja-JP" dirty="0"/>
          </a:p>
          <a:p>
            <a:pPr lvl="1"/>
            <a:r>
              <a:rPr lang="ja-JP" altLang="en-US" dirty="0"/>
              <a:t>算出した</a:t>
            </a:r>
            <a:r>
              <a:rPr lang="en-US" altLang="ja-JP" dirty="0"/>
              <a:t>BMI</a:t>
            </a:r>
            <a:r>
              <a:rPr lang="ja-JP" altLang="en-US" dirty="0"/>
              <a:t>値を小数点第二位で四捨五入して表示しなさい</a:t>
            </a:r>
            <a:endParaRPr lang="en-US" altLang="ja-JP" dirty="0"/>
          </a:p>
          <a:p>
            <a:pPr lvl="2"/>
            <a:r>
              <a:rPr lang="en-US" altLang="ja-JP" dirty="0" err="1"/>
              <a:t>Math.round</a:t>
            </a:r>
            <a:r>
              <a:rPr lang="en-US" altLang="ja-JP" dirty="0"/>
              <a:t>()</a:t>
            </a:r>
          </a:p>
          <a:p>
            <a:r>
              <a:rPr lang="ja-JP" altLang="en-US" dirty="0"/>
              <a:t>テキストボックスに入力された西暦年を和暦に変換するプログラムを作成しなさい。入力された西暦年が</a:t>
            </a:r>
            <a:r>
              <a:rPr lang="en-US" altLang="ja-JP" dirty="0"/>
              <a:t>1989</a:t>
            </a:r>
            <a:r>
              <a:rPr lang="ja-JP" altLang="en-US" dirty="0"/>
              <a:t>以上の場合、平成は西暦年</a:t>
            </a:r>
            <a:r>
              <a:rPr lang="en-US" altLang="ja-JP" dirty="0"/>
              <a:t>-1988</a:t>
            </a:r>
            <a:r>
              <a:rPr lang="ja-JP" altLang="en-US" dirty="0"/>
              <a:t>で求められる。また、西暦年が</a:t>
            </a:r>
            <a:r>
              <a:rPr lang="en-US" altLang="ja-JP" dirty="0"/>
              <a:t>1926</a:t>
            </a:r>
            <a:r>
              <a:rPr lang="ja-JP" altLang="en-US" dirty="0"/>
              <a:t>以上</a:t>
            </a:r>
            <a:r>
              <a:rPr lang="en-US" altLang="ja-JP" dirty="0"/>
              <a:t>1988</a:t>
            </a:r>
            <a:r>
              <a:rPr lang="ja-JP" altLang="en-US" dirty="0"/>
              <a:t>以下の場合、昭和は西暦年</a:t>
            </a:r>
            <a:r>
              <a:rPr lang="en-US" altLang="ja-JP" dirty="0"/>
              <a:t>-1925</a:t>
            </a:r>
            <a:r>
              <a:rPr lang="ja-JP" altLang="en-US" dirty="0"/>
              <a:t>で求められる。西暦年が</a:t>
            </a:r>
            <a:r>
              <a:rPr lang="en-US" altLang="ja-JP" dirty="0"/>
              <a:t>1925</a:t>
            </a:r>
            <a:r>
              <a:rPr lang="ja-JP" altLang="en-US" dirty="0"/>
              <a:t>未満あるいは</a:t>
            </a:r>
            <a:r>
              <a:rPr lang="en-US" altLang="ja-JP" dirty="0"/>
              <a:t>2019</a:t>
            </a:r>
            <a:r>
              <a:rPr lang="ja-JP" altLang="en-US" dirty="0"/>
              <a:t>以上の場合は「不明」とすること。</a:t>
            </a:r>
            <a:endParaRPr lang="en-US" altLang="ja-JP" dirty="0"/>
          </a:p>
          <a:p>
            <a:r>
              <a:rPr lang="ja-JP" altLang="en-US" dirty="0"/>
              <a:t>テキストボックスに入力された西暦年が</a:t>
            </a:r>
            <a:r>
              <a:rPr kumimoji="1" lang="ja-JP" altLang="en-US" dirty="0"/>
              <a:t>閏年か平年かを表示するプログラムを作りなさい</a:t>
            </a:r>
            <a:endParaRPr kumimoji="1" lang="en-US" altLang="ja-JP" dirty="0"/>
          </a:p>
          <a:p>
            <a:r>
              <a:rPr lang="ja-JP" altLang="en-US" dirty="0"/>
              <a:t>テキストボックスに入力した整数が３で割り切れるなら「</a:t>
            </a:r>
            <a:r>
              <a:rPr lang="en-US" altLang="ja-JP" dirty="0"/>
              <a:t>FIZZ</a:t>
            </a:r>
            <a:r>
              <a:rPr lang="ja-JP" altLang="en-US" dirty="0"/>
              <a:t>」を、５で割り切れるなら「</a:t>
            </a:r>
            <a:r>
              <a:rPr lang="en-US" altLang="ja-JP" dirty="0"/>
              <a:t>BUZZ</a:t>
            </a:r>
            <a:r>
              <a:rPr lang="ja-JP" altLang="en-US" dirty="0"/>
              <a:t>」を、両方で割り切れるなら「</a:t>
            </a:r>
            <a:r>
              <a:rPr lang="en-US" altLang="ja-JP" dirty="0"/>
              <a:t>FIZZBUZZ</a:t>
            </a:r>
            <a:r>
              <a:rPr lang="ja-JP" altLang="en-US" dirty="0"/>
              <a:t>」をアラート表示するプログラムを作りなさい。</a:t>
            </a:r>
            <a:endParaRPr kumimoji="1" lang="ja-JP" altLang="en-US" dirty="0"/>
          </a:p>
        </p:txBody>
      </p:sp>
    </p:spTree>
    <p:extLst>
      <p:ext uri="{BB962C8B-B14F-4D97-AF65-F5344CB8AC3E}">
        <p14:creationId xmlns:p14="http://schemas.microsoft.com/office/powerpoint/2010/main" val="1113697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復習</a:t>
            </a:r>
          </a:p>
        </p:txBody>
      </p:sp>
      <p:sp>
        <p:nvSpPr>
          <p:cNvPr id="3" name="コンテンツ プレースホルダー 2"/>
          <p:cNvSpPr>
            <a:spLocks noGrp="1"/>
          </p:cNvSpPr>
          <p:nvPr>
            <p:ph idx="1"/>
          </p:nvPr>
        </p:nvSpPr>
        <p:spPr/>
        <p:txBody>
          <a:bodyPr>
            <a:normAutofit fontScale="77500" lnSpcReduction="20000"/>
          </a:bodyPr>
          <a:lstStyle/>
          <a:p>
            <a:r>
              <a:rPr kumimoji="1" lang="ja-JP" altLang="en-US" dirty="0"/>
              <a:t>変数</a:t>
            </a:r>
            <a:endParaRPr kumimoji="1" lang="en-US" altLang="ja-JP" dirty="0"/>
          </a:p>
          <a:p>
            <a:pPr lvl="1"/>
            <a:r>
              <a:rPr lang="ja-JP" altLang="en-US" dirty="0"/>
              <a:t>数値や文字列等のデータを格納する箱のようなもの</a:t>
            </a:r>
            <a:endParaRPr lang="en-US" altLang="ja-JP" dirty="0"/>
          </a:p>
          <a:p>
            <a:pPr lvl="1"/>
            <a:r>
              <a:rPr kumimoji="1" lang="en-US" altLang="ja-JP" dirty="0" err="1"/>
              <a:t>Var</a:t>
            </a:r>
            <a:r>
              <a:rPr kumimoji="1" lang="en-US" altLang="ja-JP" dirty="0"/>
              <a:t> x = 0; //</a:t>
            </a:r>
            <a:r>
              <a:rPr kumimoji="1" lang="ja-JP" altLang="en-US" dirty="0"/>
              <a:t>変数</a:t>
            </a:r>
            <a:r>
              <a:rPr kumimoji="1" lang="en-US" altLang="ja-JP" dirty="0"/>
              <a:t>x</a:t>
            </a:r>
            <a:r>
              <a:rPr kumimoji="1" lang="ja-JP" altLang="en-US" dirty="0"/>
              <a:t>に</a:t>
            </a:r>
            <a:r>
              <a:rPr kumimoji="1" lang="en-US" altLang="ja-JP" dirty="0"/>
              <a:t>0</a:t>
            </a:r>
            <a:r>
              <a:rPr kumimoji="1" lang="ja-JP" altLang="en-US" dirty="0"/>
              <a:t>を代入する</a:t>
            </a:r>
            <a:endParaRPr kumimoji="1" lang="en-US" altLang="ja-JP" dirty="0"/>
          </a:p>
          <a:p>
            <a:pPr lvl="1"/>
            <a:r>
              <a:rPr lang="ja-JP" altLang="en-US" dirty="0"/>
              <a:t>変数のスコープに注意</a:t>
            </a:r>
            <a:endParaRPr kumimoji="1" lang="en-US" altLang="ja-JP" dirty="0"/>
          </a:p>
          <a:p>
            <a:r>
              <a:rPr lang="ja-JP" altLang="en-US" dirty="0"/>
              <a:t>イベント</a:t>
            </a:r>
            <a:endParaRPr lang="en-US" altLang="ja-JP" dirty="0"/>
          </a:p>
          <a:p>
            <a:pPr lvl="1"/>
            <a:r>
              <a:rPr lang="ja-JP" altLang="en-US" dirty="0"/>
              <a:t>マウスでクリックされる、など</a:t>
            </a:r>
            <a:endParaRPr lang="en-US" altLang="ja-JP" dirty="0"/>
          </a:p>
          <a:p>
            <a:r>
              <a:rPr kumimoji="1" lang="ja-JP" altLang="en-US" dirty="0"/>
              <a:t>関数</a:t>
            </a:r>
            <a:endParaRPr kumimoji="1" lang="en-US" altLang="ja-JP" dirty="0"/>
          </a:p>
          <a:p>
            <a:pPr lvl="1"/>
            <a:r>
              <a:rPr lang="ja-JP" altLang="en-US" dirty="0"/>
              <a:t>ひとまとまりの仕事をさせるためのプログラムの部品</a:t>
            </a:r>
            <a:endParaRPr lang="en-US" altLang="ja-JP" dirty="0"/>
          </a:p>
          <a:p>
            <a:pPr lvl="1"/>
            <a:r>
              <a:rPr lang="en-US" altLang="ja-JP" dirty="0"/>
              <a:t>f</a:t>
            </a:r>
            <a:r>
              <a:rPr kumimoji="1" lang="en-US" altLang="ja-JP" dirty="0"/>
              <a:t>unction </a:t>
            </a:r>
            <a:r>
              <a:rPr kumimoji="1" lang="ja-JP" altLang="en-US" dirty="0"/>
              <a:t>関数名</a:t>
            </a:r>
            <a:r>
              <a:rPr kumimoji="1" lang="en-US" altLang="ja-JP" dirty="0"/>
              <a:t>(</a:t>
            </a:r>
            <a:r>
              <a:rPr kumimoji="1" lang="ja-JP" altLang="en-US" dirty="0"/>
              <a:t>引数）</a:t>
            </a:r>
            <a:r>
              <a:rPr kumimoji="1" lang="en-US" altLang="ja-JP" dirty="0"/>
              <a:t>{ </a:t>
            </a:r>
            <a:r>
              <a:rPr kumimoji="1" lang="ja-JP" altLang="en-US" dirty="0"/>
              <a:t>処理内容・・・</a:t>
            </a:r>
            <a:r>
              <a:rPr kumimoji="1" lang="en-US" altLang="ja-JP" dirty="0"/>
              <a:t> }</a:t>
            </a:r>
          </a:p>
          <a:p>
            <a:pPr lvl="1"/>
            <a:r>
              <a:rPr lang="ja-JP" altLang="en-US" dirty="0"/>
              <a:t>関数はブラウザがページを読み込んだ時には実行されず、フォームやボタンと組み合わせてどのタイミングで実行するかを自分で決めることができる（</a:t>
            </a:r>
            <a:r>
              <a:rPr lang="en-US" altLang="ja-JP" dirty="0" err="1"/>
              <a:t>onclick</a:t>
            </a:r>
            <a:r>
              <a:rPr lang="en-US" altLang="ja-JP" dirty="0"/>
              <a:t> </a:t>
            </a:r>
            <a:r>
              <a:rPr lang="en-US" altLang="ja-JP" dirty="0" err="1"/>
              <a:t>onchange</a:t>
            </a:r>
            <a:r>
              <a:rPr lang="en-US" altLang="ja-JP" dirty="0"/>
              <a:t> </a:t>
            </a:r>
            <a:r>
              <a:rPr lang="en-US" altLang="ja-JP" dirty="0" err="1"/>
              <a:t>mouseover</a:t>
            </a:r>
            <a:r>
              <a:rPr lang="ja-JP" altLang="en-US" dirty="0"/>
              <a:t>等）</a:t>
            </a:r>
            <a:endParaRPr kumimoji="1" lang="ja-JP" altLang="en-US" dirty="0"/>
          </a:p>
        </p:txBody>
      </p:sp>
    </p:spTree>
    <p:extLst>
      <p:ext uri="{BB962C8B-B14F-4D97-AF65-F5344CB8AC3E}">
        <p14:creationId xmlns:p14="http://schemas.microsoft.com/office/powerpoint/2010/main" val="925445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今日の目標</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a:t>条件分岐（場合分け）を使ったプログラムを</a:t>
            </a:r>
            <a:r>
              <a:rPr lang="ja-JP" altLang="en-US" dirty="0"/>
              <a:t>書けるようになる</a:t>
            </a:r>
            <a:endParaRPr lang="en-US" altLang="ja-JP" dirty="0"/>
          </a:p>
          <a:p>
            <a:pPr lvl="1"/>
            <a:r>
              <a:rPr lang="ja-JP" altLang="en-US" dirty="0"/>
              <a:t>比較演算子と論理演算子を使った条件式を書けるようになる</a:t>
            </a:r>
            <a:endParaRPr lang="en-US" altLang="ja-JP" dirty="0"/>
          </a:p>
          <a:p>
            <a:pPr lvl="1"/>
            <a:r>
              <a:rPr lang="en-US" altLang="ja-JP" dirty="0"/>
              <a:t>If, else if, else </a:t>
            </a:r>
            <a:r>
              <a:rPr lang="ja-JP" altLang="en-US" dirty="0"/>
              <a:t>を使えるようになる</a:t>
            </a:r>
            <a:endParaRPr lang="en-US" altLang="ja-JP" dirty="0"/>
          </a:p>
        </p:txBody>
      </p:sp>
    </p:spTree>
    <p:extLst>
      <p:ext uri="{BB962C8B-B14F-4D97-AF65-F5344CB8AC3E}">
        <p14:creationId xmlns:p14="http://schemas.microsoft.com/office/powerpoint/2010/main" val="1697571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BMI</a:t>
            </a:r>
            <a:r>
              <a:rPr kumimoji="1" lang="ja-JP" altLang="en-US" dirty="0"/>
              <a:t>判定プログラム（１）</a:t>
            </a:r>
          </a:p>
        </p:txBody>
      </p:sp>
      <p:sp>
        <p:nvSpPr>
          <p:cNvPr id="3" name="コンテンツ プレースホルダー 2"/>
          <p:cNvSpPr>
            <a:spLocks noGrp="1"/>
          </p:cNvSpPr>
          <p:nvPr>
            <p:ph idx="1"/>
          </p:nvPr>
        </p:nvSpPr>
        <p:spPr/>
        <p:txBody>
          <a:bodyPr/>
          <a:lstStyle/>
          <a:p>
            <a:r>
              <a:rPr kumimoji="1" lang="ja-JP" altLang="en-US" dirty="0"/>
              <a:t>フォームから身長、体重を入力し、</a:t>
            </a:r>
            <a:r>
              <a:rPr kumimoji="1" lang="en-US" altLang="ja-JP" dirty="0"/>
              <a:t>BMI</a:t>
            </a:r>
            <a:r>
              <a:rPr kumimoji="1" lang="ja-JP" altLang="en-US" dirty="0"/>
              <a:t>指数を計算してアラート表示するプログラムを書きなさい（</a:t>
            </a:r>
            <a:r>
              <a:rPr kumimoji="1" lang="en-US" altLang="ja-JP" dirty="0"/>
              <a:t>BMI</a:t>
            </a:r>
            <a:r>
              <a:rPr kumimoji="1" lang="ja-JP" altLang="en-US" dirty="0"/>
              <a:t>の計算方法は調べて下さい）</a:t>
            </a:r>
          </a:p>
        </p:txBody>
      </p:sp>
    </p:spTree>
    <p:extLst>
      <p:ext uri="{BB962C8B-B14F-4D97-AF65-F5344CB8AC3E}">
        <p14:creationId xmlns:p14="http://schemas.microsoft.com/office/powerpoint/2010/main" val="478818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BMI</a:t>
            </a:r>
            <a:r>
              <a:rPr lang="ja-JP" altLang="en-US" dirty="0"/>
              <a:t>判定プログラム（２）</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算出した</a:t>
            </a:r>
            <a:r>
              <a:rPr kumimoji="1" lang="en-US" altLang="ja-JP" dirty="0"/>
              <a:t>BMI</a:t>
            </a:r>
            <a:r>
              <a:rPr kumimoji="1" lang="ja-JP" altLang="en-US" dirty="0"/>
              <a:t>値によって結果表示を変えたい</a:t>
            </a:r>
            <a:endParaRPr kumimoji="1" lang="en-US" altLang="ja-JP" dirty="0"/>
          </a:p>
          <a:p>
            <a:pPr lvl="1"/>
            <a:r>
              <a:rPr kumimoji="1" lang="en-US" altLang="ja-JP" dirty="0"/>
              <a:t>BMI</a:t>
            </a:r>
            <a:r>
              <a:rPr kumimoji="1" lang="ja-JP" altLang="en-US" dirty="0"/>
              <a:t>が</a:t>
            </a:r>
            <a:r>
              <a:rPr kumimoji="1" lang="en-US" altLang="ja-JP" dirty="0"/>
              <a:t>18.5</a:t>
            </a:r>
            <a:r>
              <a:rPr kumimoji="1" lang="ja-JP" altLang="en-US" dirty="0"/>
              <a:t>未満ならば・・「低体重」と表示したい</a:t>
            </a:r>
            <a:endParaRPr kumimoji="1" lang="en-US" altLang="ja-JP" dirty="0"/>
          </a:p>
          <a:p>
            <a:pPr lvl="1"/>
            <a:r>
              <a:rPr lang="en-US" altLang="ja-JP" dirty="0"/>
              <a:t>BMI</a:t>
            </a:r>
            <a:r>
              <a:rPr lang="ja-JP" altLang="en-US" dirty="0"/>
              <a:t>が</a:t>
            </a:r>
            <a:r>
              <a:rPr lang="en-US" altLang="ja-JP" dirty="0"/>
              <a:t>25</a:t>
            </a:r>
            <a:r>
              <a:rPr lang="ja-JP" altLang="en-US" dirty="0"/>
              <a:t>以上ならば・・「肥満」と表示したい</a:t>
            </a:r>
            <a:endParaRPr lang="en-US" altLang="ja-JP" dirty="0"/>
          </a:p>
          <a:p>
            <a:pPr lvl="1"/>
            <a:r>
              <a:rPr kumimoji="1" lang="ja-JP" altLang="en-US" dirty="0"/>
              <a:t>それ以外（</a:t>
            </a:r>
            <a:r>
              <a:rPr kumimoji="1" lang="en-US" altLang="ja-JP" dirty="0"/>
              <a:t>18.5</a:t>
            </a:r>
            <a:r>
              <a:rPr kumimoji="1" lang="ja-JP" altLang="en-US" dirty="0"/>
              <a:t>以上</a:t>
            </a:r>
            <a:r>
              <a:rPr kumimoji="1" lang="en-US" altLang="ja-JP" dirty="0"/>
              <a:t>25</a:t>
            </a:r>
            <a:r>
              <a:rPr kumimoji="1" lang="ja-JP" altLang="en-US" dirty="0"/>
              <a:t>未満）なら「標準」と表示したい</a:t>
            </a:r>
          </a:p>
        </p:txBody>
      </p:sp>
    </p:spTree>
    <p:extLst>
      <p:ext uri="{BB962C8B-B14F-4D97-AF65-F5344CB8AC3E}">
        <p14:creationId xmlns:p14="http://schemas.microsoft.com/office/powerpoint/2010/main" val="229155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147248" cy="634082"/>
          </a:xfrm>
        </p:spPr>
        <p:txBody>
          <a:bodyPr>
            <a:normAutofit fontScale="90000"/>
          </a:bodyPr>
          <a:lstStyle/>
          <a:p>
            <a:r>
              <a:rPr kumimoji="1" lang="ja-JP" altLang="en-US" dirty="0"/>
              <a:t>条件分岐のフローチャート</a:t>
            </a:r>
          </a:p>
        </p:txBody>
      </p:sp>
      <p:pic>
        <p:nvPicPr>
          <p:cNvPr id="4" name="コンテンツ プレースホルダー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43808" y="1119862"/>
            <a:ext cx="3672408" cy="5738138"/>
          </a:xfrm>
        </p:spPr>
      </p:pic>
      <p:sp>
        <p:nvSpPr>
          <p:cNvPr id="3" name="角丸四角形吹き出し 2"/>
          <p:cNvSpPr/>
          <p:nvPr/>
        </p:nvSpPr>
        <p:spPr>
          <a:xfrm>
            <a:off x="-324544" y="1988840"/>
            <a:ext cx="3024336" cy="576064"/>
          </a:xfrm>
          <a:prstGeom prst="wedgeRoundRectCallout">
            <a:avLst>
              <a:gd name="adj1" fmla="val 71551"/>
              <a:gd name="adj2" fmla="val 64264"/>
              <a:gd name="adj3" fmla="val 16667"/>
            </a:avLst>
          </a:prstGeom>
          <a:solidFill>
            <a:schemeClr val="accent1">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n w="0"/>
                <a:solidFill>
                  <a:schemeClr val="tx1"/>
                </a:solidFill>
                <a:effectLst>
                  <a:outerShdw blurRad="38100" dist="19050" dir="2700000" algn="tl" rotWithShape="0">
                    <a:schemeClr val="dk1">
                      <a:alpha val="40000"/>
                    </a:schemeClr>
                  </a:outerShdw>
                </a:effectLst>
              </a:rPr>
              <a:t>BMI</a:t>
            </a:r>
            <a:r>
              <a:rPr kumimoji="1" lang="ja-JP" altLang="en-US" dirty="0">
                <a:ln w="0"/>
                <a:solidFill>
                  <a:schemeClr val="tx1"/>
                </a:solidFill>
                <a:effectLst>
                  <a:outerShdw blurRad="38100" dist="19050" dir="2700000" algn="tl" rotWithShape="0">
                    <a:schemeClr val="dk1">
                      <a:alpha val="40000"/>
                    </a:schemeClr>
                  </a:outerShdw>
                </a:effectLst>
              </a:rPr>
              <a:t>が</a:t>
            </a:r>
            <a:r>
              <a:rPr kumimoji="1" lang="en-US" altLang="ja-JP" dirty="0">
                <a:ln w="0"/>
                <a:solidFill>
                  <a:schemeClr val="tx1"/>
                </a:solidFill>
                <a:effectLst>
                  <a:outerShdw blurRad="38100" dist="19050" dir="2700000" algn="tl" rotWithShape="0">
                    <a:schemeClr val="dk1">
                      <a:alpha val="40000"/>
                    </a:schemeClr>
                  </a:outerShdw>
                </a:effectLst>
              </a:rPr>
              <a:t>18.5</a:t>
            </a:r>
            <a:r>
              <a:rPr kumimoji="1" lang="ja-JP" altLang="en-US" dirty="0">
                <a:ln w="0"/>
                <a:solidFill>
                  <a:schemeClr val="tx1"/>
                </a:solidFill>
                <a:effectLst>
                  <a:outerShdw blurRad="38100" dist="19050" dir="2700000" algn="tl" rotWithShape="0">
                    <a:schemeClr val="dk1">
                      <a:alpha val="40000"/>
                    </a:schemeClr>
                  </a:outerShdw>
                </a:effectLst>
              </a:rPr>
              <a:t>未満である</a:t>
            </a:r>
          </a:p>
        </p:txBody>
      </p:sp>
      <p:sp>
        <p:nvSpPr>
          <p:cNvPr id="5" name="角丸四角形吹き出し 4"/>
          <p:cNvSpPr/>
          <p:nvPr/>
        </p:nvSpPr>
        <p:spPr>
          <a:xfrm>
            <a:off x="-301272" y="3645024"/>
            <a:ext cx="3024336" cy="576064"/>
          </a:xfrm>
          <a:prstGeom prst="wedgeRoundRectCallout">
            <a:avLst>
              <a:gd name="adj1" fmla="val 55090"/>
              <a:gd name="adj2" fmla="val 110120"/>
              <a:gd name="adj3" fmla="val 16667"/>
            </a:avLst>
          </a:prstGeom>
          <a:solidFill>
            <a:schemeClr val="accent1">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n w="0"/>
                <a:solidFill>
                  <a:schemeClr val="tx1"/>
                </a:solidFill>
                <a:effectLst>
                  <a:outerShdw blurRad="38100" dist="19050" dir="2700000" algn="tl" rotWithShape="0">
                    <a:schemeClr val="dk1">
                      <a:alpha val="40000"/>
                    </a:schemeClr>
                  </a:outerShdw>
                </a:effectLst>
              </a:rPr>
              <a:t>alert(“</a:t>
            </a:r>
            <a:r>
              <a:rPr lang="ja-JP" altLang="en-US" dirty="0">
                <a:ln w="0"/>
                <a:solidFill>
                  <a:schemeClr val="tx1"/>
                </a:solidFill>
                <a:effectLst>
                  <a:outerShdw blurRad="38100" dist="19050" dir="2700000" algn="tl" rotWithShape="0">
                    <a:schemeClr val="dk1">
                      <a:alpha val="40000"/>
                    </a:schemeClr>
                  </a:outerShdw>
                </a:effectLst>
              </a:rPr>
              <a:t>低体重</a:t>
            </a:r>
            <a:r>
              <a:rPr lang="en-US" altLang="ja-JP" dirty="0">
                <a:ln w="0"/>
                <a:solidFill>
                  <a:schemeClr val="tx1"/>
                </a:solidFill>
                <a:effectLst>
                  <a:outerShdw blurRad="38100" dist="19050" dir="2700000" algn="tl" rotWithShape="0">
                    <a:schemeClr val="dk1">
                      <a:alpha val="40000"/>
                    </a:schemeClr>
                  </a:outerShdw>
                </a:effectLst>
              </a:rPr>
              <a:t>”);</a:t>
            </a:r>
            <a:endParaRPr kumimoji="1" lang="ja-JP" alt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36266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条件式をどう書くか</a:t>
            </a:r>
            <a:r>
              <a:rPr kumimoji="1" lang="en-US" altLang="ja-JP" dirty="0"/>
              <a:t>(1)</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条件式を記述するためには、比較演算子を使う</a:t>
            </a:r>
            <a:endParaRPr lang="en-US" altLang="ja-JP" dirty="0"/>
          </a:p>
          <a:p>
            <a:pPr lvl="1"/>
            <a:r>
              <a:rPr kumimoji="1" lang="en-US" altLang="ja-JP" dirty="0"/>
              <a:t>a == b</a:t>
            </a:r>
          </a:p>
          <a:p>
            <a:pPr lvl="1"/>
            <a:r>
              <a:rPr lang="en-US" altLang="ja-JP" dirty="0"/>
              <a:t>a &lt; b</a:t>
            </a:r>
          </a:p>
          <a:p>
            <a:pPr lvl="1"/>
            <a:r>
              <a:rPr kumimoji="1" lang="en-US" altLang="ja-JP" dirty="0"/>
              <a:t>a &gt; b</a:t>
            </a:r>
          </a:p>
          <a:p>
            <a:pPr lvl="1"/>
            <a:r>
              <a:rPr lang="en-US" altLang="ja-JP" dirty="0"/>
              <a:t>a &lt;= b</a:t>
            </a:r>
          </a:p>
          <a:p>
            <a:pPr lvl="1"/>
            <a:r>
              <a:rPr kumimoji="1" lang="en-US" altLang="ja-JP" dirty="0"/>
              <a:t>a &gt;= b</a:t>
            </a:r>
          </a:p>
          <a:p>
            <a:pPr lvl="1"/>
            <a:r>
              <a:rPr lang="en-US" altLang="ja-JP" dirty="0"/>
              <a:t>a != b</a:t>
            </a:r>
          </a:p>
          <a:p>
            <a:r>
              <a:rPr kumimoji="1" lang="ja-JP" altLang="en-US" dirty="0"/>
              <a:t>例）</a:t>
            </a:r>
            <a:endParaRPr kumimoji="1" lang="en-US" altLang="ja-JP" dirty="0"/>
          </a:p>
          <a:p>
            <a:pPr lvl="1"/>
            <a:r>
              <a:rPr lang="en-US" altLang="ja-JP" dirty="0"/>
              <a:t>BMI &lt; 18.5	//BMI</a:t>
            </a:r>
            <a:r>
              <a:rPr lang="ja-JP" altLang="en-US" dirty="0"/>
              <a:t>が</a:t>
            </a:r>
            <a:r>
              <a:rPr lang="en-US" altLang="ja-JP" dirty="0"/>
              <a:t>18.5</a:t>
            </a:r>
            <a:r>
              <a:rPr lang="ja-JP" altLang="en-US" dirty="0"/>
              <a:t>未満である</a:t>
            </a:r>
            <a:endParaRPr lang="en-US" altLang="ja-JP" dirty="0"/>
          </a:p>
          <a:p>
            <a:pPr lvl="1"/>
            <a:r>
              <a:rPr kumimoji="1" lang="en-US" altLang="ja-JP" dirty="0"/>
              <a:t>BMI &gt;= 25	//25</a:t>
            </a:r>
            <a:r>
              <a:rPr kumimoji="1" lang="ja-JP" altLang="en-US" dirty="0"/>
              <a:t>以上である</a:t>
            </a:r>
            <a:endParaRPr kumimoji="1" lang="en-US" altLang="ja-JP" dirty="0"/>
          </a:p>
        </p:txBody>
      </p:sp>
    </p:spTree>
    <p:extLst>
      <p:ext uri="{BB962C8B-B14F-4D97-AF65-F5344CB8AC3E}">
        <p14:creationId xmlns:p14="http://schemas.microsoft.com/office/powerpoint/2010/main" val="3268717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条件式をどう書くか（</a:t>
            </a:r>
            <a:r>
              <a:rPr lang="en-US" altLang="ja-JP" dirty="0"/>
              <a:t>2</a:t>
            </a:r>
            <a:r>
              <a:rPr lang="ja-JP" altLang="en-US" dirty="0"/>
              <a:t>）</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より複雑な条件式を作るには論理演算子を用いる</a:t>
            </a:r>
            <a:endParaRPr kumimoji="1" lang="en-US" altLang="ja-JP" dirty="0"/>
          </a:p>
          <a:p>
            <a:pPr lvl="1"/>
            <a:r>
              <a:rPr lang="en-US" altLang="ja-JP" dirty="0"/>
              <a:t>BMI &gt;=18.5 </a:t>
            </a:r>
            <a:r>
              <a:rPr lang="en-US" altLang="ja-JP" b="1" dirty="0">
                <a:solidFill>
                  <a:srgbClr val="FF0000"/>
                </a:solidFill>
              </a:rPr>
              <a:t>&amp;&amp;</a:t>
            </a:r>
            <a:r>
              <a:rPr lang="en-US" altLang="ja-JP" dirty="0"/>
              <a:t> BMI &lt; 25</a:t>
            </a:r>
          </a:p>
          <a:p>
            <a:pPr lvl="2"/>
            <a:r>
              <a:rPr kumimoji="1" lang="en-US" altLang="ja-JP" dirty="0"/>
              <a:t>BMI</a:t>
            </a:r>
            <a:r>
              <a:rPr kumimoji="1" lang="ja-JP" altLang="en-US" dirty="0"/>
              <a:t>が</a:t>
            </a:r>
            <a:r>
              <a:rPr kumimoji="1" lang="en-US" altLang="ja-JP" dirty="0"/>
              <a:t>18.5</a:t>
            </a:r>
            <a:r>
              <a:rPr kumimoji="1" lang="ja-JP" altLang="en-US" dirty="0"/>
              <a:t>以上、</a:t>
            </a:r>
            <a:r>
              <a:rPr kumimoji="1" lang="ja-JP" altLang="en-US" b="1" dirty="0">
                <a:solidFill>
                  <a:srgbClr val="FF0000"/>
                </a:solidFill>
              </a:rPr>
              <a:t>かつ</a:t>
            </a:r>
            <a:r>
              <a:rPr kumimoji="1" lang="ja-JP" altLang="en-US" dirty="0"/>
              <a:t>、</a:t>
            </a:r>
            <a:r>
              <a:rPr kumimoji="1" lang="en-US" altLang="ja-JP" dirty="0"/>
              <a:t>25</a:t>
            </a:r>
            <a:r>
              <a:rPr kumimoji="1" lang="ja-JP" altLang="en-US" dirty="0"/>
              <a:t>未満</a:t>
            </a:r>
            <a:endParaRPr kumimoji="1" lang="en-US" altLang="ja-JP" dirty="0"/>
          </a:p>
          <a:p>
            <a:pPr lvl="2"/>
            <a:r>
              <a:rPr kumimoji="1" lang="en-US" altLang="ja-JP" dirty="0"/>
              <a:t>18.5 &lt;= BMI &lt; 25   X</a:t>
            </a:r>
          </a:p>
          <a:p>
            <a:pPr lvl="1"/>
            <a:r>
              <a:rPr kumimoji="1" lang="en-US" altLang="ja-JP" dirty="0" err="1"/>
              <a:t>num</a:t>
            </a:r>
            <a:r>
              <a:rPr kumimoji="1" lang="en-US" altLang="ja-JP" dirty="0"/>
              <a:t> % 3 == 0 </a:t>
            </a:r>
            <a:r>
              <a:rPr kumimoji="1" lang="en-US" altLang="ja-JP" b="1" dirty="0">
                <a:solidFill>
                  <a:srgbClr val="FF0000"/>
                </a:solidFill>
              </a:rPr>
              <a:t>||</a:t>
            </a:r>
            <a:r>
              <a:rPr kumimoji="1" lang="en-US" altLang="ja-JP" dirty="0"/>
              <a:t> </a:t>
            </a:r>
            <a:r>
              <a:rPr kumimoji="1" lang="en-US" altLang="ja-JP" dirty="0" err="1"/>
              <a:t>num</a:t>
            </a:r>
            <a:r>
              <a:rPr kumimoji="1" lang="en-US" altLang="ja-JP" dirty="0"/>
              <a:t> % 2 == 0</a:t>
            </a:r>
          </a:p>
          <a:p>
            <a:pPr lvl="2"/>
            <a:r>
              <a:rPr lang="en-US" altLang="ja-JP" dirty="0" err="1"/>
              <a:t>num</a:t>
            </a:r>
            <a:r>
              <a:rPr lang="ja-JP" altLang="en-US" dirty="0"/>
              <a:t>が</a:t>
            </a:r>
            <a:r>
              <a:rPr lang="en-US" altLang="ja-JP" dirty="0"/>
              <a:t>3</a:t>
            </a:r>
            <a:r>
              <a:rPr lang="ja-JP" altLang="en-US" dirty="0"/>
              <a:t>で割り切れる、</a:t>
            </a:r>
            <a:r>
              <a:rPr lang="ja-JP" altLang="en-US" b="1" dirty="0">
                <a:solidFill>
                  <a:srgbClr val="FF0000"/>
                </a:solidFill>
              </a:rPr>
              <a:t>または</a:t>
            </a:r>
            <a:r>
              <a:rPr lang="ja-JP" altLang="en-US" dirty="0"/>
              <a:t>、</a:t>
            </a:r>
            <a:r>
              <a:rPr lang="en-US" altLang="ja-JP" dirty="0"/>
              <a:t>2</a:t>
            </a:r>
            <a:r>
              <a:rPr lang="ja-JP" altLang="en-US" dirty="0"/>
              <a:t>で割り切れる</a:t>
            </a:r>
            <a:endParaRPr kumimoji="1" lang="ja-JP" altLang="en-US" dirty="0"/>
          </a:p>
        </p:txBody>
      </p:sp>
    </p:spTree>
    <p:extLst>
      <p:ext uri="{BB962C8B-B14F-4D97-AF65-F5344CB8AC3E}">
        <p14:creationId xmlns:p14="http://schemas.microsoft.com/office/powerpoint/2010/main" val="2567465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演習</a:t>
            </a:r>
            <a:r>
              <a:rPr kumimoji="1" lang="en-US" altLang="ja-JP" dirty="0"/>
              <a:t>6-1</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en-US" altLang="ja-JP" dirty="0"/>
              <a:t>n</a:t>
            </a:r>
            <a:r>
              <a:rPr kumimoji="1" lang="ja-JP" altLang="en-US" dirty="0"/>
              <a:t>が整数だとした場合に次ぎの条件を表す条件式を記述せよ</a:t>
            </a:r>
            <a:endParaRPr kumimoji="1" lang="en-US" altLang="ja-JP" dirty="0"/>
          </a:p>
          <a:p>
            <a:pPr lvl="1"/>
            <a:r>
              <a:rPr kumimoji="1" lang="en-US" altLang="ja-JP" dirty="0"/>
              <a:t>n</a:t>
            </a:r>
            <a:r>
              <a:rPr kumimoji="1" lang="ja-JP" altLang="en-US" dirty="0"/>
              <a:t>が</a:t>
            </a:r>
            <a:r>
              <a:rPr kumimoji="1" lang="en-US" altLang="ja-JP" dirty="0"/>
              <a:t>10</a:t>
            </a:r>
            <a:r>
              <a:rPr kumimoji="1" lang="ja-JP" altLang="en-US" dirty="0"/>
              <a:t>以下　</a:t>
            </a:r>
            <a:r>
              <a:rPr kumimoji="1" lang="en-US" altLang="ja-JP" dirty="0"/>
              <a:t>		n &lt;= 10</a:t>
            </a:r>
          </a:p>
          <a:p>
            <a:pPr lvl="1"/>
            <a:r>
              <a:rPr lang="en-US" altLang="ja-JP" dirty="0"/>
              <a:t>n</a:t>
            </a:r>
            <a:r>
              <a:rPr lang="ja-JP" altLang="en-US" dirty="0"/>
              <a:t>が</a:t>
            </a:r>
            <a:r>
              <a:rPr lang="en-US" altLang="ja-JP" dirty="0"/>
              <a:t>10</a:t>
            </a:r>
            <a:r>
              <a:rPr lang="ja-JP" altLang="en-US" dirty="0"/>
              <a:t>未満</a:t>
            </a:r>
            <a:r>
              <a:rPr lang="en-US" altLang="ja-JP" dirty="0"/>
              <a:t>		n &lt; 10</a:t>
            </a:r>
          </a:p>
          <a:p>
            <a:pPr lvl="1"/>
            <a:r>
              <a:rPr kumimoji="1" lang="en-US" altLang="ja-JP" dirty="0"/>
              <a:t>n</a:t>
            </a:r>
            <a:r>
              <a:rPr kumimoji="1" lang="ja-JP" altLang="en-US" dirty="0"/>
              <a:t>が</a:t>
            </a:r>
            <a:r>
              <a:rPr kumimoji="1" lang="en-US" altLang="ja-JP" dirty="0"/>
              <a:t>3</a:t>
            </a:r>
            <a:r>
              <a:rPr kumimoji="1" lang="ja-JP" altLang="en-US" dirty="0"/>
              <a:t>桁の数字</a:t>
            </a:r>
            <a:r>
              <a:rPr kumimoji="1" lang="en-US" altLang="ja-JP" dirty="0"/>
              <a:t>	n &gt;= 100 &amp;&amp; n &lt;1000</a:t>
            </a:r>
          </a:p>
          <a:p>
            <a:pPr lvl="1"/>
            <a:r>
              <a:rPr lang="en-US" altLang="ja-JP" dirty="0"/>
              <a:t>n</a:t>
            </a:r>
            <a:r>
              <a:rPr lang="ja-JP" altLang="en-US" dirty="0"/>
              <a:t>が</a:t>
            </a:r>
            <a:r>
              <a:rPr lang="en-US" altLang="ja-JP" dirty="0"/>
              <a:t>10</a:t>
            </a:r>
            <a:r>
              <a:rPr lang="ja-JP" altLang="en-US" dirty="0"/>
              <a:t>の倍数 </a:t>
            </a:r>
            <a:r>
              <a:rPr lang="en-US" altLang="ja-JP" dirty="0"/>
              <a:t>	n%10 == 0</a:t>
            </a:r>
          </a:p>
          <a:p>
            <a:pPr lvl="1"/>
            <a:r>
              <a:rPr kumimoji="1" lang="en-US" altLang="ja-JP" dirty="0"/>
              <a:t>n</a:t>
            </a:r>
            <a:r>
              <a:rPr kumimoji="1" lang="ja-JP" altLang="en-US" dirty="0"/>
              <a:t>が閏年。閏年の条件は、以下の通り</a:t>
            </a:r>
            <a:endParaRPr kumimoji="1" lang="en-US" altLang="ja-JP" dirty="0"/>
          </a:p>
          <a:p>
            <a:pPr lvl="2"/>
            <a:r>
              <a:rPr lang="ja-JP" altLang="en-US" dirty="0"/>
              <a:t>西暦年が</a:t>
            </a:r>
            <a:r>
              <a:rPr lang="en-US" altLang="ja-JP" dirty="0"/>
              <a:t>4</a:t>
            </a:r>
            <a:r>
              <a:rPr lang="ja-JP" altLang="en-US" dirty="0"/>
              <a:t>で割り切れる年は閏年</a:t>
            </a:r>
            <a:endParaRPr lang="en-US" altLang="ja-JP" dirty="0"/>
          </a:p>
          <a:p>
            <a:pPr lvl="2"/>
            <a:r>
              <a:rPr kumimoji="1" lang="ja-JP" altLang="en-US" dirty="0"/>
              <a:t>ただし、西暦年が</a:t>
            </a:r>
            <a:r>
              <a:rPr lang="en-US" altLang="ja-JP" dirty="0"/>
              <a:t>100</a:t>
            </a:r>
            <a:r>
              <a:rPr lang="ja-JP" altLang="en-US" dirty="0"/>
              <a:t>で割り切れる年は平年</a:t>
            </a:r>
            <a:endParaRPr lang="en-US" altLang="ja-JP" dirty="0"/>
          </a:p>
          <a:p>
            <a:pPr lvl="2"/>
            <a:r>
              <a:rPr kumimoji="1" lang="ja-JP" altLang="en-US" dirty="0"/>
              <a:t>ただし、西暦年が</a:t>
            </a:r>
            <a:r>
              <a:rPr kumimoji="1" lang="en-US" altLang="ja-JP" dirty="0"/>
              <a:t>400</a:t>
            </a:r>
            <a:r>
              <a:rPr kumimoji="1" lang="ja-JP" altLang="en-US" dirty="0"/>
              <a:t>で割り切れる年は</a:t>
            </a:r>
            <a:r>
              <a:rPr lang="ja-JP" altLang="en-US" dirty="0"/>
              <a:t>閏年</a:t>
            </a:r>
            <a:endParaRPr kumimoji="1" lang="ja-JP" altLang="en-US" dirty="0"/>
          </a:p>
        </p:txBody>
      </p:sp>
    </p:spTree>
    <p:extLst>
      <p:ext uri="{BB962C8B-B14F-4D97-AF65-F5344CB8AC3E}">
        <p14:creationId xmlns:p14="http://schemas.microsoft.com/office/powerpoint/2010/main" val="8146265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962</Words>
  <Application>Microsoft Macintosh PowerPoint</Application>
  <PresentationFormat>画面に合わせる (4:3)</PresentationFormat>
  <Paragraphs>119</Paragraphs>
  <Slides>15</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15</vt:i4>
      </vt:variant>
    </vt:vector>
  </HeadingPairs>
  <TitlesOfParts>
    <vt:vector size="18" baseType="lpstr">
      <vt:lpstr>Arial</vt:lpstr>
      <vt:lpstr>Calibri</vt:lpstr>
      <vt:lpstr>Office ​​テーマ</vt:lpstr>
      <vt:lpstr>基礎プログラミング演習</vt:lpstr>
      <vt:lpstr>復習</vt:lpstr>
      <vt:lpstr>今日の目標</vt:lpstr>
      <vt:lpstr>BMI判定プログラム（１）</vt:lpstr>
      <vt:lpstr>BMI判定プログラム（２）</vt:lpstr>
      <vt:lpstr>条件分岐のフローチャート</vt:lpstr>
      <vt:lpstr>条件式をどう書くか(1)</vt:lpstr>
      <vt:lpstr>条件式をどう書くか（2）</vt:lpstr>
      <vt:lpstr>演習6-1</vt:lpstr>
      <vt:lpstr>条件分岐をどう書くか(1)～if文～</vt:lpstr>
      <vt:lpstr>条件分岐をどう書くか(2)～else節～</vt:lpstr>
      <vt:lpstr>条件分岐をどう書くか(3)～else if～</vt:lpstr>
      <vt:lpstr>Q:以下の2つのプログラムの違いは何か、説明せよ</vt:lpstr>
      <vt:lpstr>演習6-2</vt:lpstr>
      <vt:lpstr>演習6-3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論理思考とプログラミング</dc:title>
  <dc:creator>thu</dc:creator>
  <cp:lastModifiedBy>Yu Akiyama</cp:lastModifiedBy>
  <cp:revision>44</cp:revision>
  <dcterms:created xsi:type="dcterms:W3CDTF">2011-10-27T01:54:35Z</dcterms:created>
  <dcterms:modified xsi:type="dcterms:W3CDTF">2021-05-21T04:29:21Z</dcterms:modified>
</cp:coreProperties>
</file>