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71" r:id="rId6"/>
    <p:sldId id="259" r:id="rId7"/>
    <p:sldId id="270" r:id="rId8"/>
    <p:sldId id="261" r:id="rId9"/>
    <p:sldId id="262" r:id="rId10"/>
    <p:sldId id="263" r:id="rId11"/>
    <p:sldId id="266" r:id="rId12"/>
    <p:sldId id="265" r:id="rId13"/>
    <p:sldId id="267" r:id="rId14"/>
    <p:sldId id="268" r:id="rId15"/>
    <p:sldId id="269" r:id="rId16"/>
    <p:sldId id="272" r:id="rId1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0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32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50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64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47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44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51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0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54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64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95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CE7AA-EA3C-4B29-BEA4-E8DC6A233089}" type="datetimeFigureOut">
              <a:rPr kumimoji="1" lang="ja-JP" altLang="en-US" smtClean="0"/>
              <a:t>2014/4/10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3AA43-DA17-4740-B80E-9981370805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32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aooon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org/crisisresponse/kiroku311/chapter_07.html" TargetMode="External"/><Relationship Id="rId2" Type="http://schemas.openxmlformats.org/officeDocument/2006/relationships/hyperlink" Target="http://www.google.org/crisisresponse/kiroku311/chapter_0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org/crisisresponse/kiroku311/chapter_08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ontbomb.ilex.ca/" TargetMode="External"/><Relationship Id="rId2" Type="http://schemas.openxmlformats.org/officeDocument/2006/relationships/hyperlink" Target="http://kathack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sdo.it/" TargetMode="External"/><Relationship Id="rId5" Type="http://schemas.openxmlformats.org/officeDocument/2006/relationships/hyperlink" Target="https://developer.mozilla.org/ja/demos/tag/tech:webgl" TargetMode="External"/><Relationship Id="rId4" Type="http://schemas.openxmlformats.org/officeDocument/2006/relationships/hyperlink" Target="http://www.mrdoob.com/projects/chromeexperiments/ball-pool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基礎プログラミング演習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 smtClean="0"/>
              <a:t>第１回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126562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の開発環境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ブラウザとテキストエディタがあればプログラミングできる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比較的手軽に開発できる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500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到達目標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順次実行，条件分岐，繰り返し等のプログラミングの基礎概念を理解する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仕様記述の方法，設計法の基礎を習得し，新しいソフトウェアの具体像をデザインできるようになる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ライブラリや</a:t>
            </a:r>
            <a:r>
              <a:rPr lang="en-US" altLang="ja-JP" dirty="0" smtClean="0"/>
              <a:t>Web API</a:t>
            </a:r>
            <a:r>
              <a:rPr lang="ja-JP" altLang="en-US" dirty="0" smtClean="0"/>
              <a:t>等，既存のリソースを自らの開発作業に活用するための基礎技術を習得する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2830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速習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ページを記述するための言語</a:t>
            </a:r>
            <a:r>
              <a:rPr kumimoji="1" lang="en-US" altLang="ja-JP" dirty="0" smtClean="0"/>
              <a:t>(Hyper Text Markup Language)</a:t>
            </a:r>
          </a:p>
          <a:p>
            <a:r>
              <a:rPr lang="ja-JP" altLang="en-US" dirty="0"/>
              <a:t>授業の資料のページの</a:t>
            </a:r>
            <a:r>
              <a:rPr lang="en-US" altLang="ja-JP" dirty="0"/>
              <a:t>HTML</a:t>
            </a:r>
            <a:r>
              <a:rPr lang="ja-JP" altLang="en-US" dirty="0"/>
              <a:t>を見てみる </a:t>
            </a:r>
          </a:p>
          <a:p>
            <a:pPr lvl="1"/>
            <a:r>
              <a:rPr lang="ja-JP" altLang="en-US" dirty="0" smtClean="0"/>
              <a:t> </a:t>
            </a:r>
            <a:r>
              <a:rPr lang="en-US" altLang="ja-JP" dirty="0"/>
              <a:t>http://msatellite.info/text/tcu/2013bpro </a:t>
            </a:r>
            <a:r>
              <a:rPr lang="en-US" altLang="ja-JP" dirty="0" smtClean="0"/>
              <a:t> </a:t>
            </a:r>
            <a:endParaRPr lang="en-US" altLang="ja-JP" dirty="0"/>
          </a:p>
          <a:p>
            <a:pPr lvl="1"/>
            <a:r>
              <a:rPr lang="en-US" altLang="ja-JP" dirty="0" smtClean="0"/>
              <a:t> </a:t>
            </a:r>
            <a:r>
              <a:rPr lang="ja-JP" altLang="en-US" dirty="0"/>
              <a:t>画面を右クリックしてメニューを表示</a:t>
            </a:r>
            <a:r>
              <a:rPr lang="ja-JP" altLang="en-US" dirty="0" smtClean="0"/>
              <a:t>させ「ページのソースを表示」を選択する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2650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/>
              <a:t>HTML</a:t>
            </a:r>
            <a:r>
              <a:rPr lang="ja-JP" altLang="en-US" dirty="0"/>
              <a:t>速習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HTML</a:t>
            </a:r>
            <a:r>
              <a:rPr lang="ja-JP" altLang="en-US" dirty="0" smtClean="0"/>
              <a:t>では、ページ内の要素（文章や画像等）をタグによって囲むことで、ページを構成していく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&lt;</a:t>
            </a:r>
            <a:r>
              <a:rPr lang="en-US" altLang="ja-JP" dirty="0"/>
              <a:t>h○&gt;</a:t>
            </a:r>
            <a:r>
              <a:rPr lang="ja-JP" altLang="en-US" dirty="0"/>
              <a:t>見出しとして記述したいテキスト</a:t>
            </a:r>
            <a:r>
              <a:rPr lang="en-US" altLang="ja-JP" dirty="0"/>
              <a:t>&lt;/h○&gt; </a:t>
            </a:r>
          </a:p>
          <a:p>
            <a:pPr lvl="2"/>
            <a:r>
              <a:rPr lang="en-US" altLang="ja-JP" dirty="0" smtClean="0"/>
              <a:t> </a:t>
            </a:r>
            <a:r>
              <a:rPr lang="ja-JP" altLang="en-US" dirty="0"/>
              <a:t>見出し（</a:t>
            </a:r>
            <a:r>
              <a:rPr lang="en-US" altLang="ja-JP" dirty="0"/>
              <a:t>headline</a:t>
            </a:r>
            <a:r>
              <a:rPr lang="ja-JP" altLang="en-US" dirty="0"/>
              <a:t>）を作るタグ </a:t>
            </a:r>
          </a:p>
          <a:p>
            <a:pPr lvl="2"/>
            <a:r>
              <a:rPr lang="en-US" altLang="ja-JP" dirty="0" smtClean="0"/>
              <a:t>&lt;</a:t>
            </a:r>
            <a:r>
              <a:rPr lang="en-US" altLang="ja-JP" dirty="0"/>
              <a:t>h1~6&gt;</a:t>
            </a:r>
            <a:r>
              <a:rPr lang="ja-JP" altLang="en-US" dirty="0" err="1"/>
              <a:t>まで</a:t>
            </a:r>
            <a:r>
              <a:rPr lang="ja-JP" altLang="en-US" dirty="0"/>
              <a:t>指定可能 </a:t>
            </a:r>
          </a:p>
          <a:p>
            <a:pPr lvl="1"/>
            <a:r>
              <a:rPr lang="en-US" altLang="ja-JP" dirty="0" smtClean="0"/>
              <a:t> </a:t>
            </a:r>
            <a:r>
              <a:rPr lang="en-US" altLang="ja-JP" dirty="0"/>
              <a:t>&lt;p&gt;</a:t>
            </a:r>
            <a:r>
              <a:rPr lang="ja-JP" altLang="en-US" dirty="0"/>
              <a:t>段落として記述したいテキスト</a:t>
            </a:r>
            <a:r>
              <a:rPr lang="en-US" altLang="ja-JP" dirty="0"/>
              <a:t>&lt;/p&gt; </a:t>
            </a:r>
          </a:p>
          <a:p>
            <a:pPr lvl="2"/>
            <a:r>
              <a:rPr lang="en-US" altLang="ja-JP" dirty="0" smtClean="0"/>
              <a:t> </a:t>
            </a:r>
            <a:r>
              <a:rPr lang="ja-JP" altLang="en-US" dirty="0"/>
              <a:t>段落（</a:t>
            </a:r>
            <a:r>
              <a:rPr lang="en-US" altLang="ja-JP" dirty="0"/>
              <a:t>paragraph</a:t>
            </a:r>
            <a:r>
              <a:rPr lang="ja-JP" altLang="en-US" dirty="0"/>
              <a:t>）を作るタグ </a:t>
            </a:r>
          </a:p>
          <a:p>
            <a:pPr lvl="1"/>
            <a:r>
              <a:rPr lang="en-US" altLang="ja-JP" dirty="0" smtClean="0"/>
              <a:t> </a:t>
            </a:r>
            <a:r>
              <a:rPr lang="en-US" altLang="ja-JP" dirty="0"/>
              <a:t>&lt;</a:t>
            </a:r>
            <a:r>
              <a:rPr lang="en-US" altLang="ja-JP" dirty="0" err="1"/>
              <a:t>img</a:t>
            </a:r>
            <a:r>
              <a:rPr lang="en-US" altLang="ja-JP" dirty="0"/>
              <a:t> </a:t>
            </a:r>
            <a:r>
              <a:rPr lang="en-US" altLang="ja-JP" dirty="0" err="1"/>
              <a:t>src</a:t>
            </a:r>
            <a:r>
              <a:rPr lang="en-US" altLang="ja-JP" dirty="0"/>
              <a:t>=“</a:t>
            </a:r>
            <a:r>
              <a:rPr lang="ja-JP" altLang="en-US" dirty="0"/>
              <a:t>表示させたい画像ファイルのパス名”</a:t>
            </a:r>
            <a:r>
              <a:rPr lang="en-US" altLang="ja-JP" dirty="0"/>
              <a:t>&gt; </a:t>
            </a:r>
          </a:p>
          <a:p>
            <a:pPr lvl="2"/>
            <a:r>
              <a:rPr lang="ja-JP" altLang="en-US" dirty="0" smtClean="0"/>
              <a:t>画像</a:t>
            </a:r>
            <a:r>
              <a:rPr lang="ja-JP" altLang="en-US" dirty="0"/>
              <a:t>を表示させるタグ </a:t>
            </a:r>
          </a:p>
          <a:p>
            <a:pPr lvl="1"/>
            <a:r>
              <a:rPr lang="en-US" altLang="ja-JP" dirty="0" smtClean="0"/>
              <a:t>&lt;</a:t>
            </a:r>
            <a:r>
              <a:rPr lang="en-US" altLang="ja-JP" dirty="0"/>
              <a:t>a </a:t>
            </a:r>
            <a:r>
              <a:rPr lang="en-US" altLang="ja-JP" dirty="0" err="1"/>
              <a:t>href</a:t>
            </a:r>
            <a:r>
              <a:rPr lang="en-US" altLang="ja-JP" dirty="0"/>
              <a:t>=“</a:t>
            </a:r>
            <a:r>
              <a:rPr lang="ja-JP" altLang="en-US" dirty="0"/>
              <a:t>リンク先のパス名 </a:t>
            </a:r>
            <a:r>
              <a:rPr lang="en-US" altLang="ja-JP" dirty="0"/>
              <a:t>or URL”&gt;</a:t>
            </a:r>
            <a:r>
              <a:rPr lang="ja-JP" altLang="en-US" dirty="0" smtClean="0"/>
              <a:t>ハイパーリンクを</a:t>
            </a:r>
            <a:r>
              <a:rPr lang="ja-JP" altLang="en-US" dirty="0"/>
              <a:t>埋め込みたい要素（テキスト、画像等）</a:t>
            </a:r>
            <a:r>
              <a:rPr lang="en-US" altLang="ja-JP" dirty="0"/>
              <a:t>&lt;/a&gt; </a:t>
            </a:r>
          </a:p>
          <a:p>
            <a:pPr lvl="2"/>
            <a:r>
              <a:rPr lang="en-US" altLang="ja-JP" dirty="0" smtClean="0"/>
              <a:t> </a:t>
            </a:r>
            <a:r>
              <a:rPr lang="ja-JP" altLang="en-US" dirty="0"/>
              <a:t>ハイパーリンクを記述するタグ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525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速習</a:t>
            </a:r>
            <a:r>
              <a:rPr kumimoji="1" lang="en-US" altLang="ja-JP" dirty="0" smtClean="0"/>
              <a:t>(3)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テキストエディタを起動して、一緒に簡単な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を書いてみましょう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116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今日の課題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ドットインストール（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上のオンライン学習システム）で提供されている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入門を見てきて下さい</a:t>
            </a:r>
            <a:endParaRPr kumimoji="1" lang="en-US" altLang="ja-JP" dirty="0" smtClean="0"/>
          </a:p>
          <a:p>
            <a:endParaRPr lang="en-US" altLang="ja-JP" dirty="0"/>
          </a:p>
          <a:p>
            <a:pPr lvl="1"/>
            <a:r>
              <a:rPr kumimoji="1" lang="ja-JP" altLang="en-US" dirty="0" smtClean="0"/>
              <a:t>ドットインストール（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入門）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/>
              <a:t>http://dotinstall.com/lessons/basic_html_v2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336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連絡先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授業について質問等ある場合は、担当の秋山（</a:t>
            </a:r>
            <a:r>
              <a:rPr kumimoji="1" lang="en-US" altLang="ja-JP" dirty="0" smtClean="0">
                <a:hlinkClick r:id="rId2"/>
              </a:rPr>
              <a:t>maooon@gmail.com</a:t>
            </a:r>
            <a:r>
              <a:rPr kumimoji="1" lang="ja-JP" altLang="en-US" smtClean="0"/>
              <a:t>）までメールでお問い合わせ下さい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86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テキストと評価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次週からは以下のページ（仮）に授業で使うテキストを示します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http://web.sfc.keio.ac.jp/~maooon/kiso_pro/</a:t>
            </a:r>
            <a:endParaRPr kumimoji="1" lang="en-US" altLang="ja-JP" dirty="0" smtClean="0"/>
          </a:p>
          <a:p>
            <a:r>
              <a:rPr kumimoji="1" lang="ja-JP" altLang="en-US" dirty="0" smtClean="0"/>
              <a:t>評価は、毎回の課題及び最終課題で行います（小テストがあるかもしれません）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3233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授業の概要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ja-JP" altLang="en-US" dirty="0"/>
              <a:t>プログラミングの基礎的な知識や手法を学ぶ</a:t>
            </a:r>
            <a:endParaRPr lang="en-US" altLang="ja-JP" dirty="0"/>
          </a:p>
          <a:p>
            <a:pPr lvl="1">
              <a:defRPr/>
            </a:pPr>
            <a:r>
              <a:rPr lang="en-US" altLang="ja-JP" sz="2800" dirty="0" smtClean="0"/>
              <a:t>HTML5, CSS3, </a:t>
            </a:r>
            <a:r>
              <a:rPr lang="en-US" altLang="ja-JP" sz="2800" dirty="0" err="1" smtClean="0"/>
              <a:t>Javascript</a:t>
            </a:r>
            <a:r>
              <a:rPr lang="ja-JP" altLang="en-US" sz="2800" dirty="0" smtClean="0"/>
              <a:t>を使いながらプログラミングの基礎概念について学ぶ</a:t>
            </a:r>
            <a:endParaRPr lang="en-US" altLang="ja-JP" sz="2800" dirty="0" smtClean="0"/>
          </a:p>
          <a:p>
            <a:pPr lvl="1">
              <a:defRPr/>
            </a:pPr>
            <a:r>
              <a:rPr lang="ja-JP" altLang="en-US" sz="2800" dirty="0" smtClean="0"/>
              <a:t>ライブラリ</a:t>
            </a:r>
            <a:r>
              <a:rPr lang="ja-JP" altLang="en-US" sz="2800" dirty="0"/>
              <a:t>，</a:t>
            </a:r>
            <a:r>
              <a:rPr lang="en-US" altLang="ja-JP" sz="2800" dirty="0"/>
              <a:t>Web API</a:t>
            </a:r>
            <a:r>
              <a:rPr lang="ja-JP" altLang="en-US" sz="2800" dirty="0"/>
              <a:t>などを複合的に組み合わせてひとつ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Web</a:t>
            </a:r>
            <a:r>
              <a:rPr lang="ja-JP" altLang="en-US" sz="2800" dirty="0" smtClean="0"/>
              <a:t>サービスを制作する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9437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プログラミングとは何か？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コンピュータにさせたい仕事の手順をコンピュータが理解できる言葉で厳密に記述すること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コンピュータは超高速だが、あらかじめ仕事の手順を与えないと何もできない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仕事の手順は厳密に記述する必要がある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仕事の手順はコンピュータが理解できる言葉＝プログラミング言語で記述する必要がある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原発からロケット、ゲーム、家電製品まで、様々なところでプログラムが動いている</a:t>
            </a:r>
            <a:endParaRPr kumimoji="1" lang="en-US" altLang="ja-JP" dirty="0" smtClean="0"/>
          </a:p>
          <a:p>
            <a:pPr marL="457200" lvl="1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4118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プログラミングを学ぶ意義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いわゆる理系だけでなく、文系の人もプログラミングを学ぶ必要がある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既存のシステムは、環境の変化（例えば災害など）で使えなくなることもある。そのような時には、新しいシステムをデザインする必要があるが、デザイナーとプログラマが協働するためには、プログラミングの基礎知識は不可欠</a:t>
            </a:r>
            <a:endParaRPr kumimoji="1" lang="en-US" altLang="ja-JP" dirty="0" smtClean="0"/>
          </a:p>
          <a:p>
            <a:pPr marL="457200" lvl="1" indent="0">
              <a:buNone/>
            </a:pPr>
            <a:endParaRPr lang="en-US" altLang="ja-JP" dirty="0" smtClean="0">
              <a:hlinkClick r:id="rId2"/>
            </a:endParaRPr>
          </a:p>
          <a:p>
            <a:pPr marL="0" indent="0">
              <a:buNone/>
            </a:pPr>
            <a:endParaRPr lang="en-US" altLang="ja-JP" dirty="0" smtClean="0">
              <a:hlinkClick r:id="rId2"/>
            </a:endParaRPr>
          </a:p>
          <a:p>
            <a:pPr marL="0" indent="0" fontAlgn="base">
              <a:buNone/>
            </a:pPr>
            <a:r>
              <a:rPr lang="ja-JP" altLang="en-US" i="1" dirty="0" smtClean="0">
                <a:hlinkClick r:id="rId2"/>
              </a:rPr>
              <a:t>パーソンファインダー</a:t>
            </a:r>
            <a:r>
              <a:rPr lang="ja-JP" altLang="en-US" i="1" dirty="0">
                <a:hlinkClick r:id="rId2"/>
              </a:rPr>
              <a:t>、東日本大震災での進化（</a:t>
            </a:r>
            <a:r>
              <a:rPr lang="en-US" altLang="ja-JP" i="1" dirty="0">
                <a:hlinkClick r:id="rId2"/>
              </a:rPr>
              <a:t>1</a:t>
            </a:r>
            <a:r>
              <a:rPr lang="ja-JP" altLang="en-US" i="1" dirty="0">
                <a:hlinkClick r:id="rId2"/>
              </a:rPr>
              <a:t>） </a:t>
            </a:r>
            <a:r>
              <a:rPr lang="en-US" altLang="ja-JP" i="1" dirty="0">
                <a:hlinkClick r:id="rId2"/>
              </a:rPr>
              <a:t>– Google </a:t>
            </a:r>
            <a:r>
              <a:rPr lang="ja-JP" altLang="en-US" i="1" dirty="0">
                <a:hlinkClick r:id="rId2"/>
              </a:rPr>
              <a:t>クライシスレスポンス</a:t>
            </a:r>
            <a:endParaRPr lang="ja-JP" altLang="en-US" i="1" dirty="0"/>
          </a:p>
          <a:p>
            <a:pPr marL="0" indent="0" fontAlgn="base">
              <a:buNone/>
            </a:pPr>
            <a:r>
              <a:rPr lang="ja-JP" altLang="en-US" i="1" dirty="0">
                <a:hlinkClick r:id="rId3"/>
              </a:rPr>
              <a:t>パーソンファインダー、東日本大震災での進化（</a:t>
            </a:r>
            <a:r>
              <a:rPr lang="en-US" altLang="ja-JP" i="1" dirty="0">
                <a:hlinkClick r:id="rId3"/>
              </a:rPr>
              <a:t>2</a:t>
            </a:r>
            <a:r>
              <a:rPr lang="ja-JP" altLang="en-US" i="1" dirty="0">
                <a:hlinkClick r:id="rId3"/>
              </a:rPr>
              <a:t>） </a:t>
            </a:r>
            <a:r>
              <a:rPr lang="en-US" altLang="ja-JP" i="1" dirty="0">
                <a:hlinkClick r:id="rId3"/>
              </a:rPr>
              <a:t>– Google </a:t>
            </a:r>
            <a:r>
              <a:rPr lang="ja-JP" altLang="en-US" i="1" dirty="0">
                <a:hlinkClick r:id="rId3"/>
              </a:rPr>
              <a:t>クライシスレスポンス</a:t>
            </a:r>
            <a:endParaRPr lang="ja-JP" altLang="en-US" i="1" dirty="0"/>
          </a:p>
          <a:p>
            <a:pPr marL="0" indent="0" fontAlgn="base">
              <a:buNone/>
            </a:pPr>
            <a:r>
              <a:rPr lang="ja-JP" altLang="en-US" i="1" dirty="0">
                <a:hlinkClick r:id="rId4"/>
              </a:rPr>
              <a:t>パーソンファインダー、東日本大震災での進化（</a:t>
            </a:r>
            <a:r>
              <a:rPr lang="en-US" altLang="ja-JP" i="1" dirty="0">
                <a:hlinkClick r:id="rId4"/>
              </a:rPr>
              <a:t>3</a:t>
            </a:r>
            <a:r>
              <a:rPr lang="ja-JP" altLang="en-US" i="1" dirty="0">
                <a:hlinkClick r:id="rId4"/>
              </a:rPr>
              <a:t>） </a:t>
            </a:r>
            <a:r>
              <a:rPr lang="en-US" altLang="ja-JP" i="1" dirty="0">
                <a:hlinkClick r:id="rId4"/>
              </a:rPr>
              <a:t>– Google </a:t>
            </a:r>
            <a:r>
              <a:rPr lang="ja-JP" altLang="en-US" i="1" dirty="0">
                <a:hlinkClick r:id="rId4"/>
              </a:rPr>
              <a:t>クライシスレスポンス</a:t>
            </a:r>
            <a:endParaRPr lang="ja-JP" altLang="en-US" i="1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0149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この授業で扱うプログラミング言語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どんなプログラミング言語があるか？</a:t>
            </a:r>
            <a:endParaRPr kumimoji="1" lang="en-US" altLang="ja-JP" dirty="0" smtClean="0"/>
          </a:p>
          <a:p>
            <a:pPr lvl="1"/>
            <a:r>
              <a:rPr lang="en-US" altLang="ja-JP" b="1" dirty="0"/>
              <a:t>TIOBE </a:t>
            </a:r>
            <a:r>
              <a:rPr lang="ja-JP" altLang="en-US" b="1" dirty="0"/>
              <a:t>プログラミング言語 人気ランキング </a:t>
            </a:r>
            <a:r>
              <a:rPr lang="en-US" altLang="ja-JP" b="1" dirty="0"/>
              <a:t>2014</a:t>
            </a:r>
            <a:r>
              <a:rPr lang="ja-JP" altLang="en-US" b="1" dirty="0"/>
              <a:t>年</a:t>
            </a:r>
            <a:r>
              <a:rPr lang="en-US" altLang="ja-JP" b="1" dirty="0"/>
              <a:t>1</a:t>
            </a:r>
            <a:r>
              <a:rPr lang="ja-JP" altLang="en-US" b="1" dirty="0" smtClean="0"/>
              <a:t>月</a:t>
            </a:r>
            <a:endParaRPr lang="en-US" altLang="ja-JP" b="1" dirty="0" smtClean="0"/>
          </a:p>
          <a:p>
            <a:pPr marL="457200" lvl="1" indent="0">
              <a:buNone/>
            </a:pPr>
            <a:r>
              <a:rPr lang="en-US" altLang="ja-JP" b="1" dirty="0"/>
              <a:t>http://www.tiobe.com/index.php/content/paperinfo/tpci/index.html</a:t>
            </a:r>
            <a:endParaRPr lang="en-US" altLang="ja-JP" b="1" dirty="0" smtClean="0"/>
          </a:p>
          <a:p>
            <a:pPr marL="457200" lvl="1" indent="0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この授業では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プログラミングを勉強するために、</a:t>
            </a:r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を使います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8291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4000" dirty="0" smtClean="0"/>
              <a:t>Web</a:t>
            </a:r>
            <a:r>
              <a:rPr kumimoji="1" lang="ja-JP" altLang="en-US" sz="4000" dirty="0" smtClean="0"/>
              <a:t>プログラミングでどんなことができるか？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ja-JP" altLang="en-US" i="1" dirty="0"/>
              <a:t>参考資料</a:t>
            </a:r>
          </a:p>
          <a:p>
            <a:pPr lvl="1" fontAlgn="base"/>
            <a:r>
              <a:rPr lang="en-US" altLang="ja-JP" i="1" dirty="0" err="1">
                <a:hlinkClick r:id="rId2"/>
              </a:rPr>
              <a:t>Katamari</a:t>
            </a:r>
            <a:r>
              <a:rPr lang="en-US" altLang="ja-JP" i="1" dirty="0">
                <a:hlinkClick r:id="rId2"/>
              </a:rPr>
              <a:t> Hack</a:t>
            </a:r>
            <a:endParaRPr lang="en-US" altLang="ja-JP" i="1" dirty="0"/>
          </a:p>
          <a:p>
            <a:pPr lvl="1" fontAlgn="base"/>
            <a:r>
              <a:rPr lang="en-US" altLang="ja-JP" i="1" dirty="0" err="1">
                <a:hlinkClick r:id="rId3"/>
              </a:rPr>
              <a:t>fontBomb</a:t>
            </a:r>
            <a:endParaRPr lang="en-US" altLang="ja-JP" i="1" dirty="0"/>
          </a:p>
          <a:p>
            <a:pPr lvl="1" fontAlgn="base"/>
            <a:r>
              <a:rPr lang="en-US" altLang="ja-JP" i="1" dirty="0">
                <a:hlinkClick r:id="rId4"/>
              </a:rPr>
              <a:t>Ball </a:t>
            </a:r>
            <a:r>
              <a:rPr lang="en-US" altLang="ja-JP" i="1" dirty="0" smtClean="0">
                <a:hlinkClick r:id="rId4"/>
              </a:rPr>
              <a:t>Pool</a:t>
            </a:r>
            <a:r>
              <a:rPr lang="en-US" altLang="ja-JP" i="1" dirty="0" smtClean="0"/>
              <a:t>	</a:t>
            </a:r>
            <a:endParaRPr lang="en-US" altLang="ja-JP" i="1" dirty="0"/>
          </a:p>
          <a:p>
            <a:pPr lvl="1" fontAlgn="base"/>
            <a:r>
              <a:rPr lang="en-US" altLang="ja-JP" i="1" dirty="0" err="1">
                <a:hlinkClick r:id="rId5"/>
              </a:rPr>
              <a:t>WebGL</a:t>
            </a:r>
            <a:r>
              <a:rPr lang="ja-JP" altLang="en-US" i="1" dirty="0">
                <a:hlinkClick r:id="rId5"/>
              </a:rPr>
              <a:t>のデモ </a:t>
            </a:r>
            <a:r>
              <a:rPr lang="en-US" altLang="ja-JP" i="1" dirty="0">
                <a:hlinkClick r:id="rId5"/>
              </a:rPr>
              <a:t>– Mozilla Developer Network</a:t>
            </a:r>
            <a:endParaRPr lang="en-US" altLang="ja-JP" i="1" dirty="0"/>
          </a:p>
          <a:p>
            <a:pPr lvl="1" fontAlgn="base"/>
            <a:r>
              <a:rPr lang="en-US" altLang="ja-JP" i="1" dirty="0">
                <a:hlinkClick r:id="rId6"/>
              </a:rPr>
              <a:t>jsdo.it</a:t>
            </a:r>
            <a:endParaRPr lang="en-US" altLang="ja-JP" i="1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137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ブラウザ上で動く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静的な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ページは</a:t>
            </a:r>
            <a:r>
              <a:rPr kumimoji="1" lang="en-US" altLang="ja-JP" dirty="0" smtClean="0"/>
              <a:t>HTML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CSS</a:t>
            </a:r>
            <a:r>
              <a:rPr kumimoji="1" lang="ja-JP" altLang="en-US" dirty="0" smtClean="0"/>
              <a:t>で記述される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動的な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ページを作るために</a:t>
            </a:r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を記述する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動的な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ページの例</a:t>
            </a:r>
            <a:endParaRPr kumimoji="1" lang="en-US" altLang="ja-JP" dirty="0" smtClean="0"/>
          </a:p>
          <a:p>
            <a:pPr lvl="3"/>
            <a:r>
              <a:rPr lang="en-US" altLang="ja-JP" dirty="0" smtClean="0"/>
              <a:t> </a:t>
            </a:r>
            <a:r>
              <a:rPr lang="ja-JP" altLang="en-US" dirty="0"/>
              <a:t>ボタンで画像が切り替わる </a:t>
            </a:r>
          </a:p>
          <a:p>
            <a:pPr marL="1371600" lvl="3" indent="0">
              <a:buNone/>
            </a:pPr>
            <a:r>
              <a:rPr lang="ja-JP" altLang="en-US" dirty="0" smtClean="0"/>
              <a:t>　　 </a:t>
            </a:r>
            <a:r>
              <a:rPr lang="en-US" altLang="ja-JP" dirty="0"/>
              <a:t>http://</a:t>
            </a:r>
            <a:r>
              <a:rPr lang="en-US" altLang="ja-JP" dirty="0" smtClean="0"/>
              <a:t>demo.tutorialzine.com/2009/11/beautiful-apple-gallery-slideshow/demo.html </a:t>
            </a:r>
          </a:p>
          <a:p>
            <a:pPr marL="914400" lvl="2" indent="0">
              <a:buNone/>
            </a:pPr>
            <a:r>
              <a:rPr lang="en-US" altLang="ja-JP" dirty="0" smtClean="0"/>
              <a:t> </a:t>
            </a:r>
            <a:endParaRPr lang="en-US" altLang="ja-JP" dirty="0"/>
          </a:p>
          <a:p>
            <a:pPr lvl="3"/>
            <a:r>
              <a:rPr lang="en-US" altLang="ja-JP" dirty="0" smtClean="0"/>
              <a:t> </a:t>
            </a:r>
            <a:r>
              <a:rPr lang="en-US" altLang="ja-JP" dirty="0"/>
              <a:t>Google</a:t>
            </a:r>
            <a:r>
              <a:rPr lang="ja-JP" altLang="en-US" dirty="0"/>
              <a:t>のページが物理エンジンで崩れる </a:t>
            </a:r>
          </a:p>
          <a:p>
            <a:pPr marL="914400" lvl="2" indent="0">
              <a:buNone/>
            </a:pPr>
            <a:r>
              <a:rPr lang="ja-JP" altLang="en-US" dirty="0" smtClean="0"/>
              <a:t>　　　　 </a:t>
            </a:r>
            <a:r>
              <a:rPr lang="en-US" altLang="ja-JP" dirty="0"/>
              <a:t>http://</a:t>
            </a:r>
            <a:r>
              <a:rPr lang="en-US" altLang="ja-JP" dirty="0" smtClean="0"/>
              <a:t>mrdoob.com/projects/chromeexperiments/google_gravity</a:t>
            </a:r>
            <a:r>
              <a:rPr lang="en-US" altLang="ja-JP" dirty="0"/>
              <a:t>/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52237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.sfc.keio.ac.jp/~morimori/sfc-itb-html5/images/cn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4" y="-1687287"/>
            <a:ext cx="9001489" cy="8646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63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716</Words>
  <Application>Microsoft Office PowerPoint</Application>
  <PresentationFormat>ワイド画面</PresentationFormat>
  <Paragraphs>80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Office テーマ</vt:lpstr>
      <vt:lpstr>基礎プログラミング演習</vt:lpstr>
      <vt:lpstr>テキストと評価</vt:lpstr>
      <vt:lpstr>授業の概要</vt:lpstr>
      <vt:lpstr>プログラミングとは何か？</vt:lpstr>
      <vt:lpstr>プログラミングを学ぶ意義</vt:lpstr>
      <vt:lpstr>この授業で扱うプログラミング言語</vt:lpstr>
      <vt:lpstr>Webプログラミングでどんなことができるか？</vt:lpstr>
      <vt:lpstr>Javascriptの特徴</vt:lpstr>
      <vt:lpstr>PowerPoint プレゼンテーション</vt:lpstr>
      <vt:lpstr>Javascriptの開発環境</vt:lpstr>
      <vt:lpstr>到達目標</vt:lpstr>
      <vt:lpstr>HTML速習(1)</vt:lpstr>
      <vt:lpstr>HTML速習(2)</vt:lpstr>
      <vt:lpstr>HTML速習(3)</vt:lpstr>
      <vt:lpstr>今日の課題</vt:lpstr>
      <vt:lpstr>連絡先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基礎プログラミング演習</dc:title>
  <dc:creator>Tetsu Akiyama</dc:creator>
  <cp:lastModifiedBy>Tetsu Akiyama</cp:lastModifiedBy>
  <cp:revision>17</cp:revision>
  <dcterms:created xsi:type="dcterms:W3CDTF">2014-04-10T11:05:11Z</dcterms:created>
  <dcterms:modified xsi:type="dcterms:W3CDTF">2014-04-10T12:40:51Z</dcterms:modified>
</cp:coreProperties>
</file>