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75" r:id="rId5"/>
    <p:sldId id="260" r:id="rId6"/>
    <p:sldId id="274" r:id="rId7"/>
    <p:sldId id="262" r:id="rId8"/>
    <p:sldId id="276" r:id="rId9"/>
    <p:sldId id="277" r:id="rId10"/>
    <p:sldId id="265" r:id="rId11"/>
    <p:sldId id="269" r:id="rId1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5451-B699-4A53-BEB8-876FB4A6BA12}" type="datetimeFigureOut">
              <a:rPr kumimoji="1" lang="ja-JP" altLang="en-US" smtClean="0"/>
              <a:pPr/>
              <a:t>2021/6/11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DC55B-8BBC-439A-9DD4-3725D8A063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5451-B699-4A53-BEB8-876FB4A6BA12}" type="datetimeFigureOut">
              <a:rPr kumimoji="1" lang="ja-JP" altLang="en-US" smtClean="0"/>
              <a:pPr/>
              <a:t>2021/6/11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DC55B-8BBC-439A-9DD4-3725D8A063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5451-B699-4A53-BEB8-876FB4A6BA12}" type="datetimeFigureOut">
              <a:rPr kumimoji="1" lang="ja-JP" altLang="en-US" smtClean="0"/>
              <a:pPr/>
              <a:t>2021/6/11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DC55B-8BBC-439A-9DD4-3725D8A063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5451-B699-4A53-BEB8-876FB4A6BA12}" type="datetimeFigureOut">
              <a:rPr kumimoji="1" lang="ja-JP" altLang="en-US" smtClean="0"/>
              <a:pPr/>
              <a:t>2021/6/11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DC55B-8BBC-439A-9DD4-3725D8A063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5451-B699-4A53-BEB8-876FB4A6BA12}" type="datetimeFigureOut">
              <a:rPr kumimoji="1" lang="ja-JP" altLang="en-US" smtClean="0"/>
              <a:pPr/>
              <a:t>2021/6/11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DC55B-8BBC-439A-9DD4-3725D8A063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5451-B699-4A53-BEB8-876FB4A6BA12}" type="datetimeFigureOut">
              <a:rPr kumimoji="1" lang="ja-JP" altLang="en-US" smtClean="0"/>
              <a:pPr/>
              <a:t>2021/6/11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DC55B-8BBC-439A-9DD4-3725D8A063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5451-B699-4A53-BEB8-876FB4A6BA12}" type="datetimeFigureOut">
              <a:rPr kumimoji="1" lang="ja-JP" altLang="en-US" smtClean="0"/>
              <a:pPr/>
              <a:t>2021/6/11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DC55B-8BBC-439A-9DD4-3725D8A063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5451-B699-4A53-BEB8-876FB4A6BA12}" type="datetimeFigureOut">
              <a:rPr kumimoji="1" lang="ja-JP" altLang="en-US" smtClean="0"/>
              <a:pPr/>
              <a:t>2021/6/11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DC55B-8BBC-439A-9DD4-3725D8A063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5451-B699-4A53-BEB8-876FB4A6BA12}" type="datetimeFigureOut">
              <a:rPr kumimoji="1" lang="ja-JP" altLang="en-US" smtClean="0"/>
              <a:pPr/>
              <a:t>2021/6/11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DC55B-8BBC-439A-9DD4-3725D8A063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5451-B699-4A53-BEB8-876FB4A6BA12}" type="datetimeFigureOut">
              <a:rPr kumimoji="1" lang="ja-JP" altLang="en-US" smtClean="0"/>
              <a:pPr/>
              <a:t>2021/6/11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DC55B-8BBC-439A-9DD4-3725D8A063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5451-B699-4A53-BEB8-876FB4A6BA12}" type="datetimeFigureOut">
              <a:rPr kumimoji="1" lang="ja-JP" altLang="en-US" smtClean="0"/>
              <a:pPr/>
              <a:t>2021/6/11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DC55B-8BBC-439A-9DD4-3725D8A063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D5451-B699-4A53-BEB8-876FB4A6BA12}" type="datetimeFigureOut">
              <a:rPr kumimoji="1" lang="ja-JP" altLang="en-US" smtClean="0"/>
              <a:pPr/>
              <a:t>2021/6/11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DC55B-8BBC-439A-9DD4-3725D8A0630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基礎プログラミング演習</a:t>
            </a:r>
            <a:br>
              <a:rPr kumimoji="1" lang="en-US" altLang="ja-JP" dirty="0"/>
            </a:br>
            <a:r>
              <a:rPr lang="ja-JP" altLang="en-US"/>
              <a:t>第</a:t>
            </a:r>
            <a:r>
              <a:rPr lang="en-US" altLang="ja-JP" dirty="0"/>
              <a:t>8</a:t>
            </a:r>
            <a:r>
              <a:rPr lang="ja-JP" altLang="en-US"/>
              <a:t>回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繰り返し</a:t>
            </a:r>
            <a:endParaRPr kumimoji="1" lang="en-US" altLang="ja-JP" dirty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繰り返しの入れ子（３）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while</a:t>
            </a:r>
            <a:r>
              <a:rPr kumimoji="1" lang="ja-JP" altLang="en-US" dirty="0"/>
              <a:t>文や</a:t>
            </a:r>
            <a:r>
              <a:rPr kumimoji="1" lang="en-US" altLang="ja-JP" dirty="0"/>
              <a:t>for</a:t>
            </a:r>
            <a:r>
              <a:rPr kumimoji="1" lang="ja-JP" altLang="en-US" dirty="0"/>
              <a:t>文は入れ子にすることができる</a:t>
            </a:r>
            <a:endParaRPr kumimoji="1" lang="en-US" altLang="ja-JP" dirty="0"/>
          </a:p>
          <a:p>
            <a:pPr>
              <a:buNone/>
            </a:pPr>
            <a:endParaRPr lang="en-US" altLang="ja-JP" dirty="0"/>
          </a:p>
          <a:p>
            <a:endParaRPr lang="en-US" altLang="ja-JP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2143116"/>
            <a:ext cx="2286016" cy="379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テキスト ボックス 4"/>
          <p:cNvSpPr txBox="1"/>
          <p:nvPr/>
        </p:nvSpPr>
        <p:spPr>
          <a:xfrm>
            <a:off x="428596" y="2428868"/>
            <a:ext cx="53578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&lt;script type="text/</a:t>
            </a:r>
            <a:r>
              <a:rPr lang="en-US" altLang="ja-JP" dirty="0" err="1"/>
              <a:t>javascript</a:t>
            </a:r>
            <a:r>
              <a:rPr lang="en-US" altLang="ja-JP" dirty="0"/>
              <a:t>"&gt;</a:t>
            </a:r>
          </a:p>
          <a:p>
            <a:r>
              <a:rPr lang="en-US" altLang="ja-JP" dirty="0" err="1"/>
              <a:t>var</a:t>
            </a:r>
            <a:r>
              <a:rPr lang="en-US" altLang="ja-JP" dirty="0"/>
              <a:t> </a:t>
            </a:r>
            <a:r>
              <a:rPr lang="en-US" altLang="ja-JP" dirty="0" err="1"/>
              <a:t>i</a:t>
            </a:r>
            <a:r>
              <a:rPr lang="en-US" altLang="ja-JP" dirty="0"/>
              <a:t> = 0;</a:t>
            </a:r>
          </a:p>
          <a:p>
            <a:r>
              <a:rPr lang="en-US" altLang="ja-JP" dirty="0"/>
              <a:t>while(</a:t>
            </a:r>
            <a:r>
              <a:rPr lang="en-US" altLang="ja-JP" dirty="0" err="1"/>
              <a:t>i</a:t>
            </a:r>
            <a:r>
              <a:rPr lang="en-US" altLang="ja-JP" dirty="0"/>
              <a:t> &lt; 10){</a:t>
            </a:r>
          </a:p>
          <a:p>
            <a:r>
              <a:rPr lang="en-US" altLang="ja-JP" dirty="0"/>
              <a:t>	</a:t>
            </a:r>
            <a:r>
              <a:rPr lang="en-US" altLang="ja-JP" dirty="0" err="1"/>
              <a:t>var</a:t>
            </a:r>
            <a:r>
              <a:rPr lang="en-US" altLang="ja-JP" dirty="0"/>
              <a:t> j = 0;</a:t>
            </a:r>
          </a:p>
          <a:p>
            <a:r>
              <a:rPr lang="en-US" altLang="ja-JP" dirty="0"/>
              <a:t>	while(j &lt; 10){</a:t>
            </a:r>
          </a:p>
          <a:p>
            <a:r>
              <a:rPr lang="en-US" altLang="ja-JP" dirty="0"/>
              <a:t>		</a:t>
            </a:r>
            <a:r>
              <a:rPr lang="en-US" altLang="ja-JP" dirty="0" err="1"/>
              <a:t>document.write</a:t>
            </a:r>
            <a:r>
              <a:rPr lang="en-US" altLang="ja-JP" dirty="0"/>
              <a:t>("P");</a:t>
            </a:r>
          </a:p>
          <a:p>
            <a:r>
              <a:rPr lang="en-US" altLang="ja-JP" dirty="0"/>
              <a:t>		j = j + 1;</a:t>
            </a:r>
          </a:p>
          <a:p>
            <a:r>
              <a:rPr lang="en-US" altLang="ja-JP" dirty="0"/>
              <a:t>	}</a:t>
            </a:r>
          </a:p>
          <a:p>
            <a:r>
              <a:rPr lang="en-US" altLang="ja-JP" dirty="0"/>
              <a:t>	</a:t>
            </a:r>
            <a:r>
              <a:rPr lang="en-US" altLang="ja-JP" dirty="0" err="1"/>
              <a:t>document.write</a:t>
            </a:r>
            <a:r>
              <a:rPr lang="en-US" altLang="ja-JP" dirty="0"/>
              <a:t>("&lt;</a:t>
            </a:r>
            <a:r>
              <a:rPr lang="en-US" altLang="ja-JP" dirty="0" err="1"/>
              <a:t>br</a:t>
            </a:r>
            <a:r>
              <a:rPr lang="en-US" altLang="ja-JP" dirty="0"/>
              <a:t> /&gt;");</a:t>
            </a:r>
          </a:p>
          <a:p>
            <a:r>
              <a:rPr lang="en-US" altLang="ja-JP" dirty="0"/>
              <a:t>	</a:t>
            </a:r>
            <a:r>
              <a:rPr lang="en-US" altLang="ja-JP" dirty="0" err="1"/>
              <a:t>i</a:t>
            </a:r>
            <a:r>
              <a:rPr lang="en-US" altLang="ja-JP" dirty="0"/>
              <a:t> = </a:t>
            </a:r>
            <a:r>
              <a:rPr lang="en-US" altLang="ja-JP" dirty="0" err="1"/>
              <a:t>i</a:t>
            </a:r>
            <a:r>
              <a:rPr lang="en-US" altLang="ja-JP" dirty="0"/>
              <a:t> + 1;</a:t>
            </a:r>
          </a:p>
          <a:p>
            <a:r>
              <a:rPr lang="en-US" altLang="ja-JP" dirty="0"/>
              <a:t>}</a:t>
            </a:r>
          </a:p>
          <a:p>
            <a:r>
              <a:rPr lang="en-US" altLang="ja-JP" dirty="0"/>
              <a:t>&lt;/script&gt;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072330" y="6072206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実行結果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1357290" y="3571876"/>
            <a:ext cx="3143272" cy="1143008"/>
          </a:xfrm>
          <a:prstGeom prst="roundRect">
            <a:avLst/>
          </a:prstGeom>
          <a:solidFill>
            <a:schemeClr val="accent1">
              <a:alpha val="1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角丸四角形 7"/>
          <p:cNvSpPr/>
          <p:nvPr/>
        </p:nvSpPr>
        <p:spPr>
          <a:xfrm>
            <a:off x="428596" y="3000372"/>
            <a:ext cx="4286280" cy="2571768"/>
          </a:xfrm>
          <a:prstGeom prst="roundRect">
            <a:avLst/>
          </a:prstGeom>
          <a:solidFill>
            <a:schemeClr val="accent6">
              <a:lumMod val="60000"/>
              <a:lumOff val="40000"/>
              <a:alpha val="1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00034" y="5929330"/>
            <a:ext cx="6000792" cy="646331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/>
              <a:t>・外側のループが一周する度に</a:t>
            </a:r>
            <a:r>
              <a:rPr lang="en-US" altLang="ja-JP" dirty="0"/>
              <a:t>j</a:t>
            </a:r>
            <a:r>
              <a:rPr lang="ja-JP" altLang="en-US" dirty="0"/>
              <a:t>の値が</a:t>
            </a:r>
            <a:r>
              <a:rPr lang="en-US" altLang="ja-JP" dirty="0"/>
              <a:t>0</a:t>
            </a:r>
            <a:r>
              <a:rPr lang="ja-JP" altLang="en-US" dirty="0"/>
              <a:t>にリセットされている点に注意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練習問題３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繰り返し</a:t>
            </a:r>
            <a:r>
              <a:rPr kumimoji="1" lang="ja-JP" altLang="en-US"/>
              <a:t>の入れ子を</a:t>
            </a:r>
            <a:r>
              <a:rPr kumimoji="1" lang="ja-JP" altLang="en-US" dirty="0"/>
              <a:t>使って以下のような実行結果を得るプログラムを作れ</a:t>
            </a:r>
          </a:p>
        </p:txBody>
      </p:sp>
      <p:pic>
        <p:nvPicPr>
          <p:cNvPr id="4" name="図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928934"/>
            <a:ext cx="7358114" cy="3929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今日の目標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繰り返しを使ったプログラムを書けるようになる</a:t>
            </a:r>
            <a:endParaRPr kumimoji="1" lang="en-US" altLang="ja-JP" dirty="0"/>
          </a:p>
          <a:p>
            <a:pPr lvl="1"/>
            <a:r>
              <a:rPr lang="en-US" altLang="ja-JP" dirty="0"/>
              <a:t>while</a:t>
            </a:r>
            <a:r>
              <a:rPr lang="ja-JP" altLang="en-US"/>
              <a:t>文と</a:t>
            </a:r>
            <a:r>
              <a:rPr lang="en-US" altLang="ja-JP" dirty="0"/>
              <a:t>for</a:t>
            </a:r>
            <a:r>
              <a:rPr lang="ja-JP" altLang="en-US"/>
              <a:t>文を</a:t>
            </a:r>
            <a:r>
              <a:rPr lang="ja-JP" altLang="en-US" dirty="0"/>
              <a:t>書けるようになる</a:t>
            </a:r>
            <a:endParaRPr lang="en-US" altLang="ja-JP" dirty="0"/>
          </a:p>
          <a:p>
            <a:pPr lvl="1"/>
            <a:r>
              <a:rPr kumimoji="1" lang="ja-JP" altLang="en-US" dirty="0"/>
              <a:t>繰り返しの繰り返し（繰り返しの入れ子）を使ったプログラムを書けるようになる</a:t>
            </a:r>
            <a:endParaRPr kumimoji="1" lang="en-US" altLang="ja-JP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繰り返し（１）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1800" dirty="0"/>
              <a:t>数を一つずつ増やしながらブラウザに出力するには？</a:t>
            </a:r>
            <a:endParaRPr kumimoji="1" lang="en-US" altLang="ja-JP" sz="1800" dirty="0"/>
          </a:p>
          <a:p>
            <a:endParaRPr kumimoji="1" lang="en-US" altLang="ja-JP" sz="1800" dirty="0"/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/>
              <a:t>document.write</a:t>
            </a:r>
            <a:r>
              <a:rPr lang="en-US" altLang="ja-JP" sz="1800" dirty="0"/>
              <a:t>("0  &lt;</a:t>
            </a:r>
            <a:r>
              <a:rPr lang="en-US" altLang="ja-JP" sz="1800" dirty="0" err="1"/>
              <a:t>br</a:t>
            </a:r>
            <a:r>
              <a:rPr lang="en-US" altLang="ja-JP" sz="1800" dirty="0"/>
              <a:t> /&gt;");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/>
              <a:t>document.write</a:t>
            </a:r>
            <a:r>
              <a:rPr lang="en-US" altLang="ja-JP" sz="1800" dirty="0"/>
              <a:t>("1  &lt;</a:t>
            </a:r>
            <a:r>
              <a:rPr lang="en-US" altLang="ja-JP" sz="1800" dirty="0" err="1"/>
              <a:t>br</a:t>
            </a:r>
            <a:r>
              <a:rPr lang="en-US" altLang="ja-JP" sz="1800" dirty="0"/>
              <a:t> /&gt;");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/>
              <a:t>document.write</a:t>
            </a:r>
            <a:r>
              <a:rPr lang="en-US" altLang="ja-JP" sz="1800" dirty="0"/>
              <a:t>("2  &lt;</a:t>
            </a:r>
            <a:r>
              <a:rPr lang="en-US" altLang="ja-JP" sz="1800" dirty="0" err="1"/>
              <a:t>br</a:t>
            </a:r>
            <a:r>
              <a:rPr lang="en-US" altLang="ja-JP" sz="1800" dirty="0"/>
              <a:t> /&gt;");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/>
              <a:t>document.write</a:t>
            </a:r>
            <a:r>
              <a:rPr lang="en-US" altLang="ja-JP" sz="1800" dirty="0"/>
              <a:t>("3  &lt;</a:t>
            </a:r>
            <a:r>
              <a:rPr lang="en-US" altLang="ja-JP" sz="1800" dirty="0" err="1"/>
              <a:t>br</a:t>
            </a:r>
            <a:r>
              <a:rPr lang="en-US" altLang="ja-JP" sz="1800" dirty="0"/>
              <a:t> /&gt;");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/>
              <a:t>document.write</a:t>
            </a:r>
            <a:r>
              <a:rPr lang="en-US" altLang="ja-JP" sz="1800" dirty="0"/>
              <a:t>("4  &lt;</a:t>
            </a:r>
            <a:r>
              <a:rPr lang="en-US" altLang="ja-JP" sz="1800" dirty="0" err="1"/>
              <a:t>br</a:t>
            </a:r>
            <a:r>
              <a:rPr lang="en-US" altLang="ja-JP" sz="1800" dirty="0"/>
              <a:t> /&gt;");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/>
              <a:t>document.write</a:t>
            </a:r>
            <a:r>
              <a:rPr lang="en-US" altLang="ja-JP" sz="1800" dirty="0"/>
              <a:t>("5  &lt;</a:t>
            </a:r>
            <a:r>
              <a:rPr lang="en-US" altLang="ja-JP" sz="1800" dirty="0" err="1"/>
              <a:t>br</a:t>
            </a:r>
            <a:r>
              <a:rPr lang="en-US" altLang="ja-JP" sz="1800" dirty="0"/>
              <a:t> /&gt;");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/>
              <a:t>document.write</a:t>
            </a:r>
            <a:r>
              <a:rPr lang="en-US" altLang="ja-JP" sz="1800" dirty="0"/>
              <a:t>("6  &lt;</a:t>
            </a:r>
            <a:r>
              <a:rPr lang="en-US" altLang="ja-JP" sz="1800" dirty="0" err="1"/>
              <a:t>br</a:t>
            </a:r>
            <a:r>
              <a:rPr lang="en-US" altLang="ja-JP" sz="1800" dirty="0"/>
              <a:t> /&gt;");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/>
              <a:t>document.write</a:t>
            </a:r>
            <a:r>
              <a:rPr lang="en-US" altLang="ja-JP" sz="1800" dirty="0"/>
              <a:t>("7  &lt;</a:t>
            </a:r>
            <a:r>
              <a:rPr lang="en-US" altLang="ja-JP" sz="1800" dirty="0" err="1"/>
              <a:t>br</a:t>
            </a:r>
            <a:r>
              <a:rPr lang="en-US" altLang="ja-JP" sz="1800" dirty="0"/>
              <a:t> /&gt;");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/>
              <a:t>document.write</a:t>
            </a:r>
            <a:r>
              <a:rPr lang="en-US" altLang="ja-JP" sz="1800" dirty="0"/>
              <a:t>("8  &lt;</a:t>
            </a:r>
            <a:r>
              <a:rPr lang="en-US" altLang="ja-JP" sz="1800" dirty="0" err="1"/>
              <a:t>br</a:t>
            </a:r>
            <a:r>
              <a:rPr lang="en-US" altLang="ja-JP" sz="1800" dirty="0"/>
              <a:t> /&gt;");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/>
              <a:t>document.write</a:t>
            </a:r>
            <a:r>
              <a:rPr lang="en-US" altLang="ja-JP" sz="1800" dirty="0"/>
              <a:t>("9  &lt;</a:t>
            </a:r>
            <a:r>
              <a:rPr lang="en-US" altLang="ja-JP" sz="1800" dirty="0" err="1"/>
              <a:t>br</a:t>
            </a:r>
            <a:r>
              <a:rPr lang="en-US" altLang="ja-JP" sz="1800" dirty="0"/>
              <a:t> /&gt;");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/>
              <a:t>document.write</a:t>
            </a:r>
            <a:r>
              <a:rPr lang="en-US" altLang="ja-JP" sz="1800" dirty="0"/>
              <a:t>("10  &lt;</a:t>
            </a:r>
            <a:r>
              <a:rPr lang="en-US" altLang="ja-JP" sz="1800" dirty="0" err="1"/>
              <a:t>br</a:t>
            </a:r>
            <a:r>
              <a:rPr lang="en-US" altLang="ja-JP" sz="1800" dirty="0"/>
              <a:t> /&gt;");</a:t>
            </a:r>
          </a:p>
          <a:p>
            <a:pPr>
              <a:buNone/>
            </a:pPr>
            <a:endParaRPr kumimoji="1" lang="ja-JP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繰り返し（２）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400" dirty="0"/>
              <a:t>繰り返し文を使うと楽</a:t>
            </a:r>
            <a:endParaRPr kumimoji="1" lang="en-US" altLang="ja-JP" sz="2400" dirty="0"/>
          </a:p>
          <a:p>
            <a:pPr lvl="1"/>
            <a:r>
              <a:rPr kumimoji="1" lang="ja-JP" altLang="en-US" sz="2400" dirty="0"/>
              <a:t>コンピュータは繰り返しが得意</a:t>
            </a:r>
            <a:endParaRPr kumimoji="1" lang="en-US" altLang="ja-JP" sz="2400" dirty="0"/>
          </a:p>
          <a:p>
            <a:pPr lvl="1"/>
            <a:r>
              <a:rPr kumimoji="1" lang="ja-JP" altLang="en-US" sz="2400" dirty="0"/>
              <a:t>条件式が成り立つ間処理を繰り返す</a:t>
            </a:r>
            <a:endParaRPr kumimoji="1" lang="en-US" altLang="ja-JP" sz="2400" dirty="0"/>
          </a:p>
          <a:p>
            <a:pPr lvl="1"/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846957"/>
            <a:ext cx="2783152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599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繰り返し（３）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繰り返し文</a:t>
            </a:r>
            <a:r>
              <a:rPr kumimoji="1" lang="en-US" altLang="ja-JP" dirty="0"/>
              <a:t>(while</a:t>
            </a:r>
            <a:r>
              <a:rPr kumimoji="1" lang="ja-JP" altLang="en-US" dirty="0"/>
              <a:t>文</a:t>
            </a:r>
            <a:r>
              <a:rPr kumimoji="1" lang="en-US" altLang="ja-JP" dirty="0"/>
              <a:t>)</a:t>
            </a:r>
            <a:r>
              <a:rPr kumimoji="1" lang="ja-JP" altLang="en-US" dirty="0"/>
              <a:t>を使って書くと・・・</a:t>
            </a:r>
            <a:endParaRPr kumimoji="1" lang="en-US" altLang="ja-JP" sz="1600" dirty="0"/>
          </a:p>
          <a:p>
            <a:pPr lvl="1">
              <a:buNone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altLang="ja-JP" sz="2000" b="1" dirty="0">
                <a:solidFill>
                  <a:srgbClr val="FF0000"/>
                </a:solidFill>
              </a:rPr>
              <a:t>var </a:t>
            </a:r>
            <a:r>
              <a:rPr lang="en-US" altLang="ja-JP" sz="2000" b="1" dirty="0" err="1">
                <a:solidFill>
                  <a:srgbClr val="FF0000"/>
                </a:solidFill>
              </a:rPr>
              <a:t>i</a:t>
            </a:r>
            <a:r>
              <a:rPr lang="en-US" altLang="ja-JP" sz="2000" b="1" dirty="0">
                <a:solidFill>
                  <a:srgbClr val="FF0000"/>
                </a:solidFill>
              </a:rPr>
              <a:t> = 0;</a:t>
            </a:r>
            <a:r>
              <a:rPr lang="en-US" altLang="ja-JP" sz="2000" b="1" dirty="0"/>
              <a:t>		//</a:t>
            </a:r>
            <a:r>
              <a:rPr lang="ja-JP" altLang="en-US" sz="2000" b="1" dirty="0"/>
              <a:t>変数</a:t>
            </a:r>
            <a:r>
              <a:rPr lang="en-US" altLang="ja-JP" sz="2000" b="1" dirty="0" err="1"/>
              <a:t>i</a:t>
            </a:r>
            <a:r>
              <a:rPr lang="ja-JP" altLang="en-US" sz="2000" b="1" dirty="0"/>
              <a:t>の初期値を</a:t>
            </a:r>
            <a:r>
              <a:rPr lang="en-US" altLang="ja-JP" sz="2000" b="1" dirty="0"/>
              <a:t>0</a:t>
            </a:r>
            <a:r>
              <a:rPr lang="ja-JP" altLang="en-US" sz="2000" b="1" dirty="0"/>
              <a:t>にする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altLang="ja-JP" sz="2000" b="1" dirty="0">
                <a:solidFill>
                  <a:srgbClr val="FF0000"/>
                </a:solidFill>
              </a:rPr>
              <a:t>while(</a:t>
            </a:r>
            <a:r>
              <a:rPr lang="en-US" altLang="ja-JP" sz="2000" b="1" dirty="0" err="1">
                <a:solidFill>
                  <a:srgbClr val="FF0000"/>
                </a:solidFill>
              </a:rPr>
              <a:t>i</a:t>
            </a:r>
            <a:r>
              <a:rPr lang="en-US" altLang="ja-JP" sz="2000" b="1" dirty="0">
                <a:solidFill>
                  <a:srgbClr val="FF0000"/>
                </a:solidFill>
              </a:rPr>
              <a:t> &lt;= 10){	</a:t>
            </a:r>
            <a:r>
              <a:rPr lang="en-US" altLang="ja-JP" sz="2000" b="1" dirty="0"/>
              <a:t>//</a:t>
            </a:r>
            <a:r>
              <a:rPr lang="en-US" altLang="ja-JP" sz="2000" b="1" dirty="0" err="1"/>
              <a:t>i</a:t>
            </a:r>
            <a:r>
              <a:rPr lang="ja-JP" altLang="en-US" sz="2000" b="1" dirty="0"/>
              <a:t>が</a:t>
            </a:r>
            <a:r>
              <a:rPr lang="en-US" altLang="ja-JP" sz="2000" b="1" dirty="0"/>
              <a:t>10</a:t>
            </a:r>
            <a:r>
              <a:rPr lang="ja-JP" altLang="en-US" sz="2000" b="1" dirty="0"/>
              <a:t>以下ならば、</a:t>
            </a:r>
            <a:r>
              <a:rPr lang="en-US" altLang="ja-JP" sz="2000" b="1" dirty="0"/>
              <a:t>{}</a:t>
            </a:r>
            <a:r>
              <a:rPr lang="ja-JP" altLang="en-US" sz="2000" b="1" dirty="0"/>
              <a:t>内を順番に実行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altLang="ja-JP" sz="2000" b="1" dirty="0">
                <a:solidFill>
                  <a:srgbClr val="FF0000"/>
                </a:solidFill>
              </a:rPr>
              <a:t>	</a:t>
            </a:r>
            <a:r>
              <a:rPr lang="en-US" altLang="ja-JP" sz="2000" b="1" dirty="0" err="1">
                <a:solidFill>
                  <a:srgbClr val="FF0000"/>
                </a:solidFill>
              </a:rPr>
              <a:t>document.write</a:t>
            </a:r>
            <a:r>
              <a:rPr lang="en-US" altLang="ja-JP" sz="2000" b="1" dirty="0">
                <a:solidFill>
                  <a:srgbClr val="FF0000"/>
                </a:solidFill>
              </a:rPr>
              <a:t>(</a:t>
            </a:r>
            <a:r>
              <a:rPr lang="en-US" altLang="ja-JP" sz="2000" b="1" dirty="0" err="1">
                <a:solidFill>
                  <a:srgbClr val="FF0000"/>
                </a:solidFill>
              </a:rPr>
              <a:t>i</a:t>
            </a:r>
            <a:r>
              <a:rPr lang="en-US" altLang="ja-JP" sz="2000" b="1" dirty="0">
                <a:solidFill>
                  <a:srgbClr val="FF0000"/>
                </a:solidFill>
              </a:rPr>
              <a:t> + “&lt;</a:t>
            </a:r>
            <a:r>
              <a:rPr lang="en-US" altLang="ja-JP" sz="2000" b="1" dirty="0" err="1">
                <a:solidFill>
                  <a:srgbClr val="FF0000"/>
                </a:solidFill>
              </a:rPr>
              <a:t>br</a:t>
            </a:r>
            <a:r>
              <a:rPr lang="en-US" altLang="ja-JP" sz="2000" b="1" dirty="0">
                <a:solidFill>
                  <a:srgbClr val="FF0000"/>
                </a:solidFill>
              </a:rPr>
              <a:t> /&gt;”);</a:t>
            </a:r>
            <a:r>
              <a:rPr lang="ja-JP" altLang="en-US" sz="2000" b="1" dirty="0">
                <a:solidFill>
                  <a:srgbClr val="FF0000"/>
                </a:solidFill>
              </a:rPr>
              <a:t>　</a:t>
            </a:r>
            <a:r>
              <a:rPr lang="en-US" altLang="ja-JP" sz="2000" b="1" dirty="0"/>
              <a:t>//</a:t>
            </a:r>
            <a:r>
              <a:rPr lang="en-US" altLang="ja-JP" sz="2000" b="1" dirty="0" err="1"/>
              <a:t>i</a:t>
            </a:r>
            <a:r>
              <a:rPr lang="ja-JP" altLang="en-US" sz="2000" b="1" dirty="0"/>
              <a:t>の値と改行を連結して表示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altLang="ja-JP" sz="2000" b="1" dirty="0">
                <a:solidFill>
                  <a:srgbClr val="FF0000"/>
                </a:solidFill>
              </a:rPr>
              <a:t>	</a:t>
            </a:r>
            <a:r>
              <a:rPr lang="en-US" altLang="ja-JP" sz="2000" b="1" dirty="0" err="1">
                <a:solidFill>
                  <a:srgbClr val="FF0000"/>
                </a:solidFill>
              </a:rPr>
              <a:t>i</a:t>
            </a:r>
            <a:r>
              <a:rPr lang="en-US" altLang="ja-JP" sz="2000" b="1" dirty="0">
                <a:solidFill>
                  <a:srgbClr val="FF0000"/>
                </a:solidFill>
              </a:rPr>
              <a:t> = </a:t>
            </a:r>
            <a:r>
              <a:rPr lang="en-US" altLang="ja-JP" sz="2000" b="1" dirty="0" err="1">
                <a:solidFill>
                  <a:srgbClr val="FF0000"/>
                </a:solidFill>
              </a:rPr>
              <a:t>i</a:t>
            </a:r>
            <a:r>
              <a:rPr lang="en-US" altLang="ja-JP" sz="2000" b="1" dirty="0">
                <a:solidFill>
                  <a:srgbClr val="FF0000"/>
                </a:solidFill>
              </a:rPr>
              <a:t> + 1;	</a:t>
            </a:r>
            <a:r>
              <a:rPr lang="en-US" altLang="ja-JP" sz="2000" b="1" dirty="0"/>
              <a:t>//</a:t>
            </a:r>
            <a:r>
              <a:rPr lang="en-US" altLang="ja-JP" sz="2000" b="1" dirty="0" err="1"/>
              <a:t>i</a:t>
            </a:r>
            <a:r>
              <a:rPr lang="ja-JP" altLang="en-US" sz="2000" b="1" dirty="0"/>
              <a:t>の値を</a:t>
            </a:r>
            <a:r>
              <a:rPr lang="en-US" altLang="ja-JP" sz="2000" b="1" dirty="0"/>
              <a:t>1</a:t>
            </a:r>
            <a:r>
              <a:rPr lang="ja-JP" altLang="en-US" sz="2000" b="1" dirty="0"/>
              <a:t>増やす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altLang="ja-JP" sz="2000" b="1" dirty="0">
                <a:solidFill>
                  <a:srgbClr val="FF0000"/>
                </a:solidFill>
              </a:rPr>
              <a:t>}</a:t>
            </a:r>
          </a:p>
          <a:p>
            <a:pPr lvl="1">
              <a:buNone/>
            </a:pPr>
            <a:endParaRPr lang="en-US" altLang="ja-JP" sz="2000" dirty="0"/>
          </a:p>
          <a:p>
            <a:pPr lvl="1">
              <a:buNone/>
            </a:pPr>
            <a:endParaRPr kumimoji="1" lang="en-US" altLang="ja-JP" sz="2000" dirty="0"/>
          </a:p>
        </p:txBody>
      </p:sp>
      <p:sp>
        <p:nvSpPr>
          <p:cNvPr id="5" name="右カーブ矢印 4"/>
          <p:cNvSpPr/>
          <p:nvPr/>
        </p:nvSpPr>
        <p:spPr>
          <a:xfrm flipV="1">
            <a:off x="428596" y="3000372"/>
            <a:ext cx="500066" cy="128588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28662" y="4929198"/>
            <a:ext cx="7286676" cy="175432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・変数名は何を使ってもよい。</a:t>
            </a:r>
            <a:r>
              <a:rPr kumimoji="1" lang="en-US" altLang="ja-JP" dirty="0" err="1"/>
              <a:t>i</a:t>
            </a:r>
            <a:r>
              <a:rPr kumimoji="1" lang="ja-JP" altLang="en-US" dirty="0"/>
              <a:t>の変わりに</a:t>
            </a:r>
            <a:r>
              <a:rPr kumimoji="1" lang="en-US" altLang="ja-JP" dirty="0"/>
              <a:t>x</a:t>
            </a:r>
            <a:r>
              <a:rPr kumimoji="1" lang="ja-JP" altLang="en-US" dirty="0"/>
              <a:t>と書いても同じ</a:t>
            </a:r>
            <a:endParaRPr kumimoji="1" lang="en-US" altLang="ja-JP" dirty="0"/>
          </a:p>
          <a:p>
            <a:r>
              <a:rPr lang="ja-JP" altLang="en-US" dirty="0"/>
              <a:t>・変数の初期値を必ず決めること</a:t>
            </a:r>
            <a:endParaRPr lang="en-US" altLang="ja-JP" dirty="0"/>
          </a:p>
          <a:p>
            <a:r>
              <a:rPr lang="ja-JP" altLang="en-US" dirty="0"/>
              <a:t>・条件式の書き方は</a:t>
            </a:r>
            <a:r>
              <a:rPr lang="en-US" altLang="ja-JP" dirty="0"/>
              <a:t>if</a:t>
            </a:r>
            <a:r>
              <a:rPr lang="ja-JP" altLang="en-US" dirty="0"/>
              <a:t>文と同じ</a:t>
            </a:r>
            <a:endParaRPr lang="en-US" altLang="ja-JP" dirty="0"/>
          </a:p>
          <a:p>
            <a:r>
              <a:rPr kumimoji="1" lang="ja-JP" altLang="en-US" dirty="0"/>
              <a:t>・</a:t>
            </a:r>
            <a:r>
              <a:rPr kumimoji="1" lang="en-US" altLang="ja-JP" dirty="0" err="1"/>
              <a:t>i</a:t>
            </a:r>
            <a:r>
              <a:rPr kumimoji="1" lang="en-US" altLang="ja-JP" dirty="0"/>
              <a:t>=i+1</a:t>
            </a:r>
            <a:r>
              <a:rPr kumimoji="1" lang="ja-JP" altLang="en-US" dirty="0"/>
              <a:t>は</a:t>
            </a:r>
            <a:r>
              <a:rPr kumimoji="1" lang="en-US" altLang="ja-JP" dirty="0" err="1"/>
              <a:t>i</a:t>
            </a:r>
            <a:r>
              <a:rPr kumimoji="1" lang="ja-JP" altLang="en-US" dirty="0"/>
              <a:t>の値を</a:t>
            </a:r>
            <a:r>
              <a:rPr kumimoji="1" lang="en-US" altLang="ja-JP" dirty="0"/>
              <a:t>1</a:t>
            </a:r>
            <a:r>
              <a:rPr kumimoji="1" lang="ja-JP" altLang="en-US" dirty="0"/>
              <a:t>つ増やすという意味</a:t>
            </a:r>
            <a:endParaRPr kumimoji="1" lang="en-US" altLang="ja-JP" dirty="0"/>
          </a:p>
          <a:p>
            <a:r>
              <a:rPr lang="ja-JP" altLang="en-US" dirty="0"/>
              <a:t>・条件が成立しなければ（偽ならば）</a:t>
            </a:r>
            <a:r>
              <a:rPr lang="en-US" altLang="ja-JP" dirty="0"/>
              <a:t>while</a:t>
            </a:r>
            <a:r>
              <a:rPr lang="ja-JP" altLang="en-US" dirty="0"/>
              <a:t>文のループから抜ける（</a:t>
            </a:r>
            <a:r>
              <a:rPr lang="en-US" altLang="ja-JP" dirty="0"/>
              <a:t>{}</a:t>
            </a:r>
            <a:r>
              <a:rPr lang="ja-JP" altLang="en-US" dirty="0"/>
              <a:t>内は実行しない）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繰り返し（４）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400" dirty="0"/>
              <a:t>いろいろな例（どのような実行結果になるか予想せよ）</a:t>
            </a:r>
            <a:endParaRPr kumimoji="1" lang="en-US" altLang="ja-JP" sz="2400" dirty="0"/>
          </a:p>
          <a:p>
            <a:pPr>
              <a:buNone/>
            </a:pPr>
            <a:endParaRPr lang="en-US" altLang="ja-JP" sz="2000" dirty="0"/>
          </a:p>
          <a:p>
            <a:pPr>
              <a:buNone/>
            </a:pPr>
            <a:r>
              <a:rPr kumimoji="1" lang="en-US" altLang="ja-JP" sz="2000" dirty="0" err="1"/>
              <a:t>var</a:t>
            </a:r>
            <a:r>
              <a:rPr kumimoji="1" lang="en-US" altLang="ja-JP" sz="2000" dirty="0"/>
              <a:t> </a:t>
            </a:r>
            <a:r>
              <a:rPr kumimoji="1" lang="en-US" altLang="ja-JP" sz="2000" dirty="0" err="1"/>
              <a:t>i</a:t>
            </a:r>
            <a:r>
              <a:rPr kumimoji="1" lang="en-US" altLang="ja-JP" sz="2000" dirty="0"/>
              <a:t> = 0;</a:t>
            </a:r>
          </a:p>
          <a:p>
            <a:pPr>
              <a:buNone/>
            </a:pPr>
            <a:r>
              <a:rPr lang="en-US" altLang="ja-JP" sz="2000" dirty="0"/>
              <a:t>while(</a:t>
            </a:r>
            <a:r>
              <a:rPr lang="en-US" altLang="ja-JP" sz="2000" dirty="0" err="1"/>
              <a:t>i</a:t>
            </a:r>
            <a:r>
              <a:rPr lang="en-US" altLang="ja-JP" sz="2000" dirty="0"/>
              <a:t> &lt; 100){</a:t>
            </a:r>
          </a:p>
          <a:p>
            <a:pPr>
              <a:buNone/>
            </a:pPr>
            <a:r>
              <a:rPr kumimoji="1" lang="en-US" altLang="ja-JP" sz="2000" dirty="0"/>
              <a:t>	</a:t>
            </a:r>
            <a:r>
              <a:rPr kumimoji="1" lang="en-US" altLang="ja-JP" sz="2000" dirty="0" err="1"/>
              <a:t>document.write</a:t>
            </a:r>
            <a:r>
              <a:rPr kumimoji="1" lang="en-US" altLang="ja-JP" sz="2000" dirty="0"/>
              <a:t>(</a:t>
            </a:r>
            <a:r>
              <a:rPr kumimoji="1" lang="en-US" altLang="ja-JP" sz="2000" dirty="0" err="1"/>
              <a:t>i</a:t>
            </a:r>
            <a:r>
              <a:rPr kumimoji="1" lang="en-US" altLang="ja-JP" sz="2000" dirty="0"/>
              <a:t> + “&lt;</a:t>
            </a:r>
            <a:r>
              <a:rPr kumimoji="1" lang="en-US" altLang="ja-JP" sz="2000" dirty="0" err="1"/>
              <a:t>br</a:t>
            </a:r>
            <a:r>
              <a:rPr kumimoji="1" lang="en-US" altLang="ja-JP" sz="2000" dirty="0"/>
              <a:t>/&gt;”);</a:t>
            </a:r>
          </a:p>
          <a:p>
            <a:pPr>
              <a:buNone/>
            </a:pPr>
            <a:r>
              <a:rPr lang="en-US" altLang="ja-JP" sz="2000" dirty="0"/>
              <a:t>	</a:t>
            </a:r>
            <a:r>
              <a:rPr lang="en-US" altLang="ja-JP" sz="2000" dirty="0" err="1"/>
              <a:t>i</a:t>
            </a:r>
            <a:r>
              <a:rPr lang="en-US" altLang="ja-JP" sz="2000" dirty="0"/>
              <a:t> = </a:t>
            </a:r>
            <a:r>
              <a:rPr lang="en-US" altLang="ja-JP" sz="2000" dirty="0" err="1"/>
              <a:t>i</a:t>
            </a:r>
            <a:r>
              <a:rPr lang="en-US" altLang="ja-JP" sz="2000" dirty="0"/>
              <a:t> + 10;</a:t>
            </a:r>
          </a:p>
          <a:p>
            <a:pPr>
              <a:buNone/>
            </a:pPr>
            <a:r>
              <a:rPr kumimoji="1" lang="en-US" altLang="ja-JP" sz="2000" dirty="0"/>
              <a:t>}</a:t>
            </a:r>
          </a:p>
          <a:p>
            <a:pPr>
              <a:buNone/>
            </a:pPr>
            <a:endParaRPr lang="en-US" altLang="ja-JP" sz="2000" dirty="0"/>
          </a:p>
          <a:p>
            <a:pPr>
              <a:buNone/>
            </a:pPr>
            <a:endParaRPr kumimoji="1" lang="ja-JP" altLang="en-US" sz="20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0034" y="4714884"/>
            <a:ext cx="33575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/>
              <a:t>var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i</a:t>
            </a:r>
            <a:r>
              <a:rPr kumimoji="1" lang="en-US" altLang="ja-JP" dirty="0"/>
              <a:t>  = 100;</a:t>
            </a:r>
          </a:p>
          <a:p>
            <a:r>
              <a:rPr lang="en-US" altLang="ja-JP" dirty="0"/>
              <a:t>while(</a:t>
            </a:r>
            <a:r>
              <a:rPr lang="en-US" altLang="ja-JP" dirty="0" err="1"/>
              <a:t>i</a:t>
            </a:r>
            <a:r>
              <a:rPr lang="en-US" altLang="ja-JP" dirty="0"/>
              <a:t> &gt; 10){</a:t>
            </a:r>
          </a:p>
          <a:p>
            <a:r>
              <a:rPr lang="en-US" altLang="ja-JP" dirty="0"/>
              <a:t>      </a:t>
            </a:r>
            <a:r>
              <a:rPr kumimoji="1" lang="en-US" altLang="ja-JP" dirty="0" err="1"/>
              <a:t>document.write</a:t>
            </a:r>
            <a:r>
              <a:rPr kumimoji="1" lang="en-US" altLang="ja-JP" dirty="0"/>
              <a:t>(</a:t>
            </a:r>
            <a:r>
              <a:rPr kumimoji="1" lang="en-US" altLang="ja-JP" dirty="0" err="1"/>
              <a:t>i</a:t>
            </a:r>
            <a:r>
              <a:rPr kumimoji="1" lang="en-US" altLang="ja-JP" dirty="0"/>
              <a:t> </a:t>
            </a:r>
            <a:r>
              <a:rPr lang="en-US" altLang="ja-JP" dirty="0"/>
              <a:t>+ “&lt;</a:t>
            </a:r>
            <a:r>
              <a:rPr lang="en-US" altLang="ja-JP" dirty="0" err="1"/>
              <a:t>br</a:t>
            </a:r>
            <a:r>
              <a:rPr lang="en-US" altLang="ja-JP" dirty="0"/>
              <a:t>/&gt;”</a:t>
            </a:r>
            <a:r>
              <a:rPr kumimoji="1" lang="en-US" altLang="ja-JP" dirty="0"/>
              <a:t>);</a:t>
            </a:r>
          </a:p>
          <a:p>
            <a:r>
              <a:rPr lang="en-US" altLang="ja-JP" dirty="0"/>
              <a:t>	</a:t>
            </a:r>
            <a:r>
              <a:rPr lang="en-US" altLang="ja-JP" dirty="0" err="1"/>
              <a:t>i</a:t>
            </a:r>
            <a:r>
              <a:rPr lang="en-US" altLang="ja-JP" dirty="0"/>
              <a:t> = </a:t>
            </a:r>
            <a:r>
              <a:rPr lang="en-US" altLang="ja-JP" dirty="0" err="1"/>
              <a:t>i</a:t>
            </a:r>
            <a:r>
              <a:rPr lang="en-US" altLang="ja-JP" dirty="0"/>
              <a:t> – 5;</a:t>
            </a:r>
          </a:p>
          <a:p>
            <a:r>
              <a:rPr kumimoji="1" lang="en-US" altLang="ja-JP" dirty="0"/>
              <a:t>}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929190" y="2571744"/>
            <a:ext cx="403529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/>
              <a:t>var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i</a:t>
            </a:r>
            <a:r>
              <a:rPr kumimoji="1" lang="en-US" altLang="ja-JP" dirty="0"/>
              <a:t> = 0;</a:t>
            </a:r>
          </a:p>
          <a:p>
            <a:r>
              <a:rPr lang="en-US" altLang="ja-JP" dirty="0"/>
              <a:t>while(</a:t>
            </a:r>
            <a:r>
              <a:rPr lang="en-US" altLang="ja-JP" dirty="0" err="1"/>
              <a:t>i</a:t>
            </a:r>
            <a:r>
              <a:rPr lang="en-US" altLang="ja-JP" dirty="0"/>
              <a:t> &gt; 100){</a:t>
            </a:r>
          </a:p>
          <a:p>
            <a:r>
              <a:rPr kumimoji="1" lang="en-US" altLang="ja-JP" dirty="0"/>
              <a:t>	</a:t>
            </a:r>
            <a:r>
              <a:rPr kumimoji="1" lang="en-US" altLang="ja-JP" dirty="0" err="1"/>
              <a:t>document.write</a:t>
            </a:r>
            <a:r>
              <a:rPr kumimoji="1" lang="en-US" altLang="ja-JP" dirty="0"/>
              <a:t>(</a:t>
            </a:r>
            <a:r>
              <a:rPr kumimoji="1" lang="en-US" altLang="ja-JP" dirty="0" err="1"/>
              <a:t>i</a:t>
            </a:r>
            <a:r>
              <a:rPr lang="en-US" altLang="ja-JP" dirty="0"/>
              <a:t> + “&lt;</a:t>
            </a:r>
            <a:r>
              <a:rPr lang="en-US" altLang="ja-JP" dirty="0" err="1"/>
              <a:t>br</a:t>
            </a:r>
            <a:r>
              <a:rPr lang="en-US" altLang="ja-JP" dirty="0"/>
              <a:t>/&gt;”);</a:t>
            </a:r>
            <a:endParaRPr kumimoji="1" lang="en-US" altLang="ja-JP" dirty="0"/>
          </a:p>
          <a:p>
            <a:r>
              <a:rPr lang="en-US" altLang="ja-JP" dirty="0"/>
              <a:t>}</a:t>
            </a:r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r>
              <a:rPr lang="en-US" altLang="ja-JP" dirty="0" err="1"/>
              <a:t>var</a:t>
            </a:r>
            <a:r>
              <a:rPr lang="en-US" altLang="ja-JP" dirty="0"/>
              <a:t> </a:t>
            </a:r>
            <a:r>
              <a:rPr lang="en-US" altLang="ja-JP" dirty="0" err="1"/>
              <a:t>i</a:t>
            </a:r>
            <a:r>
              <a:rPr lang="en-US" altLang="ja-JP" dirty="0"/>
              <a:t> = 0;</a:t>
            </a:r>
          </a:p>
          <a:p>
            <a:r>
              <a:rPr kumimoji="1" lang="en-US" altLang="ja-JP" dirty="0"/>
              <a:t>while(</a:t>
            </a:r>
            <a:r>
              <a:rPr kumimoji="1" lang="en-US" altLang="ja-JP" dirty="0" err="1"/>
              <a:t>i</a:t>
            </a:r>
            <a:r>
              <a:rPr kumimoji="1" lang="en-US" altLang="ja-JP" dirty="0"/>
              <a:t> &lt; 10){</a:t>
            </a:r>
          </a:p>
          <a:p>
            <a:r>
              <a:rPr lang="en-US" altLang="ja-JP" dirty="0"/>
              <a:t>	</a:t>
            </a:r>
            <a:r>
              <a:rPr lang="en-US" altLang="ja-JP" dirty="0" err="1"/>
              <a:t>document.write</a:t>
            </a:r>
            <a:r>
              <a:rPr lang="en-US" altLang="ja-JP" dirty="0"/>
              <a:t>(</a:t>
            </a:r>
            <a:r>
              <a:rPr lang="en-US" altLang="ja-JP" dirty="0" err="1"/>
              <a:t>i</a:t>
            </a:r>
            <a:r>
              <a:rPr lang="en-US" altLang="ja-JP" dirty="0"/>
              <a:t> + “&lt;</a:t>
            </a:r>
            <a:r>
              <a:rPr lang="en-US" altLang="ja-JP" dirty="0" err="1"/>
              <a:t>br</a:t>
            </a:r>
            <a:r>
              <a:rPr lang="en-US" altLang="ja-JP" dirty="0"/>
              <a:t>/&gt;”);</a:t>
            </a:r>
          </a:p>
          <a:p>
            <a:r>
              <a:rPr kumimoji="1" lang="en-US" altLang="ja-JP" dirty="0"/>
              <a:t>}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繰り返し（５）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for</a:t>
            </a:r>
            <a:r>
              <a:rPr kumimoji="1" lang="ja-JP" altLang="en-US" dirty="0"/>
              <a:t>文（</a:t>
            </a:r>
            <a:r>
              <a:rPr kumimoji="1" lang="en-US" altLang="ja-JP" dirty="0"/>
              <a:t>while</a:t>
            </a:r>
            <a:r>
              <a:rPr kumimoji="1" lang="ja-JP" altLang="en-US"/>
              <a:t>文より少し</a:t>
            </a:r>
            <a:r>
              <a:rPr kumimoji="1" lang="ja-JP" altLang="en-US" dirty="0"/>
              <a:t>短く書ける）</a:t>
            </a:r>
            <a:endParaRPr kumimoji="1" lang="en-US" altLang="ja-JP" dirty="0"/>
          </a:p>
          <a:p>
            <a:endParaRPr lang="en-US" altLang="ja-JP" dirty="0"/>
          </a:p>
          <a:p>
            <a:pPr>
              <a:buNone/>
            </a:pPr>
            <a:r>
              <a:rPr lang="en-US" altLang="ja-JP" sz="2400" dirty="0"/>
              <a:t>	</a:t>
            </a:r>
            <a:r>
              <a:rPr lang="en-US" altLang="ja-JP" sz="2400" b="1" dirty="0">
                <a:solidFill>
                  <a:srgbClr val="FF0000"/>
                </a:solidFill>
              </a:rPr>
              <a:t>for(</a:t>
            </a:r>
            <a:r>
              <a:rPr lang="en-US" altLang="ja-JP" sz="2400" b="1" dirty="0" err="1">
                <a:solidFill>
                  <a:srgbClr val="FF0000"/>
                </a:solidFill>
              </a:rPr>
              <a:t>var</a:t>
            </a:r>
            <a:r>
              <a:rPr lang="en-US" altLang="ja-JP" sz="2400" b="1" dirty="0">
                <a:solidFill>
                  <a:srgbClr val="FF0000"/>
                </a:solidFill>
              </a:rPr>
              <a:t> </a:t>
            </a:r>
            <a:r>
              <a:rPr lang="en-US" altLang="ja-JP" sz="2400" b="1" dirty="0" err="1">
                <a:solidFill>
                  <a:srgbClr val="FF0000"/>
                </a:solidFill>
              </a:rPr>
              <a:t>i</a:t>
            </a:r>
            <a:r>
              <a:rPr lang="en-US" altLang="ja-JP" sz="2400" b="1" dirty="0">
                <a:solidFill>
                  <a:srgbClr val="FF0000"/>
                </a:solidFill>
              </a:rPr>
              <a:t>=0 ; </a:t>
            </a:r>
            <a:r>
              <a:rPr lang="en-US" altLang="ja-JP" sz="2400" b="1" dirty="0" err="1">
                <a:solidFill>
                  <a:srgbClr val="FF0000"/>
                </a:solidFill>
              </a:rPr>
              <a:t>i</a:t>
            </a:r>
            <a:r>
              <a:rPr lang="en-US" altLang="ja-JP" sz="2400" b="1" dirty="0">
                <a:solidFill>
                  <a:srgbClr val="FF0000"/>
                </a:solidFill>
              </a:rPr>
              <a:t>&lt;=10 ; </a:t>
            </a:r>
            <a:r>
              <a:rPr lang="en-US" altLang="ja-JP" sz="2400" b="1" dirty="0" err="1">
                <a:solidFill>
                  <a:srgbClr val="FF0000"/>
                </a:solidFill>
              </a:rPr>
              <a:t>i</a:t>
            </a:r>
            <a:r>
              <a:rPr lang="en-US" altLang="ja-JP" sz="2400" b="1" dirty="0">
                <a:solidFill>
                  <a:srgbClr val="FF0000"/>
                </a:solidFill>
              </a:rPr>
              <a:t>=i+1){</a:t>
            </a:r>
          </a:p>
          <a:p>
            <a:pPr>
              <a:buNone/>
            </a:pPr>
            <a:r>
              <a:rPr lang="en-US" altLang="ja-JP" sz="2400" b="1" dirty="0">
                <a:solidFill>
                  <a:srgbClr val="FF0000"/>
                </a:solidFill>
              </a:rPr>
              <a:t>		</a:t>
            </a:r>
            <a:r>
              <a:rPr lang="en-US" altLang="ja-JP" sz="2400" b="1" dirty="0" err="1">
                <a:solidFill>
                  <a:srgbClr val="FF0000"/>
                </a:solidFill>
              </a:rPr>
              <a:t>document.write</a:t>
            </a:r>
            <a:r>
              <a:rPr lang="en-US" altLang="ja-JP" sz="2400" b="1" dirty="0">
                <a:solidFill>
                  <a:srgbClr val="FF0000"/>
                </a:solidFill>
              </a:rPr>
              <a:t>(</a:t>
            </a:r>
            <a:r>
              <a:rPr lang="en-US" altLang="ja-JP" sz="2400" b="1" dirty="0" err="1">
                <a:solidFill>
                  <a:srgbClr val="FF0000"/>
                </a:solidFill>
              </a:rPr>
              <a:t>i</a:t>
            </a:r>
            <a:r>
              <a:rPr lang="en-US" altLang="ja-JP" sz="2400" b="1" dirty="0">
                <a:solidFill>
                  <a:srgbClr val="FF0000"/>
                </a:solidFill>
              </a:rPr>
              <a:t> + "&lt;</a:t>
            </a:r>
            <a:r>
              <a:rPr lang="en-US" altLang="ja-JP" sz="2400" b="1" dirty="0" err="1">
                <a:solidFill>
                  <a:srgbClr val="FF0000"/>
                </a:solidFill>
              </a:rPr>
              <a:t>br</a:t>
            </a:r>
            <a:r>
              <a:rPr lang="en-US" altLang="ja-JP" sz="2400" b="1" dirty="0">
                <a:solidFill>
                  <a:srgbClr val="FF0000"/>
                </a:solidFill>
              </a:rPr>
              <a:t> /&gt;");</a:t>
            </a:r>
          </a:p>
          <a:p>
            <a:pPr>
              <a:buNone/>
            </a:pPr>
            <a:r>
              <a:rPr lang="en-US" altLang="ja-JP" sz="2400" b="1" dirty="0">
                <a:solidFill>
                  <a:srgbClr val="FF0000"/>
                </a:solidFill>
              </a:rPr>
              <a:t>	}</a:t>
            </a:r>
          </a:p>
          <a:p>
            <a:pPr>
              <a:buNone/>
            </a:pPr>
            <a:endParaRPr lang="en-US" altLang="ja-JP" dirty="0"/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28662" y="5072075"/>
            <a:ext cx="7500990" cy="64633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・変数の初期化、条件式、変数の値の増加を</a:t>
            </a:r>
            <a:r>
              <a:rPr kumimoji="1" lang="en-US" altLang="ja-JP" dirty="0"/>
              <a:t>()</a:t>
            </a:r>
            <a:r>
              <a:rPr kumimoji="1" lang="ja-JP" altLang="en-US" dirty="0"/>
              <a:t>内にまとめて書ける。</a:t>
            </a:r>
            <a:endParaRPr kumimoji="1" lang="en-US" altLang="ja-JP" dirty="0"/>
          </a:p>
          <a:p>
            <a:r>
              <a:rPr kumimoji="1" lang="ja-JP" altLang="en-US" dirty="0"/>
              <a:t>・</a:t>
            </a:r>
            <a:r>
              <a:rPr kumimoji="1" lang="en-US" altLang="ja-JP" dirty="0"/>
              <a:t>while</a:t>
            </a:r>
            <a:r>
              <a:rPr kumimoji="1" lang="ja-JP" altLang="en-US" dirty="0"/>
              <a:t>文と</a:t>
            </a:r>
            <a:r>
              <a:rPr kumimoji="1" lang="en-US" altLang="ja-JP" dirty="0"/>
              <a:t>for</a:t>
            </a:r>
            <a:r>
              <a:rPr kumimoji="1" lang="ja-JP" altLang="en-US" dirty="0"/>
              <a:t>文両方とも書けるようになること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繰り返しの入れ子（１）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右下のような出力結果を得たい</a:t>
            </a:r>
            <a:endParaRPr kumimoji="1" lang="en-US" altLang="ja-JP" dirty="0"/>
          </a:p>
          <a:p>
            <a:pPr lvl="1"/>
            <a:r>
              <a:rPr lang="en-US" altLang="ja-JP" dirty="0" err="1"/>
              <a:t>document.write</a:t>
            </a:r>
            <a:r>
              <a:rPr lang="en-US" altLang="ja-JP" dirty="0"/>
              <a:t>(“P”);</a:t>
            </a:r>
            <a:r>
              <a:rPr lang="ja-JP" altLang="en-US" dirty="0"/>
              <a:t>を</a:t>
            </a:r>
            <a:r>
              <a:rPr lang="en-US" altLang="ja-JP" dirty="0"/>
              <a:t>10</a:t>
            </a:r>
            <a:r>
              <a:rPr lang="ja-JP" altLang="en-US" dirty="0"/>
              <a:t>回繰り返せば横一列を描ける</a:t>
            </a:r>
            <a:endParaRPr lang="en-US" altLang="ja-JP" dirty="0"/>
          </a:p>
          <a:p>
            <a:pPr lvl="1"/>
            <a:r>
              <a:rPr lang="en-US" altLang="ja-JP" dirty="0"/>
              <a:t>10</a:t>
            </a:r>
            <a:r>
              <a:rPr lang="ja-JP" altLang="en-US" dirty="0"/>
              <a:t>回繰り返したら改行し、また</a:t>
            </a:r>
            <a:r>
              <a:rPr lang="en-US" altLang="ja-JP" dirty="0" err="1"/>
              <a:t>document.write</a:t>
            </a:r>
            <a:r>
              <a:rPr lang="en-US" altLang="ja-JP" dirty="0"/>
              <a:t>(“P”);</a:t>
            </a:r>
            <a:r>
              <a:rPr lang="ja-JP" altLang="en-US" dirty="0"/>
              <a:t>を</a:t>
            </a:r>
            <a:r>
              <a:rPr lang="en-US" altLang="ja-JP" dirty="0"/>
              <a:t>10</a:t>
            </a:r>
            <a:r>
              <a:rPr lang="ja-JP" altLang="en-US" dirty="0"/>
              <a:t>回繰り返す</a:t>
            </a:r>
            <a:endParaRPr lang="en-US" altLang="ja-JP" dirty="0"/>
          </a:p>
          <a:p>
            <a:pPr lvl="1"/>
            <a:r>
              <a:rPr kumimoji="1" lang="en-US" altLang="ja-JP" dirty="0"/>
              <a:t>10</a:t>
            </a:r>
            <a:r>
              <a:rPr kumimoji="1" lang="ja-JP" altLang="en-US" dirty="0"/>
              <a:t>回繰り返したら改行し、・・・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・・・以上を</a:t>
            </a:r>
            <a:r>
              <a:rPr kumimoji="1" lang="en-US" altLang="ja-JP" dirty="0"/>
              <a:t>10</a:t>
            </a:r>
            <a:r>
              <a:rPr kumimoji="1" lang="ja-JP" altLang="en-US" dirty="0"/>
              <a:t>回繰り返す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6256" y="2701254"/>
            <a:ext cx="2175640" cy="3607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868879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14252"/>
            <a:ext cx="8229600" cy="1143000"/>
          </a:xfrm>
        </p:spPr>
        <p:txBody>
          <a:bodyPr/>
          <a:lstStyle/>
          <a:p>
            <a:r>
              <a:rPr kumimoji="1" lang="ja-JP" altLang="en-US" dirty="0"/>
              <a:t>繰り返しの入れ子（２）</a:t>
            </a:r>
          </a:p>
        </p:txBody>
      </p:sp>
      <p:sp>
        <p:nvSpPr>
          <p:cNvPr id="4" name="フローチャート: 端子 3"/>
          <p:cNvSpPr/>
          <p:nvPr/>
        </p:nvSpPr>
        <p:spPr>
          <a:xfrm>
            <a:off x="3707904" y="1046228"/>
            <a:ext cx="1440160" cy="288032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n>
                  <a:solidFill>
                    <a:schemeClr val="accent1">
                      <a:shade val="50000"/>
                    </a:schemeClr>
                  </a:solidFill>
                </a:ln>
              </a:rPr>
              <a:t>スタート</a:t>
            </a:r>
          </a:p>
        </p:txBody>
      </p:sp>
      <p:sp>
        <p:nvSpPr>
          <p:cNvPr id="6" name="フローチャート: 端子 5"/>
          <p:cNvSpPr/>
          <p:nvPr/>
        </p:nvSpPr>
        <p:spPr>
          <a:xfrm>
            <a:off x="3707904" y="6453336"/>
            <a:ext cx="1440160" cy="288032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n>
                  <a:solidFill>
                    <a:schemeClr val="accent1">
                      <a:shade val="50000"/>
                    </a:schemeClr>
                  </a:solidFill>
                </a:ln>
              </a:rPr>
              <a:t>終了</a:t>
            </a:r>
          </a:p>
        </p:txBody>
      </p:sp>
      <p:sp>
        <p:nvSpPr>
          <p:cNvPr id="7" name="フローチャート: 判断 6"/>
          <p:cNvSpPr/>
          <p:nvPr/>
        </p:nvSpPr>
        <p:spPr>
          <a:xfrm>
            <a:off x="3527884" y="1791856"/>
            <a:ext cx="1800200" cy="72008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kumimoji="1" lang="ja-JP" alt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noFill/>
              </a:rPr>
              <a:t>条件１</a:t>
            </a:r>
            <a:endParaRPr kumimoji="1" lang="en-US" altLang="ja-JP" dirty="0">
              <a:ln>
                <a:solidFill>
                  <a:schemeClr val="accent1">
                    <a:shade val="50000"/>
                  </a:schemeClr>
                </a:solidFill>
              </a:ln>
              <a:noFill/>
            </a:endParaRPr>
          </a:p>
        </p:txBody>
      </p:sp>
      <p:sp>
        <p:nvSpPr>
          <p:cNvPr id="8" name="フローチャート: 判断 7"/>
          <p:cNvSpPr/>
          <p:nvPr/>
        </p:nvSpPr>
        <p:spPr>
          <a:xfrm>
            <a:off x="3527884" y="3097306"/>
            <a:ext cx="1800200" cy="72008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noFill/>
              </a:rPr>
              <a:t>条件２</a:t>
            </a:r>
          </a:p>
        </p:txBody>
      </p:sp>
      <p:sp>
        <p:nvSpPr>
          <p:cNvPr id="9" name="フローチャート: 処理 8"/>
          <p:cNvSpPr/>
          <p:nvPr/>
        </p:nvSpPr>
        <p:spPr>
          <a:xfrm>
            <a:off x="3707904" y="4555048"/>
            <a:ext cx="1440160" cy="36004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n>
                  <a:solidFill>
                    <a:schemeClr val="accent1">
                      <a:shade val="50000"/>
                    </a:schemeClr>
                  </a:solidFill>
                </a:ln>
              </a:rPr>
              <a:t>処理</a:t>
            </a:r>
          </a:p>
        </p:txBody>
      </p:sp>
      <p:cxnSp>
        <p:nvCxnSpPr>
          <p:cNvPr id="11" name="直線コネクタ 10"/>
          <p:cNvCxnSpPr>
            <a:stCxn id="4" idx="2"/>
            <a:endCxn id="7" idx="0"/>
          </p:cNvCxnSpPr>
          <p:nvPr/>
        </p:nvCxnSpPr>
        <p:spPr>
          <a:xfrm>
            <a:off x="4427984" y="1334260"/>
            <a:ext cx="0" cy="4575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endCxn id="8" idx="0"/>
          </p:cNvCxnSpPr>
          <p:nvPr/>
        </p:nvCxnSpPr>
        <p:spPr>
          <a:xfrm>
            <a:off x="4427984" y="2511936"/>
            <a:ext cx="0" cy="5853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>
            <a:endCxn id="9" idx="0"/>
          </p:cNvCxnSpPr>
          <p:nvPr/>
        </p:nvCxnSpPr>
        <p:spPr>
          <a:xfrm>
            <a:off x="4427984" y="3817386"/>
            <a:ext cx="0" cy="7376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>
            <a:stCxn id="7" idx="3"/>
          </p:cNvCxnSpPr>
          <p:nvPr/>
        </p:nvCxnSpPr>
        <p:spPr>
          <a:xfrm>
            <a:off x="5328084" y="2151896"/>
            <a:ext cx="10441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6372200" y="2151896"/>
            <a:ext cx="0" cy="3797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4427984" y="5949280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>
            <a:stCxn id="9" idx="2"/>
          </p:cNvCxnSpPr>
          <p:nvPr/>
        </p:nvCxnSpPr>
        <p:spPr>
          <a:xfrm>
            <a:off x="4427984" y="4915088"/>
            <a:ext cx="0" cy="458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 flipH="1">
            <a:off x="2987824" y="5373216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flipV="1">
            <a:off x="2987824" y="2852936"/>
            <a:ext cx="0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>
            <a:endCxn id="6" idx="0"/>
          </p:cNvCxnSpPr>
          <p:nvPr/>
        </p:nvCxnSpPr>
        <p:spPr>
          <a:xfrm>
            <a:off x="4427984" y="5949280"/>
            <a:ext cx="0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>
            <a:off x="2987824" y="2852936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>
            <a:stCxn id="8" idx="3"/>
          </p:cNvCxnSpPr>
          <p:nvPr/>
        </p:nvCxnSpPr>
        <p:spPr>
          <a:xfrm>
            <a:off x="5328084" y="3457346"/>
            <a:ext cx="635836" cy="17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>
            <a:off x="5963920" y="3457346"/>
            <a:ext cx="0" cy="22039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/>
          <p:cNvCxnSpPr/>
          <p:nvPr/>
        </p:nvCxnSpPr>
        <p:spPr>
          <a:xfrm flipH="1">
            <a:off x="2339752" y="5661248"/>
            <a:ext cx="36241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 flipV="1">
            <a:off x="2339752" y="1556792"/>
            <a:ext cx="0" cy="41044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/>
          <p:cNvCxnSpPr/>
          <p:nvPr/>
        </p:nvCxnSpPr>
        <p:spPr>
          <a:xfrm>
            <a:off x="2339752" y="1556792"/>
            <a:ext cx="20882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/>
          <p:cNvSpPr txBox="1"/>
          <p:nvPr/>
        </p:nvSpPr>
        <p:spPr>
          <a:xfrm>
            <a:off x="5593138" y="3115085"/>
            <a:ext cx="912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F</a:t>
            </a:r>
            <a:endParaRPr kumimoji="1" lang="ja-JP" altLang="en-US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4487756" y="3922897"/>
            <a:ext cx="912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T</a:t>
            </a:r>
            <a:endParaRPr kumimoji="1" lang="ja-JP" altLang="en-US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5963920" y="1791856"/>
            <a:ext cx="912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F</a:t>
            </a:r>
            <a:endParaRPr kumimoji="1" lang="ja-JP" altLang="en-US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4487756" y="2537214"/>
            <a:ext cx="912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T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24571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750</Words>
  <Application>Microsoft Macintosh PowerPoint</Application>
  <PresentationFormat>画面に合わせる (4:3)</PresentationFormat>
  <Paragraphs>103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テーマ</vt:lpstr>
      <vt:lpstr>基礎プログラミング演習 第8回</vt:lpstr>
      <vt:lpstr>今日の目標</vt:lpstr>
      <vt:lpstr>繰り返し（１）</vt:lpstr>
      <vt:lpstr>繰り返し（２）</vt:lpstr>
      <vt:lpstr>繰り返し（３）</vt:lpstr>
      <vt:lpstr>繰り返し（４）</vt:lpstr>
      <vt:lpstr>繰り返し（５）</vt:lpstr>
      <vt:lpstr>繰り返しの入れ子（１）</vt:lpstr>
      <vt:lpstr>繰り返しの入れ子（２）</vt:lpstr>
      <vt:lpstr>繰り返しの入れ子（３）</vt:lpstr>
      <vt:lpstr>練習問題３</vt:lpstr>
    </vt:vector>
  </TitlesOfParts>
  <Company>5ken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論理思考プログラミング 第６回</dc:title>
  <dc:creator>Tetsu Akiyama</dc:creator>
  <cp:lastModifiedBy>Yu Akiyama</cp:lastModifiedBy>
  <cp:revision>63</cp:revision>
  <dcterms:created xsi:type="dcterms:W3CDTF">2011-11-04T10:18:27Z</dcterms:created>
  <dcterms:modified xsi:type="dcterms:W3CDTF">2021-06-11T04:24:05Z</dcterms:modified>
</cp:coreProperties>
</file>