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snapToObjects="1">
      <p:cViewPr varScale="1">
        <p:scale>
          <a:sx n="104" d="100"/>
          <a:sy n="104" d="100"/>
        </p:scale>
        <p:origin x="232" y="720"/>
      </p:cViewPr>
      <p:guideLst/>
    </p:cSldViewPr>
  </p:slideViewPr>
  <p:notesTextViewPr>
    <p:cViewPr>
      <p:scale>
        <a:sx n="1" d="1"/>
        <a:sy n="1" d="1"/>
      </p:scale>
      <p:origin x="0" y="0"/>
    </p:cViewPr>
  </p:notesTextViewPr>
  <p:notesViewPr>
    <p:cSldViewPr snapToGrid="0" snapToObjects="1">
      <p:cViewPr varScale="1">
        <p:scale>
          <a:sx n="97" d="100"/>
          <a:sy n="97" d="100"/>
        </p:scale>
        <p:origin x="31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3E083F-6461-5D4D-8818-3620324472D4}" type="datetimeFigureOut">
              <a:rPr kumimoji="1" lang="ja-JP" altLang="en-US" smtClean="0"/>
              <a:t>2020/11/12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E4277E-D641-AC41-A86E-5051B529337E}" type="slidenum">
              <a:rPr kumimoji="1" lang="ja-JP" altLang="en-US" smtClean="0"/>
              <a:t>‹#›</a:t>
            </a:fld>
            <a:endParaRPr kumimoji="1" lang="ja-JP" altLang="en-US"/>
          </a:p>
        </p:txBody>
      </p:sp>
    </p:spTree>
    <p:extLst>
      <p:ext uri="{BB962C8B-B14F-4D97-AF65-F5344CB8AC3E}">
        <p14:creationId xmlns:p14="http://schemas.microsoft.com/office/powerpoint/2010/main" val="24229513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E4277E-D641-AC41-A86E-5051B529337E}" type="slidenum">
              <a:rPr kumimoji="1" lang="ja-JP" altLang="en-US" smtClean="0"/>
              <a:t>8</a:t>
            </a:fld>
            <a:endParaRPr kumimoji="1" lang="ja-JP" altLang="en-US"/>
          </a:p>
        </p:txBody>
      </p:sp>
    </p:spTree>
    <p:extLst>
      <p:ext uri="{BB962C8B-B14F-4D97-AF65-F5344CB8AC3E}">
        <p14:creationId xmlns:p14="http://schemas.microsoft.com/office/powerpoint/2010/main" val="3240536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142BB7-010C-4244-BAB7-59182C7B00C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DACCBF5-FB07-B744-9EDA-A8B2E9EDDD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8C93787-A8E7-034D-B205-F903D4410FF5}"/>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5" name="フッター プレースホルダー 4">
            <a:extLst>
              <a:ext uri="{FF2B5EF4-FFF2-40B4-BE49-F238E27FC236}">
                <a16:creationId xmlns:a16="http://schemas.microsoft.com/office/drawing/2014/main" id="{C41936E3-1FD5-9643-8C34-47483DDC184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741A73-7126-2F43-8A29-DBD20B110E45}"/>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3224371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6FA825-2BB5-DC47-AA08-67374520DCB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4400CCB-162C-9E47-931D-43603453B66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62FA6C1-3546-0940-8A3A-640B762AA155}"/>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5" name="フッター プレースホルダー 4">
            <a:extLst>
              <a:ext uri="{FF2B5EF4-FFF2-40B4-BE49-F238E27FC236}">
                <a16:creationId xmlns:a16="http://schemas.microsoft.com/office/drawing/2014/main" id="{A4721ED3-1EB4-604E-B64F-DE37C55976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BC43AD-5414-2E4C-8737-B6A274A344AF}"/>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1556822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7E42F2E-ED4B-A147-97C2-7618017229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D1874F5-0114-9841-8BD5-70313B7CAEC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D8338B9-C69D-4240-937B-DC6CB5193F2E}"/>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5" name="フッター プレースホルダー 4">
            <a:extLst>
              <a:ext uri="{FF2B5EF4-FFF2-40B4-BE49-F238E27FC236}">
                <a16:creationId xmlns:a16="http://schemas.microsoft.com/office/drawing/2014/main" id="{BC937601-9FCE-4544-B1D6-47F2A08C74B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9C47B8-35CB-DC40-BF9C-ED02AF92F0E3}"/>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1318012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297766-3CEC-634A-97E5-1B6DAEBCE90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306612C-5BF2-7E40-978A-4B7294C7FE4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2811C01-1432-564D-BC30-E1228E961BB5}"/>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5" name="フッター プレースホルダー 4">
            <a:extLst>
              <a:ext uri="{FF2B5EF4-FFF2-40B4-BE49-F238E27FC236}">
                <a16:creationId xmlns:a16="http://schemas.microsoft.com/office/drawing/2014/main" id="{2FBD6534-5BB8-E74C-A7D9-8C86C8503B5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57FC6BB-A8F5-9E4A-9558-7531B2308C2C}"/>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223916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70918C-87BA-CF49-A4CD-192C9E0EAC0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36D81AA-29C3-B941-AE15-EEA9E9D5DB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F3AC052-8176-EE44-8C9D-A38F42BE1312}"/>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5" name="フッター プレースホルダー 4">
            <a:extLst>
              <a:ext uri="{FF2B5EF4-FFF2-40B4-BE49-F238E27FC236}">
                <a16:creationId xmlns:a16="http://schemas.microsoft.com/office/drawing/2014/main" id="{1FABAA25-EDFC-D344-80A7-1BAED50275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CCE50A-5625-134D-B303-485A159758C9}"/>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2750433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699D82-6082-864A-8CB0-FA13345A5D4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4DFB907-DFC0-C840-899B-F81540BC20E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DCF7BA8-6618-0541-843E-4DF4FEF4D4E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974ECD1-1E0C-C44F-9BFE-B8B280BB9DCC}"/>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6" name="フッター プレースホルダー 5">
            <a:extLst>
              <a:ext uri="{FF2B5EF4-FFF2-40B4-BE49-F238E27FC236}">
                <a16:creationId xmlns:a16="http://schemas.microsoft.com/office/drawing/2014/main" id="{1DAF3BCD-B8FE-9F43-A895-9C5695A010A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2A0F36-93CA-A241-A12B-63611024D09B}"/>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2735380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C70438-3EE6-514C-8F96-DAC4083FFD5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17FB82-2F5E-B54C-8121-6BF8F555BD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43BAE9A-F41D-4642-9B75-BB88E9C3C30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D1DBBB4-F30B-654A-8075-B3C595332C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4631B23-5AC3-684A-8EC2-BEB97471D96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123D795-A212-E842-B1E8-D79C580F5BDD}"/>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8" name="フッター プレースホルダー 7">
            <a:extLst>
              <a:ext uri="{FF2B5EF4-FFF2-40B4-BE49-F238E27FC236}">
                <a16:creationId xmlns:a16="http://schemas.microsoft.com/office/drawing/2014/main" id="{16F284D3-DD1B-A143-82B9-D8487E71ED3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8505A6E-574D-8A48-A52E-AB4366AA856A}"/>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664618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B9B51D-C466-A845-BA75-5BD68A0CC63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3D80E7C-D685-B442-95A4-6DB99B5E0706}"/>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4" name="フッター プレースホルダー 3">
            <a:extLst>
              <a:ext uri="{FF2B5EF4-FFF2-40B4-BE49-F238E27FC236}">
                <a16:creationId xmlns:a16="http://schemas.microsoft.com/office/drawing/2014/main" id="{E93E71F0-D21A-E546-8E84-9A556F911E0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C0E6BE4-7BA9-024C-A89F-FB538564BF4F}"/>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1738423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54E2B5C-F1A9-2B43-9809-AA8D3D020B9F}"/>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3" name="フッター プレースホルダー 2">
            <a:extLst>
              <a:ext uri="{FF2B5EF4-FFF2-40B4-BE49-F238E27FC236}">
                <a16:creationId xmlns:a16="http://schemas.microsoft.com/office/drawing/2014/main" id="{7F42828C-56BC-524E-B175-91C08ABB30D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DDA88C0-E84E-3A4C-A6AF-71E77D481C72}"/>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54845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A8CD9C-4CE8-0A44-999F-569CB896CF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7A9FE5A-EADD-F746-B702-F69149C044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A31CC46-36AA-9449-A2F5-6E77E65C07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9B984D-5DDD-DD43-AAC4-9578BBB1CEA1}"/>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6" name="フッター プレースホルダー 5">
            <a:extLst>
              <a:ext uri="{FF2B5EF4-FFF2-40B4-BE49-F238E27FC236}">
                <a16:creationId xmlns:a16="http://schemas.microsoft.com/office/drawing/2014/main" id="{7349C2BD-A220-9841-9F3E-B74F9919849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4C75487-61DB-A344-927C-38BD8DB504A4}"/>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3504018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F9F56E-8DE6-F449-8DBB-DDB398ACCE3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154B26D-16A3-2948-BE56-8BFC8AC240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3FD2DFB-978E-854F-A40A-FE6E47A44D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6C9C64A-C65D-DD45-897A-3A4BFB6B71C4}"/>
              </a:ext>
            </a:extLst>
          </p:cNvPr>
          <p:cNvSpPr>
            <a:spLocks noGrp="1"/>
          </p:cNvSpPr>
          <p:nvPr>
            <p:ph type="dt" sz="half" idx="10"/>
          </p:nvPr>
        </p:nvSpPr>
        <p:spPr/>
        <p:txBody>
          <a:bodyPr/>
          <a:lstStyle/>
          <a:p>
            <a:fld id="{A23AFB8D-B968-C447-AEDF-09B2976167FC}" type="datetimeFigureOut">
              <a:rPr kumimoji="1" lang="ja-JP" altLang="en-US" smtClean="0"/>
              <a:t>2020/11/12</a:t>
            </a:fld>
            <a:endParaRPr kumimoji="1" lang="ja-JP" altLang="en-US"/>
          </a:p>
        </p:txBody>
      </p:sp>
      <p:sp>
        <p:nvSpPr>
          <p:cNvPr id="6" name="フッター プレースホルダー 5">
            <a:extLst>
              <a:ext uri="{FF2B5EF4-FFF2-40B4-BE49-F238E27FC236}">
                <a16:creationId xmlns:a16="http://schemas.microsoft.com/office/drawing/2014/main" id="{73EE5C9F-E558-4849-8F86-F3639EED8F2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CFC119B-BEC4-CC47-9D95-BA26C491EA44}"/>
              </a:ext>
            </a:extLst>
          </p:cNvPr>
          <p:cNvSpPr>
            <a:spLocks noGrp="1"/>
          </p:cNvSpPr>
          <p:nvPr>
            <p:ph type="sldNum" sz="quarter" idx="12"/>
          </p:nvPr>
        </p:nvSpPr>
        <p:spPr/>
        <p:txBody>
          <a:body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4188554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57084FA-5E7A-244F-AF43-7C75939C31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CE1EA31-9337-6A42-B002-860B3263C0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521DC7A-61A2-8443-B03B-DC496A51E6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AFB8D-B968-C447-AEDF-09B2976167FC}" type="datetimeFigureOut">
              <a:rPr kumimoji="1" lang="ja-JP" altLang="en-US" smtClean="0"/>
              <a:t>2020/11/12</a:t>
            </a:fld>
            <a:endParaRPr kumimoji="1" lang="ja-JP" altLang="en-US"/>
          </a:p>
        </p:txBody>
      </p:sp>
      <p:sp>
        <p:nvSpPr>
          <p:cNvPr id="5" name="フッター プレースホルダー 4">
            <a:extLst>
              <a:ext uri="{FF2B5EF4-FFF2-40B4-BE49-F238E27FC236}">
                <a16:creationId xmlns:a16="http://schemas.microsoft.com/office/drawing/2014/main" id="{4747C4C0-734B-2143-9197-0B75E4E35E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A1C8EBC-EE86-6B45-A06A-6B7C4FF50C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231583-1AD0-4A42-A64B-6818C5878885}" type="slidenum">
              <a:rPr kumimoji="1" lang="ja-JP" altLang="en-US" smtClean="0"/>
              <a:t>‹#›</a:t>
            </a:fld>
            <a:endParaRPr kumimoji="1" lang="ja-JP" altLang="en-US"/>
          </a:p>
        </p:txBody>
      </p:sp>
    </p:spTree>
    <p:extLst>
      <p:ext uri="{BB962C8B-B14F-4D97-AF65-F5344CB8AC3E}">
        <p14:creationId xmlns:p14="http://schemas.microsoft.com/office/powerpoint/2010/main" val="2644065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9938A1-36DD-5E46-8343-E11D454B1AE8}"/>
              </a:ext>
            </a:extLst>
          </p:cNvPr>
          <p:cNvSpPr>
            <a:spLocks noGrp="1"/>
          </p:cNvSpPr>
          <p:nvPr>
            <p:ph type="ctrTitle"/>
          </p:nvPr>
        </p:nvSpPr>
        <p:spPr>
          <a:xfrm>
            <a:off x="1524000" y="2245809"/>
            <a:ext cx="9144000" cy="1564716"/>
          </a:xfrm>
        </p:spPr>
        <p:txBody>
          <a:bodyPr>
            <a:normAutofit/>
          </a:bodyPr>
          <a:lstStyle/>
          <a:p>
            <a:pPr algn="l"/>
            <a:r>
              <a:rPr kumimoji="1" lang="ja-JP" altLang="en-US" sz="4800"/>
              <a:t>基礎プログラミング演習</a:t>
            </a:r>
            <a:r>
              <a:rPr kumimoji="1" lang="en-US" altLang="ja-JP" sz="4800"/>
              <a:t>2</a:t>
            </a:r>
            <a:endParaRPr kumimoji="1" lang="ja-JP" altLang="en-US" sz="4800"/>
          </a:p>
        </p:txBody>
      </p:sp>
      <p:sp>
        <p:nvSpPr>
          <p:cNvPr id="3" name="字幕 2">
            <a:extLst>
              <a:ext uri="{FF2B5EF4-FFF2-40B4-BE49-F238E27FC236}">
                <a16:creationId xmlns:a16="http://schemas.microsoft.com/office/drawing/2014/main" id="{5E879EFD-3F6A-E443-906D-027174E47F60}"/>
              </a:ext>
            </a:extLst>
          </p:cNvPr>
          <p:cNvSpPr>
            <a:spLocks noGrp="1"/>
          </p:cNvSpPr>
          <p:nvPr>
            <p:ph type="subTitle" idx="1"/>
          </p:nvPr>
        </p:nvSpPr>
        <p:spPr>
          <a:xfrm>
            <a:off x="1524000" y="3947050"/>
            <a:ext cx="9144000" cy="572583"/>
          </a:xfrm>
        </p:spPr>
        <p:txBody>
          <a:bodyPr>
            <a:normAutofit/>
          </a:bodyPr>
          <a:lstStyle/>
          <a:p>
            <a:pPr algn="l"/>
            <a:r>
              <a:rPr kumimoji="1" lang="ja-JP" altLang="en-US" sz="2000"/>
              <a:t>復習</a:t>
            </a:r>
          </a:p>
        </p:txBody>
      </p:sp>
      <p:sp>
        <p:nvSpPr>
          <p:cNvPr id="8" name="Freeform 14">
            <a:extLst>
              <a:ext uri="{FF2B5EF4-FFF2-40B4-BE49-F238E27FC236}">
                <a16:creationId xmlns:a16="http://schemas.microsoft.com/office/drawing/2014/main" id="{C66F2F30-5DC0-44A0-BFA6-E12F46ED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5920619" cy="2130951"/>
          </a:xfrm>
          <a:custGeom>
            <a:avLst/>
            <a:gdLst>
              <a:gd name="connsiteX0" fmla="*/ 0 w 5920619"/>
              <a:gd name="connsiteY0" fmla="*/ 0 h 2130951"/>
              <a:gd name="connsiteX1" fmla="*/ 3191370 w 5920619"/>
              <a:gd name="connsiteY1" fmla="*/ 0 h 2130951"/>
              <a:gd name="connsiteX2" fmla="*/ 3346315 w 5920619"/>
              <a:gd name="connsiteY2" fmla="*/ 0 h 2130951"/>
              <a:gd name="connsiteX3" fmla="*/ 5920619 w 5920619"/>
              <a:gd name="connsiteY3" fmla="*/ 0 h 2130951"/>
              <a:gd name="connsiteX4" fmla="*/ 4936971 w 5920619"/>
              <a:gd name="connsiteY4" fmla="*/ 2130951 h 2130951"/>
              <a:gd name="connsiteX5" fmla="*/ 0 w 5920619"/>
              <a:gd name="connsiteY5" fmla="*/ 2130951 h 2130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20619" h="2130951">
                <a:moveTo>
                  <a:pt x="0" y="0"/>
                </a:moveTo>
                <a:lnTo>
                  <a:pt x="3191370" y="0"/>
                </a:lnTo>
                <a:lnTo>
                  <a:pt x="3346315" y="0"/>
                </a:lnTo>
                <a:lnTo>
                  <a:pt x="5920619" y="0"/>
                </a:lnTo>
                <a:lnTo>
                  <a:pt x="4936971" y="2130951"/>
                </a:lnTo>
                <a:lnTo>
                  <a:pt x="0" y="2130951"/>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21">
            <a:extLst>
              <a:ext uri="{FF2B5EF4-FFF2-40B4-BE49-F238E27FC236}">
                <a16:creationId xmlns:a16="http://schemas.microsoft.com/office/drawing/2014/main" id="{85872F57-7F42-4F97-8391-DDC8D0054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39" y="0"/>
            <a:ext cx="7094160" cy="2130952"/>
          </a:xfrm>
          <a:custGeom>
            <a:avLst/>
            <a:gdLst>
              <a:gd name="connsiteX0" fmla="*/ 4417853 w 7094160"/>
              <a:gd name="connsiteY0" fmla="*/ 0 h 2130952"/>
              <a:gd name="connsiteX1" fmla="*/ 7094160 w 7094160"/>
              <a:gd name="connsiteY1" fmla="*/ 0 h 2130952"/>
              <a:gd name="connsiteX2" fmla="*/ 7094160 w 7094160"/>
              <a:gd name="connsiteY2" fmla="*/ 2130552 h 2130952"/>
              <a:gd name="connsiteX3" fmla="*/ 5920619 w 7094160"/>
              <a:gd name="connsiteY3" fmla="*/ 2130552 h 2130952"/>
              <a:gd name="connsiteX4" fmla="*/ 5920619 w 7094160"/>
              <a:gd name="connsiteY4" fmla="*/ 2130952 h 2130952"/>
              <a:gd name="connsiteX5" fmla="*/ 2729249 w 7094160"/>
              <a:gd name="connsiteY5" fmla="*/ 2130952 h 2130952"/>
              <a:gd name="connsiteX6" fmla="*/ 2574304 w 7094160"/>
              <a:gd name="connsiteY6" fmla="*/ 2130952 h 2130952"/>
              <a:gd name="connsiteX7" fmla="*/ 0 w 7094160"/>
              <a:gd name="connsiteY7" fmla="*/ 2130952 h 2130952"/>
              <a:gd name="connsiteX8" fmla="*/ 983648 w 7094160"/>
              <a:gd name="connsiteY8" fmla="*/ 1 h 2130952"/>
              <a:gd name="connsiteX9" fmla="*/ 4417853 w 7094160"/>
              <a:gd name="connsiteY9" fmla="*/ 1 h 2130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94160" h="2130952">
                <a:moveTo>
                  <a:pt x="4417853" y="0"/>
                </a:moveTo>
                <a:lnTo>
                  <a:pt x="7094160" y="0"/>
                </a:lnTo>
                <a:lnTo>
                  <a:pt x="7094160" y="2130552"/>
                </a:lnTo>
                <a:lnTo>
                  <a:pt x="5920619" y="2130552"/>
                </a:lnTo>
                <a:lnTo>
                  <a:pt x="5920619" y="2130952"/>
                </a:lnTo>
                <a:lnTo>
                  <a:pt x="2729249" y="2130952"/>
                </a:lnTo>
                <a:lnTo>
                  <a:pt x="2574304" y="2130952"/>
                </a:lnTo>
                <a:lnTo>
                  <a:pt x="0" y="2130952"/>
                </a:lnTo>
                <a:lnTo>
                  <a:pt x="983648" y="1"/>
                </a:lnTo>
                <a:lnTo>
                  <a:pt x="4417853" y="1"/>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04DC2037-48A0-4F22-B9D4-8EAEBC780A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49721" y="4682920"/>
            <a:ext cx="4522796" cy="2175080"/>
          </a:xfrm>
          <a:custGeom>
            <a:avLst/>
            <a:gdLst>
              <a:gd name="connsiteX0" fmla="*/ 3515449 w 4522796"/>
              <a:gd name="connsiteY0" fmla="*/ 0 h 2175080"/>
              <a:gd name="connsiteX1" fmla="*/ 0 w 4522796"/>
              <a:gd name="connsiteY1" fmla="*/ 0 h 2175080"/>
              <a:gd name="connsiteX2" fmla="*/ 0 w 4522796"/>
              <a:gd name="connsiteY2" fmla="*/ 2175080 h 2175080"/>
              <a:gd name="connsiteX3" fmla="*/ 4522796 w 4522796"/>
              <a:gd name="connsiteY3" fmla="*/ 2175080 h 2175080"/>
            </a:gdLst>
            <a:ahLst/>
            <a:cxnLst>
              <a:cxn ang="0">
                <a:pos x="connsiteX0" y="connsiteY0"/>
              </a:cxn>
              <a:cxn ang="0">
                <a:pos x="connsiteX1" y="connsiteY1"/>
              </a:cxn>
              <a:cxn ang="0">
                <a:pos x="connsiteX2" y="connsiteY2"/>
              </a:cxn>
              <a:cxn ang="0">
                <a:pos x="connsiteX3" y="connsiteY3"/>
              </a:cxn>
            </a:cxnLst>
            <a:rect l="l" t="t" r="r" b="b"/>
            <a:pathLst>
              <a:path w="4522796" h="2175080">
                <a:moveTo>
                  <a:pt x="3515449" y="0"/>
                </a:moveTo>
                <a:lnTo>
                  <a:pt x="0" y="0"/>
                </a:lnTo>
                <a:lnTo>
                  <a:pt x="0" y="2175080"/>
                </a:lnTo>
                <a:lnTo>
                  <a:pt x="4522796" y="217508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p>
        </p:txBody>
      </p:sp>
      <p:sp>
        <p:nvSpPr>
          <p:cNvPr id="14" name="Freeform 22">
            <a:extLst>
              <a:ext uri="{FF2B5EF4-FFF2-40B4-BE49-F238E27FC236}">
                <a16:creationId xmlns:a16="http://schemas.microsoft.com/office/drawing/2014/main" id="{0006CBFD-ADA0-43D1-9332-9C34CA1C76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66810" y="4682920"/>
            <a:ext cx="5925190" cy="2175080"/>
          </a:xfrm>
          <a:custGeom>
            <a:avLst/>
            <a:gdLst>
              <a:gd name="connsiteX0" fmla="*/ 1007347 w 5925190"/>
              <a:gd name="connsiteY0" fmla="*/ 0 h 2175080"/>
              <a:gd name="connsiteX1" fmla="*/ 5925190 w 5925190"/>
              <a:gd name="connsiteY1" fmla="*/ 0 h 2175080"/>
              <a:gd name="connsiteX2" fmla="*/ 5925190 w 5925190"/>
              <a:gd name="connsiteY2" fmla="*/ 2175080 h 2175080"/>
              <a:gd name="connsiteX3" fmla="*/ 0 w 5925190"/>
              <a:gd name="connsiteY3" fmla="*/ 2175080 h 2175080"/>
            </a:gdLst>
            <a:ahLst/>
            <a:cxnLst>
              <a:cxn ang="0">
                <a:pos x="connsiteX0" y="connsiteY0"/>
              </a:cxn>
              <a:cxn ang="0">
                <a:pos x="connsiteX1" y="connsiteY1"/>
              </a:cxn>
              <a:cxn ang="0">
                <a:pos x="connsiteX2" y="connsiteY2"/>
              </a:cxn>
              <a:cxn ang="0">
                <a:pos x="connsiteX3" y="connsiteY3"/>
              </a:cxn>
            </a:cxnLst>
            <a:rect l="l" t="t" r="r" b="b"/>
            <a:pathLst>
              <a:path w="5925190" h="2175080">
                <a:moveTo>
                  <a:pt x="1007347" y="0"/>
                </a:moveTo>
                <a:lnTo>
                  <a:pt x="5925190" y="0"/>
                </a:lnTo>
                <a:lnTo>
                  <a:pt x="5925190" y="2175080"/>
                </a:lnTo>
                <a:lnTo>
                  <a:pt x="0" y="217508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25">
            <a:extLst>
              <a:ext uri="{FF2B5EF4-FFF2-40B4-BE49-F238E27FC236}">
                <a16:creationId xmlns:a16="http://schemas.microsoft.com/office/drawing/2014/main" id="{2B931666-F28F-45F3-A074-66D2272D58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82920"/>
            <a:ext cx="7114535" cy="2175080"/>
          </a:xfrm>
          <a:custGeom>
            <a:avLst/>
            <a:gdLst>
              <a:gd name="connsiteX0" fmla="*/ 0 w 7114535"/>
              <a:gd name="connsiteY0" fmla="*/ 0 h 2175080"/>
              <a:gd name="connsiteX1" fmla="*/ 1189345 w 7114535"/>
              <a:gd name="connsiteY1" fmla="*/ 0 h 2175080"/>
              <a:gd name="connsiteX2" fmla="*/ 7114535 w 7114535"/>
              <a:gd name="connsiteY2" fmla="*/ 0 h 2175080"/>
              <a:gd name="connsiteX3" fmla="*/ 6107188 w 7114535"/>
              <a:gd name="connsiteY3" fmla="*/ 2175080 h 2175080"/>
              <a:gd name="connsiteX4" fmla="*/ 1189345 w 7114535"/>
              <a:gd name="connsiteY4" fmla="*/ 2175080 h 2175080"/>
              <a:gd name="connsiteX5" fmla="*/ 0 w 7114535"/>
              <a:gd name="connsiteY5" fmla="*/ 2175080 h 2175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4535" h="2175080">
                <a:moveTo>
                  <a:pt x="0" y="0"/>
                </a:moveTo>
                <a:lnTo>
                  <a:pt x="1189345" y="0"/>
                </a:lnTo>
                <a:lnTo>
                  <a:pt x="7114535" y="0"/>
                </a:lnTo>
                <a:lnTo>
                  <a:pt x="6107188" y="2175080"/>
                </a:lnTo>
                <a:lnTo>
                  <a:pt x="1189345" y="2175080"/>
                </a:lnTo>
                <a:lnTo>
                  <a:pt x="0" y="2175080"/>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5572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17F831-22A0-7E4C-AA9A-93D66DFC2852}"/>
              </a:ext>
            </a:extLst>
          </p:cNvPr>
          <p:cNvSpPr>
            <a:spLocks noGrp="1"/>
          </p:cNvSpPr>
          <p:nvPr>
            <p:ph type="title"/>
          </p:nvPr>
        </p:nvSpPr>
        <p:spPr>
          <a:xfrm>
            <a:off x="838200" y="365126"/>
            <a:ext cx="10515600" cy="449884"/>
          </a:xfrm>
        </p:spPr>
        <p:txBody>
          <a:bodyPr>
            <a:normAutofit fontScale="90000"/>
          </a:bodyPr>
          <a:lstStyle/>
          <a:p>
            <a:r>
              <a:rPr lang="ja-JP" altLang="en-US"/>
              <a:t>第</a:t>
            </a:r>
            <a:r>
              <a:rPr lang="en-US" altLang="ja-JP" dirty="0"/>
              <a:t>4</a:t>
            </a:r>
            <a:r>
              <a:rPr lang="ja-JP" altLang="en-US"/>
              <a:t>回の課題</a:t>
            </a:r>
            <a:r>
              <a:rPr lang="en-US" altLang="ja-JP" dirty="0"/>
              <a:t>3</a:t>
            </a:r>
            <a:r>
              <a:rPr lang="ja-JP" altLang="en-US"/>
              <a:t>についての解説</a:t>
            </a:r>
            <a:r>
              <a:rPr lang="en-US" altLang="ja-JP" dirty="0"/>
              <a:t>	(3)</a:t>
            </a:r>
            <a:endParaRPr kumimoji="1" lang="ja-JP" altLang="en-US"/>
          </a:p>
        </p:txBody>
      </p:sp>
      <p:sp>
        <p:nvSpPr>
          <p:cNvPr id="3" name="コンテンツ プレースホルダー 2">
            <a:extLst>
              <a:ext uri="{FF2B5EF4-FFF2-40B4-BE49-F238E27FC236}">
                <a16:creationId xmlns:a16="http://schemas.microsoft.com/office/drawing/2014/main" id="{9546DBF8-94F4-0049-922F-449D630A82A1}"/>
              </a:ext>
            </a:extLst>
          </p:cNvPr>
          <p:cNvSpPr>
            <a:spLocks noGrp="1"/>
          </p:cNvSpPr>
          <p:nvPr>
            <p:ph idx="1"/>
          </p:nvPr>
        </p:nvSpPr>
        <p:spPr>
          <a:xfrm>
            <a:off x="838200" y="944217"/>
            <a:ext cx="10515600" cy="5232746"/>
          </a:xfrm>
        </p:spPr>
        <p:txBody>
          <a:bodyPr>
            <a:normAutofit fontScale="70000" lnSpcReduction="20000"/>
          </a:bodyPr>
          <a:lstStyle/>
          <a:p>
            <a:r>
              <a:rPr lang="ja-JP" altLang="en-US"/>
              <a:t>任意の</a:t>
            </a:r>
            <a:r>
              <a:rPr lang="en-US" altLang="ja-JP" dirty="0"/>
              <a:t>id</a:t>
            </a:r>
            <a:r>
              <a:rPr lang="ja-JP" altLang="en-US"/>
              <a:t>が付与されたタグの</a:t>
            </a:r>
            <a:r>
              <a:rPr kumimoji="1" lang="ja-JP" altLang="en-US"/>
              <a:t>背景色を赤に変えるには？</a:t>
            </a:r>
            <a:endParaRPr kumimoji="1" lang="en-US" altLang="ja-JP" dirty="0"/>
          </a:p>
          <a:p>
            <a:pPr marL="0" indent="0">
              <a:buNone/>
            </a:pPr>
            <a:endParaRPr kumimoji="1" lang="en-US" altLang="ja-JP" dirty="0"/>
          </a:p>
          <a:p>
            <a:pPr marL="457200" lvl="1" indent="0">
              <a:buNone/>
            </a:pPr>
            <a:r>
              <a:rPr lang="en-US" altLang="ja-JP" dirty="0" err="1"/>
              <a:t>document.getElementById</a:t>
            </a:r>
            <a:r>
              <a:rPr lang="en-US" altLang="ja-JP" dirty="0"/>
              <a:t>(...).</a:t>
            </a:r>
            <a:r>
              <a:rPr lang="en-US" altLang="ja-JP" dirty="0" err="1"/>
              <a:t>style.backgroundColor</a:t>
            </a:r>
            <a:r>
              <a:rPr lang="en-US" altLang="ja-JP" dirty="0"/>
              <a:t> = ‘red’;</a:t>
            </a:r>
          </a:p>
          <a:p>
            <a:pPr marL="457200" lvl="1" indent="0">
              <a:buNone/>
            </a:pPr>
            <a:r>
              <a:rPr lang="ja-JP" altLang="en-US"/>
              <a:t>あるいは、</a:t>
            </a:r>
            <a:endParaRPr lang="en-US" altLang="ja-JP" dirty="0"/>
          </a:p>
          <a:p>
            <a:pPr marL="457200" lvl="1" indent="0">
              <a:buNone/>
            </a:pPr>
            <a:r>
              <a:rPr lang="en-US" altLang="ja-JP" dirty="0"/>
              <a:t>let </a:t>
            </a:r>
            <a:r>
              <a:rPr lang="en-US" altLang="ja-JP" dirty="0" err="1"/>
              <a:t>ele</a:t>
            </a:r>
            <a:r>
              <a:rPr lang="en-US" altLang="ja-JP" dirty="0"/>
              <a:t> = </a:t>
            </a:r>
            <a:r>
              <a:rPr lang="en-US" altLang="ja-JP" dirty="0" err="1"/>
              <a:t>document.getElementById</a:t>
            </a:r>
            <a:r>
              <a:rPr lang="en-US" altLang="ja-JP" dirty="0"/>
              <a:t>(…);</a:t>
            </a:r>
          </a:p>
          <a:p>
            <a:pPr marL="457200" lvl="1" indent="0">
              <a:buNone/>
            </a:pPr>
            <a:r>
              <a:rPr lang="en-US" altLang="ja-JP" dirty="0" err="1"/>
              <a:t>ele.style.backgroundColor</a:t>
            </a:r>
            <a:r>
              <a:rPr lang="en-US" altLang="ja-JP" dirty="0"/>
              <a:t> = ‘red’;</a:t>
            </a:r>
          </a:p>
          <a:p>
            <a:pPr marL="457200" lvl="1" indent="0">
              <a:buNone/>
            </a:pPr>
            <a:endParaRPr lang="en-US" altLang="ja-JP" dirty="0"/>
          </a:p>
          <a:p>
            <a:r>
              <a:rPr lang="en-US" altLang="ja-JP" dirty="0"/>
              <a:t>class</a:t>
            </a:r>
            <a:r>
              <a:rPr lang="ja-JP" altLang="en-US"/>
              <a:t>の場合は？</a:t>
            </a:r>
            <a:endParaRPr lang="en-US" altLang="ja-JP" dirty="0"/>
          </a:p>
          <a:p>
            <a:pPr marL="0" indent="0">
              <a:buNone/>
            </a:pPr>
            <a:endParaRPr lang="en-US" altLang="ja-JP" dirty="0"/>
          </a:p>
          <a:p>
            <a:pPr marL="457200" lvl="1" indent="0">
              <a:buNone/>
            </a:pPr>
            <a:r>
              <a:rPr lang="en-US" altLang="ja-JP" dirty="0" err="1"/>
              <a:t>document.getElementsByClassName</a:t>
            </a:r>
            <a:r>
              <a:rPr lang="en-US" altLang="ja-JP" dirty="0"/>
              <a:t>(…)[</a:t>
            </a:r>
            <a:r>
              <a:rPr lang="ja-JP" altLang="en-US"/>
              <a:t>部屋番号</a:t>
            </a:r>
            <a:r>
              <a:rPr lang="en-US" altLang="ja-JP" dirty="0"/>
              <a:t>].</a:t>
            </a:r>
            <a:r>
              <a:rPr lang="en-US" altLang="ja-JP" dirty="0" err="1"/>
              <a:t>style.backgroundColor</a:t>
            </a:r>
            <a:r>
              <a:rPr lang="en-US" altLang="ja-JP" dirty="0"/>
              <a:t> = ‘red’;</a:t>
            </a:r>
          </a:p>
          <a:p>
            <a:pPr marL="457200" lvl="1" indent="0">
              <a:buNone/>
            </a:pPr>
            <a:r>
              <a:rPr lang="ja-JP" altLang="en-US"/>
              <a:t>あるいは、</a:t>
            </a:r>
            <a:endParaRPr lang="en-US" altLang="ja-JP" dirty="0"/>
          </a:p>
          <a:p>
            <a:pPr marL="457200" lvl="1" indent="0">
              <a:buNone/>
            </a:pPr>
            <a:r>
              <a:rPr lang="en-US" altLang="ja-JP" dirty="0"/>
              <a:t>let </a:t>
            </a:r>
            <a:r>
              <a:rPr lang="en-US" altLang="ja-JP" dirty="0" err="1"/>
              <a:t>eles</a:t>
            </a:r>
            <a:r>
              <a:rPr lang="en-US" altLang="ja-JP" dirty="0"/>
              <a:t> = </a:t>
            </a:r>
            <a:r>
              <a:rPr lang="en-US" altLang="ja-JP" dirty="0" err="1"/>
              <a:t>document.getElementsByClassName</a:t>
            </a:r>
            <a:r>
              <a:rPr lang="en-US" altLang="ja-JP" dirty="0"/>
              <a:t>(…);</a:t>
            </a:r>
          </a:p>
          <a:p>
            <a:pPr marL="457200" lvl="1" indent="0">
              <a:buNone/>
            </a:pPr>
            <a:r>
              <a:rPr lang="en-US" altLang="ja-JP" dirty="0" err="1"/>
              <a:t>eles</a:t>
            </a:r>
            <a:r>
              <a:rPr lang="en-US" altLang="ja-JP" dirty="0"/>
              <a:t>[</a:t>
            </a:r>
            <a:r>
              <a:rPr lang="ja-JP" altLang="en-US"/>
              <a:t>部屋番号</a:t>
            </a:r>
            <a:r>
              <a:rPr lang="en-US" altLang="ja-JP" dirty="0"/>
              <a:t>].</a:t>
            </a:r>
            <a:r>
              <a:rPr lang="en-US" altLang="ja-JP" dirty="0" err="1"/>
              <a:t>style.backgroundColor</a:t>
            </a:r>
            <a:r>
              <a:rPr lang="en-US" altLang="ja-JP" dirty="0"/>
              <a:t> = ‘red’;</a:t>
            </a:r>
          </a:p>
          <a:p>
            <a:pPr marL="457200" lvl="1" indent="0">
              <a:buNone/>
            </a:pPr>
            <a:endParaRPr lang="en-US" altLang="ja-JP" dirty="0"/>
          </a:p>
          <a:p>
            <a:r>
              <a:rPr lang="en-US" altLang="ja-JP" dirty="0"/>
              <a:t>class</a:t>
            </a:r>
            <a:r>
              <a:rPr lang="ja-JP" altLang="en-US"/>
              <a:t>は複数のタグに付与される可能性がある。そのため、同じ</a:t>
            </a:r>
            <a:r>
              <a:rPr lang="en-US" altLang="ja-JP" dirty="0"/>
              <a:t>class</a:t>
            </a:r>
            <a:r>
              <a:rPr lang="ja-JP" altLang="en-US"/>
              <a:t>名であっても、何番目に出現したタグかを</a:t>
            </a:r>
            <a:r>
              <a:rPr lang="en-US" altLang="ja-JP" dirty="0"/>
              <a:t>[]</a:t>
            </a:r>
            <a:r>
              <a:rPr lang="ja-JP" altLang="en-US"/>
              <a:t>内に指定する必要がある（部屋番号）。</a:t>
            </a:r>
            <a:endParaRPr lang="en-US" altLang="ja-JP" dirty="0"/>
          </a:p>
          <a:p>
            <a:endParaRPr lang="en-US" altLang="ja-JP" dirty="0"/>
          </a:p>
          <a:p>
            <a:r>
              <a:rPr lang="ja-JP" altLang="en-US"/>
              <a:t>部屋番号は</a:t>
            </a:r>
            <a:r>
              <a:rPr lang="en-US" altLang="ja-JP" dirty="0"/>
              <a:t>0</a:t>
            </a:r>
            <a:r>
              <a:rPr lang="ja-JP" altLang="en-US"/>
              <a:t>から始まる点に注意。</a:t>
            </a:r>
            <a:endParaRPr lang="en-US" altLang="ja-JP" dirty="0"/>
          </a:p>
          <a:p>
            <a:pPr lvl="1"/>
            <a:endParaRPr kumimoji="1" lang="ja-JP" altLang="en-US"/>
          </a:p>
        </p:txBody>
      </p:sp>
    </p:spTree>
    <p:extLst>
      <p:ext uri="{BB962C8B-B14F-4D97-AF65-F5344CB8AC3E}">
        <p14:creationId xmlns:p14="http://schemas.microsoft.com/office/powerpoint/2010/main" val="3466511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027BCF0F-E67E-1144-80A8-3C8D9AB03E3E}"/>
              </a:ext>
            </a:extLst>
          </p:cNvPr>
          <p:cNvSpPr>
            <a:spLocks noGrp="1"/>
          </p:cNvSpPr>
          <p:nvPr>
            <p:ph type="title"/>
          </p:nvPr>
        </p:nvSpPr>
        <p:spPr>
          <a:xfrm>
            <a:off x="808638" y="386930"/>
            <a:ext cx="9236700" cy="1188950"/>
          </a:xfrm>
        </p:spPr>
        <p:txBody>
          <a:bodyPr anchor="b">
            <a:normAutofit/>
          </a:bodyPr>
          <a:lstStyle/>
          <a:p>
            <a:r>
              <a:rPr lang="ja-JP" altLang="en-US" sz="4600"/>
              <a:t>モンテカルロ法による</a:t>
            </a:r>
            <a:r>
              <a:rPr lang="en-US" altLang="ja-JP" sz="4600"/>
              <a:t>π</a:t>
            </a:r>
            <a:r>
              <a:rPr lang="ja-JP" altLang="en-US" sz="4600"/>
              <a:t>の近似</a:t>
            </a:r>
            <a:r>
              <a:rPr lang="en-US" altLang="ja-JP" sz="4600"/>
              <a:t>(1)</a:t>
            </a:r>
            <a:endParaRPr kumimoji="1" lang="ja-JP" altLang="en-US" sz="46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コンテンツ プレースホルダー 2">
            <a:extLst>
              <a:ext uri="{FF2B5EF4-FFF2-40B4-BE49-F238E27FC236}">
                <a16:creationId xmlns:a16="http://schemas.microsoft.com/office/drawing/2014/main" id="{C1F8416F-8948-D147-A86F-E3FEF73DE10F}"/>
              </a:ext>
            </a:extLst>
          </p:cNvPr>
          <p:cNvSpPr>
            <a:spLocks noGrp="1"/>
          </p:cNvSpPr>
          <p:nvPr>
            <p:ph idx="1"/>
          </p:nvPr>
        </p:nvSpPr>
        <p:spPr>
          <a:xfrm>
            <a:off x="793660" y="2599509"/>
            <a:ext cx="10143668" cy="3435531"/>
          </a:xfrm>
        </p:spPr>
        <p:txBody>
          <a:bodyPr anchor="ctr">
            <a:normAutofit/>
          </a:bodyPr>
          <a:lstStyle/>
          <a:p>
            <a:r>
              <a:rPr kumimoji="1" lang="ja-JP" altLang="en-US" sz="1700"/>
              <a:t>乱数を使ったシミュレーションを繰り返すことで近似解を得る手法。</a:t>
            </a:r>
            <a:endParaRPr kumimoji="1" lang="en-US" altLang="ja-JP" sz="1700"/>
          </a:p>
          <a:p>
            <a:r>
              <a:rPr kumimoji="1" lang="ja-JP" altLang="en-US" sz="1700"/>
              <a:t>一辺の長さ</a:t>
            </a:r>
            <a:r>
              <a:rPr kumimoji="1" lang="en-US" altLang="ja-JP" sz="1700"/>
              <a:t>2</a:t>
            </a:r>
            <a:r>
              <a:rPr kumimoji="1" lang="ja-JP" altLang="en-US" sz="1700"/>
              <a:t>の正方形と、それに内接する半径</a:t>
            </a:r>
            <a:r>
              <a:rPr kumimoji="1" lang="en-US" altLang="ja-JP" sz="1700"/>
              <a:t>1</a:t>
            </a:r>
            <a:r>
              <a:rPr kumimoji="1" lang="ja-JP" altLang="en-US" sz="1700"/>
              <a:t>の円を考える。</a:t>
            </a:r>
            <a:endParaRPr kumimoji="1" lang="en-US" altLang="ja-JP" sz="1700"/>
          </a:p>
          <a:p>
            <a:r>
              <a:rPr lang="ja-JP" altLang="en-US" sz="1700"/>
              <a:t>ランダムに</a:t>
            </a:r>
            <a:r>
              <a:rPr lang="en-US" altLang="ja-JP" sz="1700"/>
              <a:t>N</a:t>
            </a:r>
            <a:r>
              <a:rPr lang="ja-JP" altLang="en-US" sz="1700"/>
              <a:t>個の点を正方形内に打つ。</a:t>
            </a:r>
            <a:endParaRPr lang="en-US" altLang="ja-JP" sz="1700"/>
          </a:p>
          <a:p>
            <a:r>
              <a:rPr kumimoji="1" lang="ja-JP" altLang="en-US" sz="1700"/>
              <a:t>円の内部に入った点の数を</a:t>
            </a:r>
            <a:r>
              <a:rPr kumimoji="1" lang="en-US" altLang="ja-JP" sz="1700"/>
              <a:t>k</a:t>
            </a:r>
            <a:r>
              <a:rPr kumimoji="1" lang="ja-JP" altLang="en-US" sz="1700"/>
              <a:t>とする。</a:t>
            </a:r>
            <a:endParaRPr kumimoji="1" lang="en-US" altLang="ja-JP" sz="1700"/>
          </a:p>
          <a:p>
            <a:r>
              <a:rPr lang="ja-JP" altLang="en-US" sz="1700"/>
              <a:t>半径</a:t>
            </a:r>
            <a:r>
              <a:rPr lang="en-US" altLang="ja-JP" sz="1700"/>
              <a:t>1</a:t>
            </a:r>
            <a:r>
              <a:rPr lang="ja-JP" altLang="en-US" sz="1700"/>
              <a:t>の円の面積は</a:t>
            </a:r>
            <a:r>
              <a:rPr lang="en-US" altLang="ja-JP" sz="1700"/>
              <a:t>π</a:t>
            </a:r>
            <a:r>
              <a:rPr lang="ja-JP" altLang="en-US" sz="1700"/>
              <a:t>である（</a:t>
            </a:r>
            <a:r>
              <a:rPr lang="en-US" altLang="ja-JP" sz="1700"/>
              <a:t>πr</a:t>
            </a:r>
            <a:r>
              <a:rPr lang="ja-JP" altLang="en-US" sz="1700"/>
              <a:t>の</a:t>
            </a:r>
            <a:r>
              <a:rPr lang="en-US" altLang="ja-JP" sz="1700"/>
              <a:t>2</a:t>
            </a:r>
            <a:r>
              <a:rPr lang="ja-JP" altLang="en-US" sz="1700"/>
              <a:t>乗）。</a:t>
            </a:r>
            <a:endParaRPr lang="en-US" altLang="ja-JP" sz="1700"/>
          </a:p>
          <a:p>
            <a:r>
              <a:rPr kumimoji="1" lang="ja-JP" altLang="en-US" sz="1700"/>
              <a:t>一辺の長さが</a:t>
            </a:r>
            <a:r>
              <a:rPr kumimoji="1" lang="en-US" altLang="ja-JP" sz="1700"/>
              <a:t>2</a:t>
            </a:r>
            <a:r>
              <a:rPr kumimoji="1" lang="ja-JP" altLang="en-US" sz="1700"/>
              <a:t>の正方形の面積は</a:t>
            </a:r>
            <a:r>
              <a:rPr kumimoji="1" lang="en-US" altLang="ja-JP" sz="1700"/>
              <a:t>4</a:t>
            </a:r>
            <a:r>
              <a:rPr kumimoji="1" lang="ja-JP" altLang="en-US" sz="1700"/>
              <a:t>である。</a:t>
            </a:r>
            <a:endParaRPr kumimoji="1" lang="en-US" altLang="ja-JP" sz="1700"/>
          </a:p>
          <a:p>
            <a:r>
              <a:rPr lang="en-US" altLang="ja-JP" sz="1700"/>
              <a:t>N</a:t>
            </a:r>
            <a:r>
              <a:rPr lang="ja-JP" altLang="en-US" sz="1700"/>
              <a:t>が十分に大きい時、</a:t>
            </a:r>
            <a:r>
              <a:rPr lang="en-US" altLang="ja-JP" sz="1700"/>
              <a:t>N</a:t>
            </a:r>
            <a:r>
              <a:rPr lang="ja-JP" altLang="en-US" sz="1700"/>
              <a:t>と</a:t>
            </a:r>
            <a:r>
              <a:rPr lang="en-US" altLang="ja-JP" sz="1700"/>
              <a:t>k</a:t>
            </a:r>
            <a:r>
              <a:rPr lang="ja-JP" altLang="en-US" sz="1700"/>
              <a:t>の比は正方形の面積と円の面積の比に近似する。</a:t>
            </a:r>
            <a:endParaRPr lang="en-US" altLang="ja-JP" sz="1700"/>
          </a:p>
          <a:p>
            <a:r>
              <a:rPr kumimoji="1" lang="ja-JP" altLang="en-US" sz="1700"/>
              <a:t>つまり、</a:t>
            </a:r>
            <a:r>
              <a:rPr kumimoji="1" lang="en-US" altLang="ja-JP" sz="1700"/>
              <a:t>N:k </a:t>
            </a:r>
            <a:r>
              <a:rPr kumimoji="1" lang="ja-JP" altLang="en-US" sz="1700"/>
              <a:t>≒</a:t>
            </a:r>
            <a:r>
              <a:rPr kumimoji="1" lang="en-US" altLang="ja-JP" sz="1700"/>
              <a:t> 4:π</a:t>
            </a:r>
          </a:p>
          <a:p>
            <a:r>
              <a:rPr lang="ja-JP" altLang="en-US" sz="1700"/>
              <a:t>ゆえに、</a:t>
            </a:r>
            <a:r>
              <a:rPr lang="en-US" altLang="ja-JP" sz="1700"/>
              <a:t>π</a:t>
            </a:r>
            <a:r>
              <a:rPr lang="ja-JP" altLang="en-US" sz="1700"/>
              <a:t>はほぼ、</a:t>
            </a:r>
            <a:r>
              <a:rPr lang="en-US" altLang="ja-JP" sz="1700"/>
              <a:t>4k/N</a:t>
            </a:r>
            <a:endParaRPr kumimoji="1" lang="en-US" altLang="ja-JP" sz="1700"/>
          </a:p>
        </p:txBody>
      </p:sp>
      <p:sp>
        <p:nvSpPr>
          <p:cNvPr id="4" name="正方形/長方形 3">
            <a:extLst>
              <a:ext uri="{FF2B5EF4-FFF2-40B4-BE49-F238E27FC236}">
                <a16:creationId xmlns:a16="http://schemas.microsoft.com/office/drawing/2014/main" id="{79BF35B8-ADC3-B247-91BF-F7623180C7BB}"/>
              </a:ext>
            </a:extLst>
          </p:cNvPr>
          <p:cNvSpPr/>
          <p:nvPr/>
        </p:nvSpPr>
        <p:spPr>
          <a:xfrm>
            <a:off x="8721969" y="4009292"/>
            <a:ext cx="2215359" cy="20257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円/楕円 4">
            <a:extLst>
              <a:ext uri="{FF2B5EF4-FFF2-40B4-BE49-F238E27FC236}">
                <a16:creationId xmlns:a16="http://schemas.microsoft.com/office/drawing/2014/main" id="{F8473582-812E-8A47-ABF3-25675B138659}"/>
              </a:ext>
            </a:extLst>
          </p:cNvPr>
          <p:cNvSpPr/>
          <p:nvPr/>
        </p:nvSpPr>
        <p:spPr>
          <a:xfrm>
            <a:off x="8733692" y="4009292"/>
            <a:ext cx="2203636" cy="20257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a:extLst>
              <a:ext uri="{FF2B5EF4-FFF2-40B4-BE49-F238E27FC236}">
                <a16:creationId xmlns:a16="http://schemas.microsoft.com/office/drawing/2014/main" id="{163EA246-FC75-7940-9F5B-780509EACC45}"/>
              </a:ext>
            </a:extLst>
          </p:cNvPr>
          <p:cNvSpPr/>
          <p:nvPr/>
        </p:nvSpPr>
        <p:spPr>
          <a:xfrm>
            <a:off x="9114183" y="4562061"/>
            <a:ext cx="49695" cy="596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a:extLst>
              <a:ext uri="{FF2B5EF4-FFF2-40B4-BE49-F238E27FC236}">
                <a16:creationId xmlns:a16="http://schemas.microsoft.com/office/drawing/2014/main" id="{B206C201-074E-1742-B8A4-2192D13A001D}"/>
              </a:ext>
            </a:extLst>
          </p:cNvPr>
          <p:cNvSpPr/>
          <p:nvPr/>
        </p:nvSpPr>
        <p:spPr>
          <a:xfrm>
            <a:off x="10564043" y="4199189"/>
            <a:ext cx="49695" cy="596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a:extLst>
              <a:ext uri="{FF2B5EF4-FFF2-40B4-BE49-F238E27FC236}">
                <a16:creationId xmlns:a16="http://schemas.microsoft.com/office/drawing/2014/main" id="{69AF6D1F-0BF2-B945-8263-FF4F7DE91BF5}"/>
              </a:ext>
            </a:extLst>
          </p:cNvPr>
          <p:cNvSpPr/>
          <p:nvPr/>
        </p:nvSpPr>
        <p:spPr>
          <a:xfrm>
            <a:off x="9901030" y="4369020"/>
            <a:ext cx="49695" cy="596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a:extLst>
              <a:ext uri="{FF2B5EF4-FFF2-40B4-BE49-F238E27FC236}">
                <a16:creationId xmlns:a16="http://schemas.microsoft.com/office/drawing/2014/main" id="{3D99AC7C-D991-D348-9E73-B65E0BAF5999}"/>
              </a:ext>
            </a:extLst>
          </p:cNvPr>
          <p:cNvSpPr/>
          <p:nvPr/>
        </p:nvSpPr>
        <p:spPr>
          <a:xfrm>
            <a:off x="9571383" y="5019261"/>
            <a:ext cx="49695" cy="596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円/楕円 16">
            <a:extLst>
              <a:ext uri="{FF2B5EF4-FFF2-40B4-BE49-F238E27FC236}">
                <a16:creationId xmlns:a16="http://schemas.microsoft.com/office/drawing/2014/main" id="{F01C9418-58EA-F14D-ACDD-5FFF40125900}"/>
              </a:ext>
            </a:extLst>
          </p:cNvPr>
          <p:cNvSpPr/>
          <p:nvPr/>
        </p:nvSpPr>
        <p:spPr>
          <a:xfrm>
            <a:off x="8895880" y="5752429"/>
            <a:ext cx="49695" cy="596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a:extLst>
              <a:ext uri="{FF2B5EF4-FFF2-40B4-BE49-F238E27FC236}">
                <a16:creationId xmlns:a16="http://schemas.microsoft.com/office/drawing/2014/main" id="{69585CBB-95FD-B44F-A296-1714003A81CC}"/>
              </a:ext>
            </a:extLst>
          </p:cNvPr>
          <p:cNvSpPr/>
          <p:nvPr/>
        </p:nvSpPr>
        <p:spPr>
          <a:xfrm>
            <a:off x="10638585" y="5773292"/>
            <a:ext cx="49695" cy="596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円/楕円 18">
            <a:extLst>
              <a:ext uri="{FF2B5EF4-FFF2-40B4-BE49-F238E27FC236}">
                <a16:creationId xmlns:a16="http://schemas.microsoft.com/office/drawing/2014/main" id="{F5B6223F-BFC1-084A-A34F-3CF0628548D0}"/>
              </a:ext>
            </a:extLst>
          </p:cNvPr>
          <p:cNvSpPr/>
          <p:nvPr/>
        </p:nvSpPr>
        <p:spPr>
          <a:xfrm>
            <a:off x="10588890" y="4749571"/>
            <a:ext cx="49695" cy="596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94383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8" name="Rectangle 134">
            <a:extLst>
              <a:ext uri="{FF2B5EF4-FFF2-40B4-BE49-F238E27FC236}">
                <a16:creationId xmlns:a16="http://schemas.microsoft.com/office/drawing/2014/main" id="{952B4610-38D5-4CB6-81BF-0A650217F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C6C40FCF-A236-BA4B-B474-902E5954BACA}"/>
              </a:ext>
            </a:extLst>
          </p:cNvPr>
          <p:cNvSpPr>
            <a:spLocks noGrp="1"/>
          </p:cNvSpPr>
          <p:nvPr>
            <p:ph type="title"/>
          </p:nvPr>
        </p:nvSpPr>
        <p:spPr>
          <a:xfrm>
            <a:off x="831987" y="343425"/>
            <a:ext cx="10521813" cy="1328139"/>
          </a:xfrm>
        </p:spPr>
        <p:txBody>
          <a:bodyPr vert="horz" lIns="91440" tIns="45720" rIns="91440" bIns="45720" rtlCol="0" anchor="ctr">
            <a:normAutofit/>
          </a:bodyPr>
          <a:lstStyle/>
          <a:p>
            <a:r>
              <a:rPr kumimoji="1" lang="ja-JP" altLang="en-US" sz="4000"/>
              <a:t>モンテカルロ法による</a:t>
            </a:r>
            <a:r>
              <a:rPr kumimoji="1" lang="en-US" altLang="ja-JP" sz="4000"/>
              <a:t>π</a:t>
            </a:r>
            <a:r>
              <a:rPr kumimoji="1" lang="ja-JP" altLang="en-US" sz="4000"/>
              <a:t>の近似</a:t>
            </a:r>
            <a:r>
              <a:rPr kumimoji="1" lang="en-US" altLang="ja-JP" sz="4000"/>
              <a:t>(2)</a:t>
            </a:r>
          </a:p>
        </p:txBody>
      </p:sp>
      <p:pic>
        <p:nvPicPr>
          <p:cNvPr id="1026" name="Picture 2">
            <a:extLst>
              <a:ext uri="{FF2B5EF4-FFF2-40B4-BE49-F238E27FC236}">
                <a16:creationId xmlns:a16="http://schemas.microsoft.com/office/drawing/2014/main" id="{F9930136-677B-094A-9D00-4A4FD8A7B31D}"/>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5918" r="5976" b="-3"/>
          <a:stretch/>
        </p:blipFill>
        <p:spPr bwMode="auto">
          <a:xfrm>
            <a:off x="831987" y="1843286"/>
            <a:ext cx="3352078" cy="3728610"/>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a:extLst>
              <a:ext uri="{FF2B5EF4-FFF2-40B4-BE49-F238E27FC236}">
                <a16:creationId xmlns:a16="http://schemas.microsoft.com/office/drawing/2014/main" id="{C994F0F9-7866-1546-B887-9A1A54EF907F}"/>
              </a:ext>
            </a:extLst>
          </p:cNvPr>
          <p:cNvSpPr txBox="1"/>
          <p:nvPr/>
        </p:nvSpPr>
        <p:spPr>
          <a:xfrm>
            <a:off x="4650658" y="1843280"/>
            <a:ext cx="6703139" cy="4285810"/>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altLang="ja-JP" sz="1700" dirty="0"/>
              <a:t>N</a:t>
            </a:r>
            <a:r>
              <a:rPr lang="ja-JP" altLang="en-US" sz="1700"/>
              <a:t>を試行回数（点を四角の中に打った回数）、</a:t>
            </a:r>
            <a:r>
              <a:rPr lang="en-US" altLang="ja-JP" sz="1700" dirty="0"/>
              <a:t>k</a:t>
            </a:r>
            <a:r>
              <a:rPr lang="ja-JP" altLang="en-US" sz="1700"/>
              <a:t>をその中で円の内部に入った回数とする。その時、円周率の近似値は次の手順で求められる。</a:t>
            </a:r>
            <a:endParaRPr lang="en-US" altLang="ja-JP" sz="1700" dirty="0"/>
          </a:p>
          <a:p>
            <a:pPr indent="-228600">
              <a:lnSpc>
                <a:spcPct val="90000"/>
              </a:lnSpc>
              <a:spcAft>
                <a:spcPts val="600"/>
              </a:spcAft>
              <a:buFont typeface="Arial" panose="020B0604020202020204" pitchFamily="34" charset="0"/>
              <a:buChar char="•"/>
            </a:pPr>
            <a:endParaRPr lang="en-US" altLang="ja-JP" sz="1700" dirty="0"/>
          </a:p>
          <a:p>
            <a:pPr marL="114300">
              <a:lnSpc>
                <a:spcPct val="90000"/>
              </a:lnSpc>
              <a:spcAft>
                <a:spcPts val="600"/>
              </a:spcAft>
            </a:pPr>
            <a:r>
              <a:rPr lang="en-US" altLang="ja-JP" sz="1700" dirty="0"/>
              <a:t>1)k</a:t>
            </a:r>
            <a:r>
              <a:rPr lang="ja-JP" altLang="en-US" sz="1700"/>
              <a:t>を</a:t>
            </a:r>
            <a:r>
              <a:rPr lang="en-US" altLang="ja-JP" sz="1700" dirty="0"/>
              <a:t>0</a:t>
            </a:r>
            <a:r>
              <a:rPr lang="ja-JP" altLang="en-US" sz="1700"/>
              <a:t>にする。</a:t>
            </a:r>
          </a:p>
          <a:p>
            <a:pPr>
              <a:lnSpc>
                <a:spcPct val="90000"/>
              </a:lnSpc>
              <a:spcAft>
                <a:spcPts val="600"/>
              </a:spcAft>
            </a:pPr>
            <a:r>
              <a:rPr lang="en-US" altLang="ja-JP" sz="1700" dirty="0"/>
              <a:t>  2) 1×1</a:t>
            </a:r>
            <a:r>
              <a:rPr lang="ja-JP" altLang="en-US" sz="1700"/>
              <a:t>の範囲のランダムな点</a:t>
            </a:r>
            <a:r>
              <a:rPr lang="en-US" altLang="ja-JP" sz="1700" dirty="0"/>
              <a:t>(</a:t>
            </a:r>
            <a:r>
              <a:rPr lang="en-US" altLang="ja-JP" sz="1700" dirty="0" err="1"/>
              <a:t>x,y</a:t>
            </a:r>
            <a:r>
              <a:rPr lang="en-US" altLang="ja-JP" sz="1700" dirty="0"/>
              <a:t>)</a:t>
            </a:r>
            <a:r>
              <a:rPr lang="ja-JP" altLang="en-US" sz="1700"/>
              <a:t>に点を打つ。</a:t>
            </a:r>
            <a:endParaRPr lang="en-US" altLang="ja-JP" sz="1700" dirty="0"/>
          </a:p>
          <a:p>
            <a:pPr>
              <a:lnSpc>
                <a:spcPct val="90000"/>
              </a:lnSpc>
              <a:spcAft>
                <a:spcPts val="600"/>
              </a:spcAft>
            </a:pPr>
            <a:r>
              <a:rPr lang="en-US" altLang="ja-JP" sz="1700" dirty="0"/>
              <a:t> 	</a:t>
            </a:r>
            <a:r>
              <a:rPr lang="en-US" altLang="ja-JP" sz="1700" dirty="0" err="1"/>
              <a:t>Math.random</a:t>
            </a:r>
            <a:r>
              <a:rPr lang="en-US" altLang="ja-JP" sz="1700" dirty="0"/>
              <a:t>()</a:t>
            </a:r>
            <a:r>
              <a:rPr lang="ja-JP" altLang="en-US" sz="1700"/>
              <a:t>を使い、変数</a:t>
            </a:r>
            <a:r>
              <a:rPr lang="en-US" altLang="ja-JP" sz="1700" dirty="0"/>
              <a:t>x, y</a:t>
            </a:r>
            <a:r>
              <a:rPr lang="ja-JP" altLang="en-US" sz="1700"/>
              <a:t>に代入。</a:t>
            </a:r>
          </a:p>
          <a:p>
            <a:pPr>
              <a:lnSpc>
                <a:spcPct val="90000"/>
              </a:lnSpc>
              <a:spcAft>
                <a:spcPts val="600"/>
              </a:spcAft>
            </a:pPr>
            <a:r>
              <a:rPr lang="en-US" altLang="ja-JP" sz="1700" dirty="0"/>
              <a:t>  3) </a:t>
            </a:r>
            <a:r>
              <a:rPr lang="ja-JP" altLang="en-US" sz="1700"/>
              <a:t>三平方の定理を使い、点の原点からの距離</a:t>
            </a:r>
            <a:r>
              <a:rPr lang="en-US" altLang="ja-JP" sz="1700" dirty="0"/>
              <a:t>(</a:t>
            </a:r>
            <a:r>
              <a:rPr lang="en-US" altLang="ja-JP" sz="1700" dirty="0" err="1"/>
              <a:t>Math.sqrt</a:t>
            </a:r>
            <a:r>
              <a:rPr lang="en-US" altLang="ja-JP" sz="1700" dirty="0"/>
              <a:t>(x</a:t>
            </a:r>
            <a:r>
              <a:rPr lang="en-US" altLang="ja-JP" sz="1700" baseline="30000" dirty="0"/>
              <a:t>2</a:t>
            </a:r>
            <a:r>
              <a:rPr lang="en-US" altLang="ja-JP" sz="1700" dirty="0"/>
              <a:t>+y</a:t>
            </a:r>
            <a:r>
              <a:rPr lang="en-US" altLang="ja-JP" sz="1700" baseline="30000" dirty="0"/>
              <a:t>2</a:t>
            </a:r>
            <a:r>
              <a:rPr lang="en-US" altLang="ja-JP" sz="1700" dirty="0"/>
              <a:t>)</a:t>
            </a:r>
            <a:r>
              <a:rPr lang="ja-JP" altLang="en-US" sz="1700"/>
              <a:t>が</a:t>
            </a:r>
            <a:r>
              <a:rPr lang="en-US" altLang="ja-JP" sz="1700" dirty="0"/>
              <a:t>1</a:t>
            </a:r>
            <a:r>
              <a:rPr lang="ja-JP" altLang="en-US" sz="1700"/>
              <a:t>以下なら</a:t>
            </a:r>
            <a:r>
              <a:rPr lang="en-US" altLang="ja-JP" sz="1700" dirty="0"/>
              <a:t>k</a:t>
            </a:r>
            <a:r>
              <a:rPr lang="ja-JP" altLang="en-US" sz="1700"/>
              <a:t>に</a:t>
            </a:r>
            <a:r>
              <a:rPr lang="en-US" altLang="ja-JP" sz="1700" dirty="0"/>
              <a:t>1</a:t>
            </a:r>
            <a:r>
              <a:rPr lang="ja-JP" altLang="en-US" sz="1700"/>
              <a:t>加える。（ヒント：不等式の両辺を二乗しても同じなので、</a:t>
            </a:r>
            <a:r>
              <a:rPr lang="en-US" altLang="ja-JP" sz="1700" dirty="0"/>
              <a:t>x</a:t>
            </a:r>
            <a:r>
              <a:rPr lang="en-US" altLang="ja-JP" sz="1700" baseline="30000" dirty="0"/>
              <a:t>2</a:t>
            </a:r>
            <a:r>
              <a:rPr lang="en-US" altLang="ja-JP" sz="1700" dirty="0"/>
              <a:t>+y</a:t>
            </a:r>
            <a:r>
              <a:rPr lang="en-US" altLang="ja-JP" sz="1700" baseline="30000" dirty="0"/>
              <a:t>2</a:t>
            </a:r>
            <a:r>
              <a:rPr lang="ja-JP" altLang="en-US" sz="1700"/>
              <a:t>が</a:t>
            </a:r>
            <a:r>
              <a:rPr lang="en-US" altLang="ja-JP" sz="1700" dirty="0"/>
              <a:t>1</a:t>
            </a:r>
            <a:r>
              <a:rPr lang="ja-JP" altLang="en-US" sz="1700"/>
              <a:t>以下であれば良い。）</a:t>
            </a:r>
          </a:p>
          <a:p>
            <a:pPr>
              <a:lnSpc>
                <a:spcPct val="90000"/>
              </a:lnSpc>
              <a:spcAft>
                <a:spcPts val="600"/>
              </a:spcAft>
            </a:pPr>
            <a:r>
              <a:rPr lang="en-US" altLang="ja-JP" sz="1700" dirty="0"/>
              <a:t>  4) 2〜3</a:t>
            </a:r>
            <a:r>
              <a:rPr lang="ja-JP" altLang="en-US" sz="1700"/>
              <a:t>を</a:t>
            </a:r>
            <a:r>
              <a:rPr lang="en-US" altLang="ja-JP" sz="1700" dirty="0"/>
              <a:t>N</a:t>
            </a:r>
            <a:r>
              <a:rPr lang="ja-JP" altLang="en-US" sz="1700"/>
              <a:t>回繰り返す。</a:t>
            </a:r>
            <a:endParaRPr lang="en-US" altLang="ja-JP" sz="1700" dirty="0"/>
          </a:p>
          <a:p>
            <a:pPr>
              <a:lnSpc>
                <a:spcPct val="90000"/>
              </a:lnSpc>
              <a:spcAft>
                <a:spcPts val="600"/>
              </a:spcAft>
            </a:pPr>
            <a:r>
              <a:rPr lang="en-US" altLang="ja-JP" sz="1700" dirty="0"/>
              <a:t>  5) 1/4</a:t>
            </a:r>
            <a:r>
              <a:rPr lang="ja-JP" altLang="en-US" sz="1700"/>
              <a:t>円の面積は</a:t>
            </a:r>
            <a:r>
              <a:rPr lang="en-US" altLang="ja-JP" sz="1700" dirty="0"/>
              <a:t>πr</a:t>
            </a:r>
            <a:r>
              <a:rPr lang="en-US" altLang="ja-JP" sz="1700" baseline="30000" dirty="0"/>
              <a:t>2</a:t>
            </a:r>
            <a:r>
              <a:rPr lang="en-US" altLang="ja-JP" sz="1700" dirty="0"/>
              <a:t>/4</a:t>
            </a:r>
            <a:r>
              <a:rPr lang="ja-JP" altLang="en-US" sz="1700"/>
              <a:t>で、上記の場合</a:t>
            </a:r>
            <a:r>
              <a:rPr lang="en-US" altLang="ja-JP" sz="1700" dirty="0"/>
              <a:t>r=1</a:t>
            </a:r>
            <a:r>
              <a:rPr lang="ja-JP" altLang="en-US" sz="1700"/>
              <a:t>なので</a:t>
            </a:r>
            <a:r>
              <a:rPr lang="en-US" altLang="ja-JP" sz="1700" dirty="0"/>
              <a:t>π</a:t>
            </a:r>
            <a:r>
              <a:rPr lang="ja-JP" altLang="en-US" sz="1700"/>
              <a:t>は</a:t>
            </a:r>
            <a:r>
              <a:rPr lang="en-US" altLang="ja-JP" sz="1700" dirty="0"/>
              <a:t>4k/N</a:t>
            </a:r>
            <a:r>
              <a:rPr lang="ja-JP" altLang="en-US" sz="1700"/>
              <a:t>で求められる</a:t>
            </a:r>
          </a:p>
          <a:p>
            <a:pPr indent="-228600">
              <a:lnSpc>
                <a:spcPct val="90000"/>
              </a:lnSpc>
              <a:spcAft>
                <a:spcPts val="600"/>
              </a:spcAft>
              <a:buFont typeface="Arial" panose="020B0604020202020204" pitchFamily="34" charset="0"/>
              <a:buChar char="•"/>
            </a:pPr>
            <a:endParaRPr kumimoji="1" lang="en-US" altLang="ja-JP" sz="1700" dirty="0"/>
          </a:p>
        </p:txBody>
      </p:sp>
    </p:spTree>
    <p:extLst>
      <p:ext uri="{BB962C8B-B14F-4D97-AF65-F5344CB8AC3E}">
        <p14:creationId xmlns:p14="http://schemas.microsoft.com/office/powerpoint/2010/main" val="1388187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F4C891B-62D0-4250-AEB7-0F42BAD78D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D10F5A49-B6E3-8D44-9689-CCCB77C6BE38}"/>
              </a:ext>
            </a:extLst>
          </p:cNvPr>
          <p:cNvSpPr>
            <a:spLocks noGrp="1"/>
          </p:cNvSpPr>
          <p:nvPr>
            <p:ph type="title"/>
          </p:nvPr>
        </p:nvSpPr>
        <p:spPr>
          <a:xfrm>
            <a:off x="838199" y="2228850"/>
            <a:ext cx="10146541" cy="1096912"/>
          </a:xfrm>
        </p:spPr>
        <p:txBody>
          <a:bodyPr anchor="b">
            <a:normAutofit/>
          </a:bodyPr>
          <a:lstStyle/>
          <a:p>
            <a:r>
              <a:rPr kumimoji="1" lang="ja-JP" altLang="en-US" sz="4000"/>
              <a:t>このスライドの目標</a:t>
            </a:r>
          </a:p>
        </p:txBody>
      </p:sp>
      <p:pic>
        <p:nvPicPr>
          <p:cNvPr id="7" name="Graphic 6" descr="チェック マーク">
            <a:extLst>
              <a:ext uri="{FF2B5EF4-FFF2-40B4-BE49-F238E27FC236}">
                <a16:creationId xmlns:a16="http://schemas.microsoft.com/office/drawing/2014/main" id="{E4AC23F6-E6CC-41FA-B956-533B51DCF85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592" y="1097104"/>
            <a:ext cx="995221" cy="995221"/>
          </a:xfrm>
          <a:prstGeom prst="rect">
            <a:avLst/>
          </a:prstGeom>
        </p:spPr>
      </p:pic>
      <p:sp>
        <p:nvSpPr>
          <p:cNvPr id="3" name="コンテンツ プレースホルダー 2">
            <a:extLst>
              <a:ext uri="{FF2B5EF4-FFF2-40B4-BE49-F238E27FC236}">
                <a16:creationId xmlns:a16="http://schemas.microsoft.com/office/drawing/2014/main" id="{67D3D3F3-0E36-BC43-9C37-19FD98D434B3}"/>
              </a:ext>
            </a:extLst>
          </p:cNvPr>
          <p:cNvSpPr>
            <a:spLocks noGrp="1"/>
          </p:cNvSpPr>
          <p:nvPr>
            <p:ph idx="1"/>
          </p:nvPr>
        </p:nvSpPr>
        <p:spPr>
          <a:xfrm>
            <a:off x="838200" y="3532241"/>
            <a:ext cx="10144180" cy="2203206"/>
          </a:xfrm>
        </p:spPr>
        <p:txBody>
          <a:bodyPr anchor="t">
            <a:normAutofit/>
          </a:bodyPr>
          <a:lstStyle/>
          <a:p>
            <a:r>
              <a:rPr kumimoji="1" lang="en-US" altLang="ja-JP" sz="2000"/>
              <a:t>JavaScript</a:t>
            </a:r>
            <a:r>
              <a:rPr kumimoji="1" lang="ja-JP" altLang="en-US" sz="2000"/>
              <a:t>と</a:t>
            </a:r>
            <a:r>
              <a:rPr kumimoji="1" lang="en-US" altLang="ja-JP" sz="2000"/>
              <a:t>HTML</a:t>
            </a:r>
            <a:r>
              <a:rPr kumimoji="1" lang="ja-JP" altLang="en-US" sz="2000"/>
              <a:t>の結び付けについて理解する</a:t>
            </a:r>
            <a:endParaRPr kumimoji="1" lang="en-US" altLang="ja-JP" sz="2000"/>
          </a:p>
          <a:p>
            <a:pPr lvl="1"/>
            <a:r>
              <a:rPr lang="en-US" altLang="ja-JP" sz="2000"/>
              <a:t>id, class, tag</a:t>
            </a:r>
            <a:r>
              <a:rPr lang="ja-JP" altLang="en-US" sz="2000"/>
              <a:t>を指定して任意の</a:t>
            </a:r>
            <a:r>
              <a:rPr lang="en-US" altLang="ja-JP" sz="2000"/>
              <a:t>HTML</a:t>
            </a:r>
            <a:r>
              <a:rPr lang="ja-JP" altLang="en-US" sz="2000"/>
              <a:t>要素（タグ）を取得・操作する</a:t>
            </a:r>
            <a:endParaRPr kumimoji="1" lang="en-US" altLang="ja-JP" sz="2000"/>
          </a:p>
          <a:p>
            <a:r>
              <a:rPr lang="ja-JP" altLang="en-US" sz="2000"/>
              <a:t>第</a:t>
            </a:r>
            <a:r>
              <a:rPr lang="en-US" altLang="ja-JP" sz="2000"/>
              <a:t>4</a:t>
            </a:r>
            <a:r>
              <a:rPr lang="ja-JP" altLang="en-US" sz="2000"/>
              <a:t>回課題</a:t>
            </a:r>
            <a:r>
              <a:rPr lang="en-US" altLang="ja-JP" sz="2000"/>
              <a:t>3</a:t>
            </a:r>
            <a:r>
              <a:rPr lang="ja-JP" altLang="en-US" sz="2000"/>
              <a:t>に関する解説</a:t>
            </a:r>
            <a:endParaRPr lang="en-US" altLang="ja-JP" sz="2000"/>
          </a:p>
          <a:p>
            <a:r>
              <a:rPr kumimoji="1" lang="ja-JP" altLang="en-US" sz="2000"/>
              <a:t>モンテカルロ法による円周率の求め方について理解する</a:t>
            </a:r>
          </a:p>
        </p:txBody>
      </p:sp>
    </p:spTree>
    <p:extLst>
      <p:ext uri="{BB962C8B-B14F-4D97-AF65-F5344CB8AC3E}">
        <p14:creationId xmlns:p14="http://schemas.microsoft.com/office/powerpoint/2010/main" val="331420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DD1D16-4DA6-464F-9079-E36ADE8C39DB}"/>
              </a:ext>
            </a:extLst>
          </p:cNvPr>
          <p:cNvSpPr>
            <a:spLocks noGrp="1"/>
          </p:cNvSpPr>
          <p:nvPr>
            <p:ph type="title"/>
          </p:nvPr>
        </p:nvSpPr>
        <p:spPr/>
        <p:txBody>
          <a:bodyPr/>
          <a:lstStyle/>
          <a:p>
            <a:r>
              <a:rPr lang="en-US" altLang="ja-JP"/>
              <a:t>JavaScript</a:t>
            </a:r>
            <a:r>
              <a:rPr lang="ja-JP" altLang="en-US"/>
              <a:t>と</a:t>
            </a:r>
            <a:r>
              <a:rPr lang="en-US" altLang="ja-JP"/>
              <a:t>HTML</a:t>
            </a:r>
            <a:r>
              <a:rPr lang="ja-JP" altLang="en-US"/>
              <a:t>の結び付け</a:t>
            </a:r>
            <a:r>
              <a:rPr lang="en-US" altLang="ja-JP"/>
              <a:t>(1) -</a:t>
            </a:r>
            <a:r>
              <a:rPr lang="ja-JP" altLang="en-US"/>
              <a:t>原則</a:t>
            </a:r>
            <a:r>
              <a:rPr lang="en-US" altLang="ja-JP"/>
              <a:t>-</a:t>
            </a:r>
            <a:endParaRPr kumimoji="1" lang="ja-JP" altLang="en-US"/>
          </a:p>
        </p:txBody>
      </p:sp>
      <p:sp>
        <p:nvSpPr>
          <p:cNvPr id="3" name="コンテンツ プレースホルダー 2">
            <a:extLst>
              <a:ext uri="{FF2B5EF4-FFF2-40B4-BE49-F238E27FC236}">
                <a16:creationId xmlns:a16="http://schemas.microsoft.com/office/drawing/2014/main" id="{80A7804B-B868-CF45-AA05-DC2E7DD4EDFC}"/>
              </a:ext>
            </a:extLst>
          </p:cNvPr>
          <p:cNvSpPr>
            <a:spLocks noGrp="1"/>
          </p:cNvSpPr>
          <p:nvPr>
            <p:ph idx="1"/>
          </p:nvPr>
        </p:nvSpPr>
        <p:spPr/>
        <p:txBody>
          <a:bodyPr/>
          <a:lstStyle/>
          <a:p>
            <a:r>
              <a:rPr kumimoji="1" lang="en-US" altLang="ja-JP"/>
              <a:t>HTML</a:t>
            </a:r>
            <a:r>
              <a:rPr kumimoji="1" lang="ja-JP" altLang="en-US"/>
              <a:t>の要素（タグ）には、</a:t>
            </a:r>
            <a:r>
              <a:rPr kumimoji="1" lang="en-US" altLang="ja-JP"/>
              <a:t>id</a:t>
            </a:r>
            <a:r>
              <a:rPr kumimoji="1" lang="ja-JP" altLang="en-US"/>
              <a:t>や</a:t>
            </a:r>
            <a:r>
              <a:rPr kumimoji="1" lang="en-US" altLang="ja-JP"/>
              <a:t>class</a:t>
            </a:r>
            <a:r>
              <a:rPr kumimoji="1" lang="ja-JP" altLang="en-US"/>
              <a:t>をつけることができる。</a:t>
            </a:r>
            <a:endParaRPr kumimoji="1" lang="en-US" altLang="ja-JP"/>
          </a:p>
          <a:p>
            <a:r>
              <a:rPr kumimoji="1" lang="en-US" altLang="ja-JP"/>
              <a:t>id</a:t>
            </a:r>
            <a:r>
              <a:rPr kumimoji="1" lang="ja-JP" altLang="en-US"/>
              <a:t>や</a:t>
            </a:r>
            <a:r>
              <a:rPr kumimoji="1" lang="en-US" altLang="ja-JP"/>
              <a:t>class</a:t>
            </a:r>
            <a:r>
              <a:rPr kumimoji="1" lang="ja-JP" altLang="en-US"/>
              <a:t>を指定することで、</a:t>
            </a:r>
            <a:r>
              <a:rPr kumimoji="1" lang="en-US" altLang="ja-JP"/>
              <a:t>HTML</a:t>
            </a:r>
            <a:r>
              <a:rPr kumimoji="1" lang="ja-JP" altLang="en-US"/>
              <a:t>中の任意のタグを</a:t>
            </a:r>
            <a:r>
              <a:rPr kumimoji="1" lang="en-US" altLang="ja-JP"/>
              <a:t>JS</a:t>
            </a:r>
            <a:r>
              <a:rPr kumimoji="1" lang="ja-JP" altLang="en-US"/>
              <a:t>で扱うことができる（例えば、任意のタグのスタイルを変える等）</a:t>
            </a:r>
            <a:endParaRPr kumimoji="1" lang="en-US" altLang="ja-JP"/>
          </a:p>
          <a:p>
            <a:r>
              <a:rPr lang="en-US" altLang="ja-JP"/>
              <a:t>id</a:t>
            </a:r>
            <a:r>
              <a:rPr lang="ja-JP" altLang="en-US"/>
              <a:t>は</a:t>
            </a:r>
            <a:r>
              <a:rPr lang="en-US" altLang="ja-JP"/>
              <a:t>HTML</a:t>
            </a:r>
            <a:r>
              <a:rPr lang="ja-JP" altLang="en-US"/>
              <a:t>文書中で被ってはならない。逆に、</a:t>
            </a:r>
            <a:r>
              <a:rPr lang="en-US" altLang="ja-JP"/>
              <a:t>class</a:t>
            </a:r>
            <a:r>
              <a:rPr lang="ja-JP" altLang="en-US"/>
              <a:t>は複数のタグをグルーピングするために付与されるので、被ってもよい。</a:t>
            </a:r>
            <a:endParaRPr kumimoji="1" lang="en-US" altLang="ja-JP" dirty="0"/>
          </a:p>
        </p:txBody>
      </p:sp>
    </p:spTree>
    <p:extLst>
      <p:ext uri="{BB962C8B-B14F-4D97-AF65-F5344CB8AC3E}">
        <p14:creationId xmlns:p14="http://schemas.microsoft.com/office/powerpoint/2010/main" val="202035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09BAA2-02D3-BF4E-99C3-35570AB4AF6E}"/>
              </a:ext>
            </a:extLst>
          </p:cNvPr>
          <p:cNvSpPr>
            <a:spLocks noGrp="1"/>
          </p:cNvSpPr>
          <p:nvPr>
            <p:ph type="title"/>
          </p:nvPr>
        </p:nvSpPr>
        <p:spPr/>
        <p:txBody>
          <a:bodyPr/>
          <a:lstStyle/>
          <a:p>
            <a:r>
              <a:rPr lang="en-US" altLang="ja-JP"/>
              <a:t>JavaScript</a:t>
            </a:r>
            <a:r>
              <a:rPr lang="ja-JP" altLang="en-US"/>
              <a:t>と</a:t>
            </a:r>
            <a:r>
              <a:rPr lang="en-US" altLang="ja-JP"/>
              <a:t>HTML</a:t>
            </a:r>
            <a:r>
              <a:rPr lang="ja-JP" altLang="en-US"/>
              <a:t>の結び付け</a:t>
            </a:r>
            <a:r>
              <a:rPr lang="en-US" altLang="ja-JP"/>
              <a:t>(2) -id-</a:t>
            </a:r>
            <a:endParaRPr kumimoji="1" lang="ja-JP" altLang="en-US"/>
          </a:p>
        </p:txBody>
      </p:sp>
      <p:sp>
        <p:nvSpPr>
          <p:cNvPr id="3" name="コンテンツ プレースホルダー 2">
            <a:extLst>
              <a:ext uri="{FF2B5EF4-FFF2-40B4-BE49-F238E27FC236}">
                <a16:creationId xmlns:a16="http://schemas.microsoft.com/office/drawing/2014/main" id="{4A382771-DD80-FF4A-A7C5-CEA467649297}"/>
              </a:ext>
            </a:extLst>
          </p:cNvPr>
          <p:cNvSpPr>
            <a:spLocks noGrp="1"/>
          </p:cNvSpPr>
          <p:nvPr>
            <p:ph idx="1"/>
          </p:nvPr>
        </p:nvSpPr>
        <p:spPr/>
        <p:txBody>
          <a:bodyPr>
            <a:normAutofit fontScale="55000" lnSpcReduction="20000"/>
          </a:bodyPr>
          <a:lstStyle/>
          <a:p>
            <a:r>
              <a:rPr lang="en-US" altLang="ja-JP"/>
              <a:t>id</a:t>
            </a:r>
            <a:r>
              <a:rPr lang="ja-JP" altLang="en-US"/>
              <a:t>は、複数のタグからただ一つのタグを識別するために付与される識別子。一つの文書（</a:t>
            </a:r>
            <a:r>
              <a:rPr lang="en-US" altLang="ja-JP"/>
              <a:t>Web</a:t>
            </a:r>
            <a:r>
              <a:rPr lang="ja-JP" altLang="en-US"/>
              <a:t>ページ）中でかぶってはならない。</a:t>
            </a:r>
            <a:endParaRPr lang="en-US" altLang="ja-JP"/>
          </a:p>
          <a:p>
            <a:r>
              <a:rPr lang="en-US" altLang="ja-JP"/>
              <a:t>id</a:t>
            </a:r>
            <a:r>
              <a:rPr lang="ja-JP" altLang="en-US"/>
              <a:t>が付与されたタグを取得するには、</a:t>
            </a:r>
            <a:r>
              <a:rPr lang="en-US" altLang="ja-JP"/>
              <a:t>document.getElementById(…)</a:t>
            </a:r>
            <a:r>
              <a:rPr lang="ja-JP" altLang="en-US"/>
              <a:t>を用いる。</a:t>
            </a:r>
            <a:endParaRPr lang="en-US" altLang="ja-JP"/>
          </a:p>
          <a:p>
            <a:pPr lvl="1"/>
            <a:r>
              <a:rPr lang="en-US" altLang="ja-JP"/>
              <a:t>.innerHTML</a:t>
            </a:r>
            <a:r>
              <a:rPr lang="ja-JP" altLang="en-US"/>
              <a:t>は開始タグと終了タグの間（タグに挟まれた部分）を表す。</a:t>
            </a:r>
            <a:endParaRPr lang="en-US" altLang="ja-JP"/>
          </a:p>
          <a:p>
            <a:pPr lvl="1"/>
            <a:r>
              <a:rPr lang="en-US" altLang="ja-JP"/>
              <a:t>.value</a:t>
            </a:r>
            <a:r>
              <a:rPr lang="ja-JP" altLang="en-US"/>
              <a:t>は、当該のタグの</a:t>
            </a:r>
            <a:r>
              <a:rPr lang="en-US" altLang="ja-JP"/>
              <a:t>value</a:t>
            </a:r>
            <a:r>
              <a:rPr lang="ja-JP" altLang="en-US"/>
              <a:t>属性を表す（テキストボックスなら入力された文字列）。</a:t>
            </a:r>
            <a:endParaRPr lang="en-US" altLang="ja-JP"/>
          </a:p>
          <a:p>
            <a:r>
              <a:rPr lang="en-US" altLang="ja-JP"/>
              <a:t>HTML</a:t>
            </a:r>
            <a:r>
              <a:rPr lang="ja-JP" altLang="en-US"/>
              <a:t>中から任意のタグを一つだけ拾ってくる点に注意。</a:t>
            </a:r>
            <a:endParaRPr lang="en-US" altLang="ja-JP"/>
          </a:p>
          <a:p>
            <a:endParaRPr lang="en-US" altLang="ja-JP"/>
          </a:p>
          <a:p>
            <a:pPr marL="0" indent="0">
              <a:buNone/>
            </a:pPr>
            <a:r>
              <a:rPr lang="ja-JP" altLang="en-US"/>
              <a:t>（例）</a:t>
            </a:r>
            <a:endParaRPr kumimoji="1" lang="en-US" altLang="ja-JP"/>
          </a:p>
          <a:p>
            <a:pPr marL="0" indent="0">
              <a:buNone/>
            </a:pPr>
            <a:r>
              <a:rPr lang="en-US" altLang="ja-JP"/>
              <a:t>&lt;p </a:t>
            </a:r>
            <a:r>
              <a:rPr lang="en-US" altLang="ja-JP">
                <a:solidFill>
                  <a:srgbClr val="FF0000"/>
                </a:solidFill>
              </a:rPr>
              <a:t>id=‘p01’</a:t>
            </a:r>
            <a:r>
              <a:rPr lang="en-US" altLang="ja-JP"/>
              <a:t>&gt;</a:t>
            </a:r>
            <a:r>
              <a:rPr lang="ja-JP" altLang="en-US"/>
              <a:t>ここは段落です。</a:t>
            </a:r>
            <a:r>
              <a:rPr lang="en-US" altLang="ja-JP"/>
              <a:t>&lt;/p&gt;</a:t>
            </a:r>
          </a:p>
          <a:p>
            <a:pPr marL="0" indent="0">
              <a:buNone/>
            </a:pPr>
            <a:r>
              <a:rPr lang="en-US" altLang="ja-JP"/>
              <a:t>&lt;input type=‘button’ value=‘click’ onclick=‘showContent();’&gt;</a:t>
            </a:r>
          </a:p>
          <a:p>
            <a:pPr marL="0" indent="0">
              <a:buNone/>
            </a:pPr>
            <a:r>
              <a:rPr kumimoji="1" lang="en-US" altLang="ja-JP"/>
              <a:t>function showContent(){</a:t>
            </a:r>
          </a:p>
          <a:p>
            <a:pPr marL="0" indent="0">
              <a:buNone/>
            </a:pPr>
            <a:r>
              <a:rPr lang="en-US" altLang="ja-JP"/>
              <a:t>	let ele = document.getElementById(‘</a:t>
            </a:r>
            <a:r>
              <a:rPr lang="en-US" altLang="ja-JP">
                <a:solidFill>
                  <a:srgbClr val="FF0000"/>
                </a:solidFill>
              </a:rPr>
              <a:t>p01</a:t>
            </a:r>
            <a:r>
              <a:rPr lang="en-US" altLang="ja-JP"/>
              <a:t>’);  //id(p01)</a:t>
            </a:r>
            <a:r>
              <a:rPr lang="ja-JP" altLang="en-US"/>
              <a:t>が付与されたタグを変数</a:t>
            </a:r>
            <a:r>
              <a:rPr lang="en-US" altLang="ja-JP"/>
              <a:t>ele</a:t>
            </a:r>
            <a:r>
              <a:rPr lang="ja-JP" altLang="en-US"/>
              <a:t>に代入</a:t>
            </a:r>
            <a:endParaRPr lang="en-US" altLang="ja-JP"/>
          </a:p>
          <a:p>
            <a:pPr marL="0" indent="0">
              <a:buNone/>
            </a:pPr>
            <a:r>
              <a:rPr lang="en-US" altLang="ja-JP"/>
              <a:t>  	</a:t>
            </a:r>
            <a:r>
              <a:rPr kumimoji="1" lang="en-US" altLang="ja-JP"/>
              <a:t>alert(ele.innerHTML);		//</a:t>
            </a:r>
            <a:r>
              <a:rPr kumimoji="1" lang="ja-JP" altLang="en-US"/>
              <a:t>「ここは段落です。」が表示される。</a:t>
            </a:r>
            <a:endParaRPr kumimoji="1" lang="en-US" altLang="ja-JP"/>
          </a:p>
          <a:p>
            <a:pPr marL="0" indent="0">
              <a:buNone/>
            </a:pPr>
            <a:r>
              <a:rPr lang="en-US" altLang="ja-JP"/>
              <a:t>}</a:t>
            </a:r>
          </a:p>
          <a:p>
            <a:pPr marL="0" indent="0">
              <a:buNone/>
            </a:pPr>
            <a:endParaRPr kumimoji="1" lang="en-US" altLang="ja-JP"/>
          </a:p>
          <a:p>
            <a:pPr marL="0" indent="0">
              <a:buNone/>
            </a:pPr>
            <a:r>
              <a:rPr lang="en-US" altLang="ja-JP"/>
              <a:t>*id</a:t>
            </a:r>
            <a:r>
              <a:rPr lang="ja-JP" altLang="en-US"/>
              <a:t>は変数ではない。ここでは、</a:t>
            </a:r>
            <a:r>
              <a:rPr lang="en-US" altLang="ja-JP"/>
              <a:t>ele</a:t>
            </a:r>
            <a:r>
              <a:rPr lang="ja-JP" altLang="en-US"/>
              <a:t>が変数で、</a:t>
            </a:r>
            <a:r>
              <a:rPr lang="en-US" altLang="ja-JP"/>
              <a:t>p01</a:t>
            </a:r>
            <a:r>
              <a:rPr lang="ja-JP" altLang="en-US"/>
              <a:t>という</a:t>
            </a:r>
            <a:r>
              <a:rPr lang="en-US" altLang="ja-JP"/>
              <a:t>id</a:t>
            </a:r>
            <a:r>
              <a:rPr lang="ja-JP" altLang="en-US"/>
              <a:t>が付与されたタグのタグに挟まれた部分が代入されている。</a:t>
            </a:r>
            <a:endParaRPr kumimoji="1" lang="en-US" altLang="ja-JP" dirty="0"/>
          </a:p>
        </p:txBody>
      </p:sp>
    </p:spTree>
    <p:extLst>
      <p:ext uri="{BB962C8B-B14F-4D97-AF65-F5344CB8AC3E}">
        <p14:creationId xmlns:p14="http://schemas.microsoft.com/office/powerpoint/2010/main" val="804732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2453B9-6BF6-E348-9A5A-C90FD93B06B7}"/>
              </a:ext>
            </a:extLst>
          </p:cNvPr>
          <p:cNvSpPr>
            <a:spLocks noGrp="1"/>
          </p:cNvSpPr>
          <p:nvPr>
            <p:ph type="title"/>
          </p:nvPr>
        </p:nvSpPr>
        <p:spPr/>
        <p:txBody>
          <a:bodyPr/>
          <a:lstStyle/>
          <a:p>
            <a:r>
              <a:rPr lang="en-US" altLang="ja-JP" dirty="0"/>
              <a:t>JavaScript</a:t>
            </a:r>
            <a:r>
              <a:rPr lang="ja-JP" altLang="en-US"/>
              <a:t>と</a:t>
            </a:r>
            <a:r>
              <a:rPr lang="en-US" altLang="ja-JP" dirty="0"/>
              <a:t>HTML</a:t>
            </a:r>
            <a:r>
              <a:rPr lang="ja-JP" altLang="en-US"/>
              <a:t>の結び付け</a:t>
            </a:r>
            <a:r>
              <a:rPr lang="en-US" altLang="ja-JP" dirty="0"/>
              <a:t>(3) –class-</a:t>
            </a:r>
            <a:endParaRPr kumimoji="1" lang="ja-JP" altLang="en-US"/>
          </a:p>
        </p:txBody>
      </p:sp>
      <p:sp>
        <p:nvSpPr>
          <p:cNvPr id="3" name="コンテンツ プレースホルダー 2">
            <a:extLst>
              <a:ext uri="{FF2B5EF4-FFF2-40B4-BE49-F238E27FC236}">
                <a16:creationId xmlns:a16="http://schemas.microsoft.com/office/drawing/2014/main" id="{8266CAAB-F642-DF4E-96E2-123A74DF4FAE}"/>
              </a:ext>
            </a:extLst>
          </p:cNvPr>
          <p:cNvSpPr>
            <a:spLocks noGrp="1"/>
          </p:cNvSpPr>
          <p:nvPr>
            <p:ph idx="1"/>
          </p:nvPr>
        </p:nvSpPr>
        <p:spPr/>
        <p:txBody>
          <a:bodyPr>
            <a:normAutofit/>
          </a:bodyPr>
          <a:lstStyle/>
          <a:p>
            <a:r>
              <a:rPr lang="en-US" altLang="ja-JP" dirty="0"/>
              <a:t>class</a:t>
            </a:r>
            <a:r>
              <a:rPr lang="ja-JP" altLang="en-US"/>
              <a:t>は、</a:t>
            </a:r>
            <a:r>
              <a:rPr lang="en-US" altLang="ja-JP" dirty="0"/>
              <a:t>HTML</a:t>
            </a:r>
            <a:r>
              <a:rPr lang="ja-JP" altLang="en-US"/>
              <a:t>中の任意のタグを複数グループ化するために付与される。</a:t>
            </a:r>
            <a:endParaRPr lang="en-US" altLang="ja-JP" dirty="0"/>
          </a:p>
          <a:p>
            <a:r>
              <a:rPr lang="en" altLang="ja-JP" dirty="0"/>
              <a:t>id</a:t>
            </a:r>
            <a:r>
              <a:rPr lang="ja-JP" altLang="en-US"/>
              <a:t>と異なり、一つの文書中で同じクラス名を複数のタグに付与することができる。</a:t>
            </a:r>
            <a:endParaRPr lang="en-US" altLang="ja-JP" dirty="0"/>
          </a:p>
          <a:p>
            <a:r>
              <a:rPr lang="ja-JP" altLang="en-US"/>
              <a:t>また、半角スペースで区切って、１つの要素に複数のクラスを適用することもできる。</a:t>
            </a:r>
            <a:endParaRPr lang="en-US" altLang="ja-JP" dirty="0"/>
          </a:p>
          <a:p>
            <a:r>
              <a:rPr lang="en-US" altLang="ja-JP" dirty="0"/>
              <a:t>class</a:t>
            </a:r>
            <a:r>
              <a:rPr lang="ja-JP" altLang="en-US"/>
              <a:t>が付与されたタグを取得するには、</a:t>
            </a:r>
            <a:r>
              <a:rPr lang="en-US" altLang="ja-JP" dirty="0" err="1"/>
              <a:t>document.getElementsByClassName</a:t>
            </a:r>
            <a:r>
              <a:rPr lang="en-US" altLang="ja-JP" dirty="0"/>
              <a:t>(…)</a:t>
            </a:r>
            <a:r>
              <a:rPr lang="ja-JP" altLang="en-US"/>
              <a:t>を用いる。</a:t>
            </a:r>
            <a:endParaRPr lang="en-US" altLang="ja-JP" dirty="0"/>
          </a:p>
          <a:p>
            <a:pPr lvl="1"/>
            <a:r>
              <a:rPr lang="ja-JP" altLang="en-US"/>
              <a:t>取得したタグは複数である可能性があるため、配列になっている点に注意。</a:t>
            </a:r>
            <a:endParaRPr lang="en-US" altLang="ja-JP" dirty="0"/>
          </a:p>
          <a:p>
            <a:pPr marL="0" indent="0">
              <a:buNone/>
            </a:pPr>
            <a:endParaRPr kumimoji="1" lang="en-US" altLang="ja-JP" dirty="0"/>
          </a:p>
        </p:txBody>
      </p:sp>
    </p:spTree>
    <p:extLst>
      <p:ext uri="{BB962C8B-B14F-4D97-AF65-F5344CB8AC3E}">
        <p14:creationId xmlns:p14="http://schemas.microsoft.com/office/powerpoint/2010/main" val="1764717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D28226-F055-D74B-93F8-66549A3E742A}"/>
              </a:ext>
            </a:extLst>
          </p:cNvPr>
          <p:cNvSpPr>
            <a:spLocks noGrp="1"/>
          </p:cNvSpPr>
          <p:nvPr>
            <p:ph type="title"/>
          </p:nvPr>
        </p:nvSpPr>
        <p:spPr/>
        <p:txBody>
          <a:bodyPr/>
          <a:lstStyle/>
          <a:p>
            <a:r>
              <a:rPr lang="en-US" altLang="ja-JP" dirty="0"/>
              <a:t>JavaScript</a:t>
            </a:r>
            <a:r>
              <a:rPr lang="ja-JP" altLang="en-US"/>
              <a:t>と</a:t>
            </a:r>
            <a:r>
              <a:rPr lang="en-US" altLang="ja-JP" dirty="0"/>
              <a:t>HTML</a:t>
            </a:r>
            <a:r>
              <a:rPr lang="ja-JP" altLang="en-US"/>
              <a:t>の結び付け</a:t>
            </a:r>
            <a:r>
              <a:rPr lang="en-US" altLang="ja-JP" dirty="0"/>
              <a:t>(4)</a:t>
            </a:r>
            <a:endParaRPr kumimoji="1" lang="ja-JP" altLang="en-US"/>
          </a:p>
        </p:txBody>
      </p:sp>
      <p:sp>
        <p:nvSpPr>
          <p:cNvPr id="3" name="コンテンツ プレースホルダー 2">
            <a:extLst>
              <a:ext uri="{FF2B5EF4-FFF2-40B4-BE49-F238E27FC236}">
                <a16:creationId xmlns:a16="http://schemas.microsoft.com/office/drawing/2014/main" id="{DAE53904-EE95-DE4B-8168-546EA4D8FFE4}"/>
              </a:ext>
            </a:extLst>
          </p:cNvPr>
          <p:cNvSpPr>
            <a:spLocks noGrp="1"/>
          </p:cNvSpPr>
          <p:nvPr>
            <p:ph idx="1"/>
          </p:nvPr>
        </p:nvSpPr>
        <p:spPr>
          <a:xfrm>
            <a:off x="838200" y="1814877"/>
            <a:ext cx="10515600" cy="4351338"/>
          </a:xfrm>
        </p:spPr>
        <p:txBody>
          <a:bodyPr>
            <a:normAutofit fontScale="92500" lnSpcReduction="20000"/>
          </a:bodyPr>
          <a:lstStyle/>
          <a:p>
            <a:pPr marL="0" indent="0">
              <a:buNone/>
            </a:pPr>
            <a:r>
              <a:rPr lang="en-US" altLang="ja-JP" dirty="0"/>
              <a:t>&lt;p class=‘important’&gt;</a:t>
            </a:r>
            <a:r>
              <a:rPr lang="ja-JP" altLang="en-US"/>
              <a:t>大事な段落</a:t>
            </a:r>
            <a:r>
              <a:rPr lang="en-US" altLang="ja-JP" dirty="0"/>
              <a:t>&lt;/p&gt;</a:t>
            </a:r>
          </a:p>
          <a:p>
            <a:pPr marL="0" indent="0">
              <a:buNone/>
            </a:pPr>
            <a:r>
              <a:rPr lang="en-US" altLang="ja-JP" dirty="0"/>
              <a:t>&lt;p class=‘important’&gt;</a:t>
            </a:r>
            <a:r>
              <a:rPr lang="ja-JP" altLang="en-US"/>
              <a:t>ここも大事な段落</a:t>
            </a:r>
            <a:r>
              <a:rPr lang="en-US" altLang="ja-JP" dirty="0"/>
              <a:t>&lt;/p&gt;</a:t>
            </a:r>
          </a:p>
          <a:p>
            <a:pPr marL="0" indent="0">
              <a:buNone/>
            </a:pPr>
            <a:r>
              <a:rPr lang="en-US" altLang="ja-JP" dirty="0"/>
              <a:t>&lt;p&gt;</a:t>
            </a:r>
            <a:r>
              <a:rPr lang="ja-JP" altLang="en-US"/>
              <a:t>あまり大事でない段落</a:t>
            </a:r>
            <a:r>
              <a:rPr lang="en-US" altLang="ja-JP" dirty="0"/>
              <a:t>&lt;/p&gt;</a:t>
            </a:r>
          </a:p>
          <a:p>
            <a:pPr marL="0" indent="0">
              <a:buNone/>
            </a:pPr>
            <a:r>
              <a:rPr lang="en-US" altLang="ja-JP" dirty="0"/>
              <a:t>&lt;input type=‘button’ value=‘click’ onclick=‘</a:t>
            </a:r>
            <a:r>
              <a:rPr lang="en-US" altLang="ja-JP" dirty="0" err="1"/>
              <a:t>showContents</a:t>
            </a:r>
            <a:r>
              <a:rPr lang="en-US" altLang="ja-JP" dirty="0"/>
              <a:t>();’&gt;</a:t>
            </a:r>
          </a:p>
          <a:p>
            <a:pPr marL="0" indent="0">
              <a:buNone/>
            </a:pPr>
            <a:endParaRPr lang="en-US" altLang="ja-JP" dirty="0"/>
          </a:p>
          <a:p>
            <a:pPr marL="0" indent="0">
              <a:buNone/>
            </a:pPr>
            <a:r>
              <a:rPr lang="en-US" altLang="ja-JP" dirty="0"/>
              <a:t>function </a:t>
            </a:r>
            <a:r>
              <a:rPr lang="en-US" altLang="ja-JP" dirty="0" err="1"/>
              <a:t>showContents</a:t>
            </a:r>
            <a:r>
              <a:rPr lang="en-US" altLang="ja-JP" dirty="0"/>
              <a:t>(){</a:t>
            </a:r>
          </a:p>
          <a:p>
            <a:pPr marL="0" indent="0">
              <a:buNone/>
            </a:pPr>
            <a:r>
              <a:rPr lang="en-US" altLang="ja-JP" dirty="0"/>
              <a:t>	let </a:t>
            </a:r>
            <a:r>
              <a:rPr lang="en-US" altLang="ja-JP" dirty="0" err="1"/>
              <a:t>eles</a:t>
            </a:r>
            <a:r>
              <a:rPr lang="en-US" altLang="ja-JP" dirty="0"/>
              <a:t> = </a:t>
            </a:r>
            <a:r>
              <a:rPr lang="en-US" altLang="ja-JP" dirty="0" err="1"/>
              <a:t>document.getElementsByClassName</a:t>
            </a:r>
            <a:r>
              <a:rPr lang="en-US" altLang="ja-JP" dirty="0"/>
              <a:t>(‘important’);</a:t>
            </a:r>
          </a:p>
          <a:p>
            <a:pPr marL="0" indent="0">
              <a:buNone/>
            </a:pPr>
            <a:r>
              <a:rPr lang="en-US" altLang="ja-JP" dirty="0"/>
              <a:t>	alert(</a:t>
            </a:r>
            <a:r>
              <a:rPr lang="en-US" altLang="ja-JP" dirty="0" err="1"/>
              <a:t>eles</a:t>
            </a:r>
            <a:r>
              <a:rPr lang="en-US" altLang="ja-JP" dirty="0"/>
              <a:t>[0].</a:t>
            </a:r>
            <a:r>
              <a:rPr lang="en-US" altLang="ja-JP" dirty="0" err="1"/>
              <a:t>innerHTML</a:t>
            </a:r>
            <a:r>
              <a:rPr lang="en-US" altLang="ja-JP" dirty="0"/>
              <a:t>);//</a:t>
            </a:r>
            <a:r>
              <a:rPr lang="ja-JP" altLang="en-US"/>
              <a:t>「大事な段落」が表示</a:t>
            </a:r>
            <a:endParaRPr lang="en-US" altLang="ja-JP" dirty="0"/>
          </a:p>
          <a:p>
            <a:pPr marL="0" indent="0">
              <a:buNone/>
            </a:pPr>
            <a:r>
              <a:rPr lang="en-US" altLang="ja-JP" dirty="0"/>
              <a:t>	alert(</a:t>
            </a:r>
            <a:r>
              <a:rPr lang="en-US" altLang="ja-JP" dirty="0" err="1"/>
              <a:t>eles</a:t>
            </a:r>
            <a:r>
              <a:rPr lang="en-US" altLang="ja-JP" dirty="0"/>
              <a:t>[1].</a:t>
            </a:r>
            <a:r>
              <a:rPr lang="en-US" altLang="ja-JP" dirty="0" err="1"/>
              <a:t>innerHTML</a:t>
            </a:r>
            <a:r>
              <a:rPr lang="en-US" altLang="ja-JP" dirty="0"/>
              <a:t>);//</a:t>
            </a:r>
            <a:r>
              <a:rPr lang="ja-JP" altLang="en-US"/>
              <a:t>「ここも大事な段落」が表示</a:t>
            </a:r>
          </a:p>
          <a:p>
            <a:pPr marL="0" indent="0">
              <a:buNone/>
            </a:pPr>
            <a:r>
              <a:rPr kumimoji="1" lang="en-US" altLang="ja-JP" dirty="0"/>
              <a:t>}</a:t>
            </a:r>
            <a:endParaRPr kumimoji="1" lang="ja-JP" altLang="en-US"/>
          </a:p>
        </p:txBody>
      </p:sp>
      <p:sp>
        <p:nvSpPr>
          <p:cNvPr id="6" name="円/楕円 5">
            <a:extLst>
              <a:ext uri="{FF2B5EF4-FFF2-40B4-BE49-F238E27FC236}">
                <a16:creationId xmlns:a16="http://schemas.microsoft.com/office/drawing/2014/main" id="{CED2FB44-82AC-F94B-AAEF-08107A337A3E}"/>
              </a:ext>
            </a:extLst>
          </p:cNvPr>
          <p:cNvSpPr/>
          <p:nvPr/>
        </p:nvSpPr>
        <p:spPr>
          <a:xfrm>
            <a:off x="914397" y="2159300"/>
            <a:ext cx="7105135" cy="42013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a:extLst>
              <a:ext uri="{FF2B5EF4-FFF2-40B4-BE49-F238E27FC236}">
                <a16:creationId xmlns:a16="http://schemas.microsoft.com/office/drawing/2014/main" id="{28B0E758-2F03-AB4C-8486-F6D542510414}"/>
              </a:ext>
            </a:extLst>
          </p:cNvPr>
          <p:cNvSpPr/>
          <p:nvPr/>
        </p:nvSpPr>
        <p:spPr>
          <a:xfrm>
            <a:off x="914397" y="1739170"/>
            <a:ext cx="5993028" cy="42013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5" name="曲線コネクタ 24">
            <a:extLst>
              <a:ext uri="{FF2B5EF4-FFF2-40B4-BE49-F238E27FC236}">
                <a16:creationId xmlns:a16="http://schemas.microsoft.com/office/drawing/2014/main" id="{74B1EF11-BEB6-5F4C-9745-CE5231AF593A}"/>
              </a:ext>
            </a:extLst>
          </p:cNvPr>
          <p:cNvCxnSpPr>
            <a:cxnSpLocks/>
            <a:endCxn id="28" idx="2"/>
          </p:cNvCxnSpPr>
          <p:nvPr/>
        </p:nvCxnSpPr>
        <p:spPr>
          <a:xfrm rot="16200000" flipH="1">
            <a:off x="388008" y="2534778"/>
            <a:ext cx="2800726" cy="1699588"/>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曲線コネクタ 25">
            <a:extLst>
              <a:ext uri="{FF2B5EF4-FFF2-40B4-BE49-F238E27FC236}">
                <a16:creationId xmlns:a16="http://schemas.microsoft.com/office/drawing/2014/main" id="{A4345F05-D62B-154F-B586-06DE572E81AA}"/>
              </a:ext>
            </a:extLst>
          </p:cNvPr>
          <p:cNvCxnSpPr>
            <a:cxnSpLocks/>
            <a:stCxn id="6" idx="2"/>
          </p:cNvCxnSpPr>
          <p:nvPr/>
        </p:nvCxnSpPr>
        <p:spPr>
          <a:xfrm rot="10800000" flipH="1" flipV="1">
            <a:off x="914397" y="2369365"/>
            <a:ext cx="2026508" cy="2767752"/>
          </a:xfrm>
          <a:prstGeom prst="curvedConnector4">
            <a:avLst>
              <a:gd name="adj1" fmla="val -11280"/>
              <a:gd name="adj2" fmla="val 53795"/>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円/楕円 27">
            <a:extLst>
              <a:ext uri="{FF2B5EF4-FFF2-40B4-BE49-F238E27FC236}">
                <a16:creationId xmlns:a16="http://schemas.microsoft.com/office/drawing/2014/main" id="{A2C693E1-6E8C-FA4E-9C5A-518F5F24C5A9}"/>
              </a:ext>
            </a:extLst>
          </p:cNvPr>
          <p:cNvSpPr/>
          <p:nvPr/>
        </p:nvSpPr>
        <p:spPr>
          <a:xfrm>
            <a:off x="2638165" y="4642832"/>
            <a:ext cx="1099751" cy="284206"/>
          </a:xfrm>
          <a:prstGeom prst="ellipse">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円/楕円 28">
            <a:extLst>
              <a:ext uri="{FF2B5EF4-FFF2-40B4-BE49-F238E27FC236}">
                <a16:creationId xmlns:a16="http://schemas.microsoft.com/office/drawing/2014/main" id="{2FDA2AAE-7AC5-5B40-A7E8-5A4DC2BBC293}"/>
              </a:ext>
            </a:extLst>
          </p:cNvPr>
          <p:cNvSpPr/>
          <p:nvPr/>
        </p:nvSpPr>
        <p:spPr>
          <a:xfrm>
            <a:off x="2638165" y="5057362"/>
            <a:ext cx="1099751" cy="284206"/>
          </a:xfrm>
          <a:prstGeom prst="ellipse">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64159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additive="base">
                                        <p:cTn id="13" dur="500" fill="hold"/>
                                        <p:tgtEl>
                                          <p:spTgt spid="25"/>
                                        </p:tgtEl>
                                        <p:attrNameLst>
                                          <p:attrName>ppt_x</p:attrName>
                                        </p:attrNameLst>
                                      </p:cBhvr>
                                      <p:tavLst>
                                        <p:tav tm="0">
                                          <p:val>
                                            <p:strVal val="#ppt_x"/>
                                          </p:val>
                                        </p:tav>
                                        <p:tav tm="100000">
                                          <p:val>
                                            <p:strVal val="#ppt_x"/>
                                          </p:val>
                                        </p:tav>
                                      </p:tavLst>
                                    </p:anim>
                                    <p:anim calcmode="lin" valueType="num">
                                      <p:cBhvr additive="base">
                                        <p:cTn id="1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additive="base">
                                        <p:cTn id="19" dur="500" fill="hold"/>
                                        <p:tgtEl>
                                          <p:spTgt spid="28"/>
                                        </p:tgtEl>
                                        <p:attrNameLst>
                                          <p:attrName>ppt_x</p:attrName>
                                        </p:attrNameLst>
                                      </p:cBhvr>
                                      <p:tavLst>
                                        <p:tav tm="0">
                                          <p:val>
                                            <p:strVal val="#ppt_x"/>
                                          </p:val>
                                        </p:tav>
                                        <p:tav tm="100000">
                                          <p:val>
                                            <p:strVal val="#ppt_x"/>
                                          </p:val>
                                        </p:tav>
                                      </p:tavLst>
                                    </p:anim>
                                    <p:anim calcmode="lin" valueType="num">
                                      <p:cBhvr additive="base">
                                        <p:cTn id="2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6"/>
                                        </p:tgtEl>
                                        <p:attrNameLst>
                                          <p:attrName>style.visibility</p:attrName>
                                        </p:attrNameLst>
                                      </p:cBhvr>
                                      <p:to>
                                        <p:strVal val="visible"/>
                                      </p:to>
                                    </p:set>
                                    <p:anim calcmode="lin" valueType="num">
                                      <p:cBhvr additive="base">
                                        <p:cTn id="31" dur="500" fill="hold"/>
                                        <p:tgtEl>
                                          <p:spTgt spid="26"/>
                                        </p:tgtEl>
                                        <p:attrNameLst>
                                          <p:attrName>ppt_x</p:attrName>
                                        </p:attrNameLst>
                                      </p:cBhvr>
                                      <p:tavLst>
                                        <p:tav tm="0">
                                          <p:val>
                                            <p:strVal val="#ppt_x"/>
                                          </p:val>
                                        </p:tav>
                                        <p:tav tm="100000">
                                          <p:val>
                                            <p:strVal val="#ppt_x"/>
                                          </p:val>
                                        </p:tav>
                                      </p:tavLst>
                                    </p:anim>
                                    <p:anim calcmode="lin" valueType="num">
                                      <p:cBhvr additive="base">
                                        <p:cTn id="3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 calcmode="lin" valueType="num">
                                      <p:cBhvr additive="base">
                                        <p:cTn id="37" dur="500" fill="hold"/>
                                        <p:tgtEl>
                                          <p:spTgt spid="29"/>
                                        </p:tgtEl>
                                        <p:attrNameLst>
                                          <p:attrName>ppt_x</p:attrName>
                                        </p:attrNameLst>
                                      </p:cBhvr>
                                      <p:tavLst>
                                        <p:tav tm="0">
                                          <p:val>
                                            <p:strVal val="#ppt_x"/>
                                          </p:val>
                                        </p:tav>
                                        <p:tav tm="100000">
                                          <p:val>
                                            <p:strVal val="#ppt_x"/>
                                          </p:val>
                                        </p:tav>
                                      </p:tavLst>
                                    </p:anim>
                                    <p:anim calcmode="lin" valueType="num">
                                      <p:cBhvr additive="base">
                                        <p:cTn id="3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28" grpId="0" animBg="1"/>
      <p:bldP spid="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66EF45-C20E-1D49-BCDA-D35F7131ACAC}"/>
              </a:ext>
            </a:extLst>
          </p:cNvPr>
          <p:cNvSpPr>
            <a:spLocks noGrp="1"/>
          </p:cNvSpPr>
          <p:nvPr>
            <p:ph type="title"/>
          </p:nvPr>
        </p:nvSpPr>
        <p:spPr/>
        <p:txBody>
          <a:bodyPr/>
          <a:lstStyle/>
          <a:p>
            <a:r>
              <a:rPr lang="en-US" altLang="ja-JP" dirty="0"/>
              <a:t>JavaScript</a:t>
            </a:r>
            <a:r>
              <a:rPr lang="ja-JP" altLang="en-US"/>
              <a:t>と</a:t>
            </a:r>
            <a:r>
              <a:rPr lang="en-US" altLang="ja-JP" dirty="0"/>
              <a:t>HTML</a:t>
            </a:r>
            <a:r>
              <a:rPr lang="ja-JP" altLang="en-US"/>
              <a:t>の結び付け</a:t>
            </a:r>
            <a:r>
              <a:rPr lang="en-US" altLang="ja-JP" dirty="0"/>
              <a:t>(5) –tag-</a:t>
            </a:r>
            <a:endParaRPr kumimoji="1" lang="ja-JP" altLang="en-US"/>
          </a:p>
        </p:txBody>
      </p:sp>
      <p:sp>
        <p:nvSpPr>
          <p:cNvPr id="3" name="コンテンツ プレースホルダー 2">
            <a:extLst>
              <a:ext uri="{FF2B5EF4-FFF2-40B4-BE49-F238E27FC236}">
                <a16:creationId xmlns:a16="http://schemas.microsoft.com/office/drawing/2014/main" id="{9D7C2E60-1693-D84D-88CF-14868C7D09C6}"/>
              </a:ext>
            </a:extLst>
          </p:cNvPr>
          <p:cNvSpPr>
            <a:spLocks noGrp="1"/>
          </p:cNvSpPr>
          <p:nvPr>
            <p:ph idx="1"/>
          </p:nvPr>
        </p:nvSpPr>
        <p:spPr>
          <a:xfrm>
            <a:off x="838200" y="1421296"/>
            <a:ext cx="10515600" cy="4755667"/>
          </a:xfrm>
        </p:spPr>
        <p:txBody>
          <a:bodyPr>
            <a:normAutofit fontScale="62500" lnSpcReduction="20000"/>
          </a:bodyPr>
          <a:lstStyle/>
          <a:p>
            <a:r>
              <a:rPr kumimoji="1" lang="ja-JP" altLang="en-US"/>
              <a:t>任意のタグを直接指定することも可能。</a:t>
            </a:r>
            <a:endParaRPr kumimoji="1" lang="en-US" altLang="ja-JP" dirty="0"/>
          </a:p>
          <a:p>
            <a:r>
              <a:rPr lang="en-US" altLang="ja-JP" dirty="0" err="1"/>
              <a:t>document.getElementsByTagName</a:t>
            </a:r>
            <a:r>
              <a:rPr lang="en-US" altLang="ja-JP" dirty="0"/>
              <a:t>(…)</a:t>
            </a:r>
            <a:r>
              <a:rPr lang="ja-JP" altLang="en-US"/>
              <a:t>を用いる。</a:t>
            </a:r>
            <a:endParaRPr lang="en-US" altLang="ja-JP" dirty="0"/>
          </a:p>
          <a:p>
            <a:endParaRPr kumimoji="1" lang="en-US" altLang="ja-JP" dirty="0"/>
          </a:p>
          <a:p>
            <a:pPr marL="0" indent="0">
              <a:buNone/>
            </a:pPr>
            <a:r>
              <a:rPr lang="ja-JP" altLang="en-US"/>
              <a:t>（例</a:t>
            </a:r>
            <a:endParaRPr lang="en-US" altLang="ja-JP" dirty="0"/>
          </a:p>
          <a:p>
            <a:pPr marL="0" indent="0">
              <a:buNone/>
            </a:pPr>
            <a:endParaRPr lang="en-US" altLang="ja-JP" dirty="0"/>
          </a:p>
          <a:p>
            <a:pPr marL="0" indent="0">
              <a:buNone/>
            </a:pPr>
            <a:r>
              <a:rPr lang="en-US" altLang="ja-JP" dirty="0"/>
              <a:t>&lt;h1&gt;</a:t>
            </a:r>
            <a:r>
              <a:rPr lang="ja-JP" altLang="en-US"/>
              <a:t>みだし</a:t>
            </a:r>
            <a:r>
              <a:rPr lang="en-US" altLang="ja-JP" dirty="0"/>
              <a:t>&lt;/h1&gt;</a:t>
            </a:r>
          </a:p>
          <a:p>
            <a:pPr marL="0" indent="0">
              <a:buNone/>
            </a:pPr>
            <a:r>
              <a:rPr kumimoji="1" lang="en-US" altLang="ja-JP" dirty="0"/>
              <a:t>&lt;p&gt;</a:t>
            </a:r>
            <a:r>
              <a:rPr kumimoji="1" lang="en-US" altLang="ja-JP" dirty="0" err="1"/>
              <a:t>hoge</a:t>
            </a:r>
            <a:r>
              <a:rPr kumimoji="1" lang="en-US" altLang="ja-JP" dirty="0"/>
              <a:t>&lt;/p&gt;</a:t>
            </a:r>
          </a:p>
          <a:p>
            <a:pPr marL="0" indent="0">
              <a:buNone/>
            </a:pPr>
            <a:r>
              <a:rPr lang="en-US" altLang="ja-JP" dirty="0"/>
              <a:t>&lt;p&gt;</a:t>
            </a:r>
            <a:r>
              <a:rPr lang="en-US" altLang="ja-JP" dirty="0" err="1"/>
              <a:t>hogehoge</a:t>
            </a:r>
            <a:r>
              <a:rPr lang="en-US" altLang="ja-JP" dirty="0"/>
              <a:t>&lt;/p&gt;</a:t>
            </a:r>
          </a:p>
          <a:p>
            <a:pPr marL="0" indent="0">
              <a:buNone/>
            </a:pPr>
            <a:r>
              <a:rPr lang="en-US" altLang="ja-JP" dirty="0"/>
              <a:t>&lt;input type=‘button’ value=‘click’ onclick=‘showContents2();’&gt;</a:t>
            </a:r>
          </a:p>
          <a:p>
            <a:pPr marL="0" indent="0">
              <a:buNone/>
            </a:pPr>
            <a:endParaRPr lang="en-US" altLang="ja-JP" dirty="0"/>
          </a:p>
          <a:p>
            <a:pPr marL="0" indent="0">
              <a:buNone/>
            </a:pPr>
            <a:r>
              <a:rPr lang="en-US" altLang="ja-JP" dirty="0"/>
              <a:t>function showContents2(){</a:t>
            </a:r>
          </a:p>
          <a:p>
            <a:pPr marL="0" indent="0">
              <a:buNone/>
            </a:pPr>
            <a:r>
              <a:rPr lang="en-US" altLang="ja-JP" dirty="0"/>
              <a:t>	let </a:t>
            </a:r>
            <a:r>
              <a:rPr lang="en-US" altLang="ja-JP" dirty="0" err="1"/>
              <a:t>eles</a:t>
            </a:r>
            <a:r>
              <a:rPr lang="en-US" altLang="ja-JP" dirty="0"/>
              <a:t> = </a:t>
            </a:r>
            <a:r>
              <a:rPr lang="en-US" altLang="ja-JP" dirty="0" err="1"/>
              <a:t>document.getElementsByTagName</a:t>
            </a:r>
            <a:r>
              <a:rPr lang="en-US" altLang="ja-JP" dirty="0"/>
              <a:t>(‘p’);</a:t>
            </a:r>
          </a:p>
          <a:p>
            <a:pPr marL="0" indent="0">
              <a:buNone/>
            </a:pPr>
            <a:r>
              <a:rPr lang="en-US" altLang="ja-JP" dirty="0"/>
              <a:t>	alert(</a:t>
            </a:r>
            <a:r>
              <a:rPr lang="en-US" altLang="ja-JP" dirty="0" err="1"/>
              <a:t>eles</a:t>
            </a:r>
            <a:r>
              <a:rPr lang="en-US" altLang="ja-JP" dirty="0"/>
              <a:t>[0].</a:t>
            </a:r>
            <a:r>
              <a:rPr lang="en-US" altLang="ja-JP" dirty="0" err="1"/>
              <a:t>innerHTML</a:t>
            </a:r>
            <a:r>
              <a:rPr lang="en-US" altLang="ja-JP" dirty="0"/>
              <a:t>); //</a:t>
            </a:r>
            <a:r>
              <a:rPr lang="ja-JP" altLang="en-US"/>
              <a:t>「</a:t>
            </a:r>
            <a:r>
              <a:rPr lang="en-US" altLang="ja-JP" dirty="0" err="1"/>
              <a:t>hoge</a:t>
            </a:r>
            <a:r>
              <a:rPr lang="ja-JP" altLang="en-US"/>
              <a:t>」が表示</a:t>
            </a:r>
            <a:endParaRPr lang="en-US" altLang="ja-JP" dirty="0"/>
          </a:p>
          <a:p>
            <a:pPr marL="0" indent="0">
              <a:buNone/>
            </a:pPr>
            <a:r>
              <a:rPr lang="en-US" altLang="ja-JP" dirty="0"/>
              <a:t>	alert(</a:t>
            </a:r>
            <a:r>
              <a:rPr lang="en-US" altLang="ja-JP" dirty="0" err="1"/>
              <a:t>eles</a:t>
            </a:r>
            <a:r>
              <a:rPr lang="en-US" altLang="ja-JP" dirty="0"/>
              <a:t>[1].</a:t>
            </a:r>
            <a:r>
              <a:rPr lang="en-US" altLang="ja-JP" dirty="0" err="1"/>
              <a:t>innerHTML</a:t>
            </a:r>
            <a:r>
              <a:rPr lang="en-US" altLang="ja-JP" dirty="0"/>
              <a:t>); //</a:t>
            </a:r>
            <a:r>
              <a:rPr lang="ja-JP" altLang="en-US"/>
              <a:t>「</a:t>
            </a:r>
            <a:r>
              <a:rPr lang="en-US" altLang="ja-JP" dirty="0" err="1"/>
              <a:t>hogehoge</a:t>
            </a:r>
            <a:r>
              <a:rPr lang="ja-JP" altLang="en-US"/>
              <a:t>」が表示</a:t>
            </a:r>
            <a:endParaRPr lang="en-US" altLang="ja-JP" dirty="0"/>
          </a:p>
          <a:p>
            <a:pPr marL="0" indent="0">
              <a:buNone/>
            </a:pPr>
            <a:r>
              <a:rPr lang="en-US" altLang="ja-JP" dirty="0"/>
              <a:t>}</a:t>
            </a:r>
          </a:p>
          <a:p>
            <a:pPr marL="0" indent="0">
              <a:buNone/>
            </a:pPr>
            <a:endParaRPr kumimoji="1" lang="ja-JP" altLang="en-US"/>
          </a:p>
        </p:txBody>
      </p:sp>
    </p:spTree>
    <p:extLst>
      <p:ext uri="{BB962C8B-B14F-4D97-AF65-F5344CB8AC3E}">
        <p14:creationId xmlns:p14="http://schemas.microsoft.com/office/powerpoint/2010/main" val="3391200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7BCDDA-ACF2-FE4E-8CE2-6F0EB764D743}"/>
              </a:ext>
            </a:extLst>
          </p:cNvPr>
          <p:cNvSpPr>
            <a:spLocks noGrp="1"/>
          </p:cNvSpPr>
          <p:nvPr>
            <p:ph type="title"/>
          </p:nvPr>
        </p:nvSpPr>
        <p:spPr/>
        <p:txBody>
          <a:bodyPr/>
          <a:lstStyle/>
          <a:p>
            <a:r>
              <a:rPr kumimoji="1" lang="ja-JP" altLang="en-US"/>
              <a:t>第</a:t>
            </a:r>
            <a:r>
              <a:rPr kumimoji="1" lang="en-US" altLang="ja-JP" dirty="0"/>
              <a:t>4</a:t>
            </a:r>
            <a:r>
              <a:rPr kumimoji="1" lang="ja-JP" altLang="en-US"/>
              <a:t>回の課題</a:t>
            </a:r>
            <a:r>
              <a:rPr kumimoji="1" lang="en-US" altLang="ja-JP" dirty="0"/>
              <a:t>3</a:t>
            </a:r>
            <a:r>
              <a:rPr kumimoji="1" lang="ja-JP" altLang="en-US"/>
              <a:t>についての解説</a:t>
            </a:r>
            <a:r>
              <a:rPr kumimoji="1" lang="en-US" altLang="ja-JP" dirty="0"/>
              <a:t>	(1)</a:t>
            </a:r>
            <a:endParaRPr kumimoji="1" lang="ja-JP" altLang="en-US"/>
          </a:p>
        </p:txBody>
      </p:sp>
      <p:sp>
        <p:nvSpPr>
          <p:cNvPr id="3" name="コンテンツ プレースホルダー 2">
            <a:extLst>
              <a:ext uri="{FF2B5EF4-FFF2-40B4-BE49-F238E27FC236}">
                <a16:creationId xmlns:a16="http://schemas.microsoft.com/office/drawing/2014/main" id="{2ADB41E4-8FB6-0947-9E97-F4572FED04F8}"/>
              </a:ext>
            </a:extLst>
          </p:cNvPr>
          <p:cNvSpPr>
            <a:spLocks noGrp="1"/>
          </p:cNvSpPr>
          <p:nvPr>
            <p:ph idx="1"/>
          </p:nvPr>
        </p:nvSpPr>
        <p:spPr/>
        <p:txBody>
          <a:bodyPr/>
          <a:lstStyle/>
          <a:p>
            <a:r>
              <a:rPr lang="ja-JP" altLang="en-US"/>
              <a:t>指定した</a:t>
            </a:r>
            <a:r>
              <a:rPr lang="en-US" altLang="ja-JP" dirty="0"/>
              <a:t>class</a:t>
            </a:r>
            <a:r>
              <a:rPr lang="ja-JP" altLang="en-US"/>
              <a:t>のタグについて、背景色を変える問題。</a:t>
            </a:r>
            <a:endParaRPr lang="en-US" altLang="ja-JP" dirty="0"/>
          </a:p>
          <a:p>
            <a:r>
              <a:rPr kumimoji="1" lang="ja-JP" altLang="en-US"/>
              <a:t>ボタンをクリックするたびに、一旦全てのタグの背景色を透明にする必要がある。</a:t>
            </a:r>
            <a:endParaRPr kumimoji="1" lang="en-US" altLang="ja-JP" dirty="0"/>
          </a:p>
          <a:p>
            <a:r>
              <a:rPr lang="ja-JP" altLang="en-US"/>
              <a:t>そのために、全ての</a:t>
            </a:r>
            <a:r>
              <a:rPr lang="en-US" altLang="ja-JP" dirty="0"/>
              <a:t>p</a:t>
            </a:r>
            <a:r>
              <a:rPr lang="ja-JP" altLang="en-US"/>
              <a:t>タグの背景色を透明（</a:t>
            </a:r>
            <a:r>
              <a:rPr lang="en-US" altLang="ja-JP" dirty="0"/>
              <a:t>transparent</a:t>
            </a:r>
            <a:r>
              <a:rPr lang="ja-JP" altLang="en-US"/>
              <a:t>）にする</a:t>
            </a:r>
            <a:r>
              <a:rPr lang="en-US" altLang="ja-JP" dirty="0"/>
              <a:t>reset()</a:t>
            </a:r>
            <a:r>
              <a:rPr lang="ja-JP" altLang="en-US"/>
              <a:t>関数を定義し、ボタンをクリックすると最初に実行されるようにする。</a:t>
            </a:r>
            <a:endParaRPr kumimoji="1" lang="ja-JP" altLang="en-US"/>
          </a:p>
        </p:txBody>
      </p:sp>
    </p:spTree>
    <p:extLst>
      <p:ext uri="{BB962C8B-B14F-4D97-AF65-F5344CB8AC3E}">
        <p14:creationId xmlns:p14="http://schemas.microsoft.com/office/powerpoint/2010/main" val="201731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5F8EA8-8CCA-014D-806D-FFC43AFC2523}"/>
              </a:ext>
            </a:extLst>
          </p:cNvPr>
          <p:cNvSpPr>
            <a:spLocks noGrp="1"/>
          </p:cNvSpPr>
          <p:nvPr>
            <p:ph type="title"/>
          </p:nvPr>
        </p:nvSpPr>
        <p:spPr>
          <a:xfrm>
            <a:off x="838200" y="365126"/>
            <a:ext cx="10017369" cy="185860"/>
          </a:xfrm>
        </p:spPr>
        <p:txBody>
          <a:bodyPr>
            <a:normAutofit fontScale="90000"/>
          </a:bodyPr>
          <a:lstStyle/>
          <a:p>
            <a:r>
              <a:rPr lang="ja-JP" altLang="en-US"/>
              <a:t>第</a:t>
            </a:r>
            <a:r>
              <a:rPr lang="en-US" altLang="ja-JP" dirty="0"/>
              <a:t>4</a:t>
            </a:r>
            <a:r>
              <a:rPr lang="ja-JP" altLang="en-US"/>
              <a:t>回の課題</a:t>
            </a:r>
            <a:r>
              <a:rPr lang="en-US" altLang="ja-JP" dirty="0"/>
              <a:t>3</a:t>
            </a:r>
            <a:r>
              <a:rPr lang="ja-JP" altLang="en-US"/>
              <a:t>についての解説</a:t>
            </a:r>
            <a:r>
              <a:rPr lang="en-US" altLang="ja-JP" dirty="0"/>
              <a:t>	(2)</a:t>
            </a:r>
            <a:endParaRPr kumimoji="1" lang="ja-JP" altLang="en-US"/>
          </a:p>
        </p:txBody>
      </p:sp>
      <p:sp>
        <p:nvSpPr>
          <p:cNvPr id="3" name="コンテンツ プレースホルダー 2">
            <a:extLst>
              <a:ext uri="{FF2B5EF4-FFF2-40B4-BE49-F238E27FC236}">
                <a16:creationId xmlns:a16="http://schemas.microsoft.com/office/drawing/2014/main" id="{7F6A4A29-045D-F845-9751-5C3DB7ED478F}"/>
              </a:ext>
            </a:extLst>
          </p:cNvPr>
          <p:cNvSpPr>
            <a:spLocks noGrp="1"/>
          </p:cNvSpPr>
          <p:nvPr>
            <p:ph idx="1"/>
          </p:nvPr>
        </p:nvSpPr>
        <p:spPr>
          <a:xfrm>
            <a:off x="838200" y="715108"/>
            <a:ext cx="10427678" cy="6142892"/>
          </a:xfrm>
        </p:spPr>
        <p:txBody>
          <a:bodyPr>
            <a:normAutofit fontScale="25000" lnSpcReduction="20000"/>
          </a:bodyPr>
          <a:lstStyle/>
          <a:p>
            <a:pPr marL="0" indent="0">
              <a:buNone/>
            </a:pPr>
            <a:r>
              <a:rPr kumimoji="1" lang="en-US" altLang="ja-JP" sz="6400" dirty="0"/>
              <a:t>&lt;p class=‘</a:t>
            </a:r>
            <a:r>
              <a:rPr kumimoji="1" lang="en-US" altLang="ja-JP" sz="6400" dirty="0" err="1"/>
              <a:t>aaa</a:t>
            </a:r>
            <a:r>
              <a:rPr kumimoji="1" lang="en-US" altLang="ja-JP" sz="6400" dirty="0"/>
              <a:t> </a:t>
            </a:r>
            <a:r>
              <a:rPr kumimoji="1" lang="en-US" altLang="ja-JP" sz="6400" dirty="0" err="1"/>
              <a:t>bbb</a:t>
            </a:r>
            <a:r>
              <a:rPr kumimoji="1" lang="en-US" altLang="ja-JP" sz="6400" dirty="0"/>
              <a:t>’&gt;</a:t>
            </a:r>
            <a:r>
              <a:rPr kumimoji="1" lang="ja-JP" altLang="en-US" sz="6400"/>
              <a:t>要素１</a:t>
            </a:r>
            <a:r>
              <a:rPr kumimoji="1" lang="en-US" altLang="ja-JP" sz="6400" dirty="0"/>
              <a:t>&lt;/p&gt;</a:t>
            </a:r>
          </a:p>
          <a:p>
            <a:pPr marL="0" indent="0">
              <a:buNone/>
            </a:pPr>
            <a:r>
              <a:rPr lang="en-US" altLang="ja-JP" sz="6400" dirty="0"/>
              <a:t>&lt;p class=‘ccc’&gt;</a:t>
            </a:r>
            <a:r>
              <a:rPr lang="ja-JP" altLang="en-US" sz="6400"/>
              <a:t>要素</a:t>
            </a:r>
            <a:r>
              <a:rPr lang="en-US" altLang="ja-JP" sz="6400" dirty="0"/>
              <a:t>2&lt;/p&gt;</a:t>
            </a:r>
          </a:p>
          <a:p>
            <a:pPr marL="0" indent="0">
              <a:buNone/>
            </a:pPr>
            <a:r>
              <a:rPr kumimoji="1" lang="en-US" altLang="ja-JP" sz="6400" dirty="0"/>
              <a:t>&lt;p class=‘</a:t>
            </a:r>
            <a:r>
              <a:rPr kumimoji="1" lang="en-US" altLang="ja-JP" sz="6400" dirty="0" err="1"/>
              <a:t>aaa</a:t>
            </a:r>
            <a:r>
              <a:rPr kumimoji="1" lang="en-US" altLang="ja-JP" sz="6400" dirty="0"/>
              <a:t> ccc’&gt;</a:t>
            </a:r>
            <a:r>
              <a:rPr kumimoji="1" lang="ja-JP" altLang="en-US" sz="6400"/>
              <a:t>要素</a:t>
            </a:r>
            <a:r>
              <a:rPr kumimoji="1" lang="en-US" altLang="ja-JP" sz="6400" dirty="0"/>
              <a:t>3&lt;/p&gt;</a:t>
            </a:r>
          </a:p>
          <a:p>
            <a:pPr marL="0" indent="0">
              <a:buNone/>
            </a:pPr>
            <a:endParaRPr kumimoji="1" lang="en-US" altLang="ja-JP" sz="6400" dirty="0"/>
          </a:p>
          <a:p>
            <a:pPr marL="0" indent="0">
              <a:buNone/>
            </a:pPr>
            <a:r>
              <a:rPr lang="en-US" altLang="ja-JP" sz="6400" dirty="0"/>
              <a:t>&lt;input type=‘button’ value=‘</a:t>
            </a:r>
            <a:r>
              <a:rPr lang="en-US" altLang="ja-JP" sz="6400" dirty="0" err="1"/>
              <a:t>aaa</a:t>
            </a:r>
            <a:r>
              <a:rPr lang="en-US" altLang="ja-JP" sz="6400" dirty="0"/>
              <a:t> </a:t>
            </a:r>
            <a:r>
              <a:rPr lang="en-US" altLang="ja-JP" sz="6400" dirty="0" err="1"/>
              <a:t>bbb</a:t>
            </a:r>
            <a:r>
              <a:rPr lang="ja-JP" altLang="en-US" sz="6400"/>
              <a:t>が含まれるタグの色を赤にする</a:t>
            </a:r>
            <a:r>
              <a:rPr lang="en-US" altLang="ja-JP" sz="6400" dirty="0"/>
              <a:t>’ onclick=‘</a:t>
            </a:r>
            <a:r>
              <a:rPr lang="en-US" altLang="ja-JP" sz="6400" dirty="0">
                <a:solidFill>
                  <a:srgbClr val="FF0000"/>
                </a:solidFill>
              </a:rPr>
              <a:t>changeBgColor1();</a:t>
            </a:r>
            <a:r>
              <a:rPr lang="en-US" altLang="ja-JP" sz="6400" dirty="0"/>
              <a:t>’&gt;</a:t>
            </a:r>
          </a:p>
          <a:p>
            <a:pPr marL="0" indent="0">
              <a:buNone/>
            </a:pPr>
            <a:r>
              <a:rPr lang="en-US" altLang="ja-JP" sz="6400" dirty="0"/>
              <a:t>&lt;input type=‘button’ value=‘ccc</a:t>
            </a:r>
            <a:r>
              <a:rPr lang="ja-JP" altLang="en-US" sz="6400"/>
              <a:t>が含まれるタグの色を赤にする</a:t>
            </a:r>
            <a:r>
              <a:rPr lang="en-US" altLang="ja-JP" sz="6400" dirty="0"/>
              <a:t>’ onclick=‘</a:t>
            </a:r>
            <a:r>
              <a:rPr lang="en-US" altLang="ja-JP" sz="6400" dirty="0">
                <a:solidFill>
                  <a:srgbClr val="FF0000"/>
                </a:solidFill>
              </a:rPr>
              <a:t>changeBgColor2();</a:t>
            </a:r>
            <a:r>
              <a:rPr lang="en-US" altLang="ja-JP" sz="6400" dirty="0"/>
              <a:t>’&gt;</a:t>
            </a:r>
          </a:p>
          <a:p>
            <a:pPr marL="0" indent="0">
              <a:buNone/>
            </a:pPr>
            <a:endParaRPr lang="en-US" altLang="ja-JP" sz="6400" dirty="0"/>
          </a:p>
          <a:p>
            <a:pPr marL="0" indent="0">
              <a:buNone/>
            </a:pPr>
            <a:r>
              <a:rPr lang="en-US" altLang="ja-JP" sz="6400" dirty="0"/>
              <a:t>function</a:t>
            </a:r>
            <a:r>
              <a:rPr lang="en-US" altLang="ja-JP" sz="6400" dirty="0">
                <a:solidFill>
                  <a:srgbClr val="0070C0"/>
                </a:solidFill>
              </a:rPr>
              <a:t> reset()</a:t>
            </a:r>
            <a:r>
              <a:rPr lang="en-US" altLang="ja-JP" sz="6400" dirty="0"/>
              <a:t>{</a:t>
            </a:r>
          </a:p>
          <a:p>
            <a:pPr marL="0" indent="0">
              <a:buNone/>
            </a:pPr>
            <a:r>
              <a:rPr lang="en-US" altLang="ja-JP" sz="6400" dirty="0"/>
              <a:t>	//</a:t>
            </a:r>
            <a:r>
              <a:rPr lang="ja-JP" altLang="en-US" sz="6400"/>
              <a:t>全ての</a:t>
            </a:r>
            <a:r>
              <a:rPr lang="en-US" altLang="ja-JP" sz="6400" dirty="0"/>
              <a:t>p</a:t>
            </a:r>
            <a:r>
              <a:rPr lang="ja-JP" altLang="en-US" sz="6400"/>
              <a:t>タグの背景色を透明にする処理</a:t>
            </a:r>
            <a:endParaRPr lang="en-US" altLang="ja-JP" sz="6400" dirty="0"/>
          </a:p>
          <a:p>
            <a:pPr marL="0" indent="0">
              <a:buNone/>
            </a:pPr>
            <a:r>
              <a:rPr lang="en-US" altLang="ja-JP" sz="6400" dirty="0"/>
              <a:t>}</a:t>
            </a:r>
          </a:p>
          <a:p>
            <a:pPr marL="0" indent="0">
              <a:buNone/>
            </a:pPr>
            <a:endParaRPr lang="en-US" altLang="ja-JP" sz="6400" dirty="0"/>
          </a:p>
          <a:p>
            <a:pPr marL="0" indent="0">
              <a:buNone/>
            </a:pPr>
            <a:r>
              <a:rPr lang="en-US" altLang="ja-JP" sz="6400" dirty="0"/>
              <a:t>function </a:t>
            </a:r>
            <a:r>
              <a:rPr lang="en-US" altLang="ja-JP" sz="6400" dirty="0">
                <a:solidFill>
                  <a:srgbClr val="FF0000"/>
                </a:solidFill>
              </a:rPr>
              <a:t>changeBgColor1</a:t>
            </a:r>
            <a:r>
              <a:rPr lang="en-US" altLang="ja-JP" sz="6400" dirty="0"/>
              <a:t>(){</a:t>
            </a:r>
          </a:p>
          <a:p>
            <a:pPr marL="0" indent="0">
              <a:buNone/>
            </a:pPr>
            <a:r>
              <a:rPr lang="en-US" altLang="ja-JP" sz="6400" dirty="0"/>
              <a:t>	</a:t>
            </a:r>
            <a:r>
              <a:rPr lang="en-US" altLang="ja-JP" sz="6400" dirty="0">
                <a:solidFill>
                  <a:srgbClr val="0070C0"/>
                </a:solidFill>
              </a:rPr>
              <a:t>reset();</a:t>
            </a:r>
            <a:r>
              <a:rPr lang="en-US" altLang="ja-JP" sz="6400" dirty="0"/>
              <a:t> //</a:t>
            </a:r>
            <a:r>
              <a:rPr lang="ja-JP" altLang="en-US" sz="6400"/>
              <a:t>まず、全ての</a:t>
            </a:r>
            <a:r>
              <a:rPr lang="en-US" altLang="ja-JP" sz="6400" dirty="0"/>
              <a:t>p</a:t>
            </a:r>
            <a:r>
              <a:rPr lang="ja-JP" altLang="en-US" sz="6400"/>
              <a:t>タグの背景を透明にして・・</a:t>
            </a:r>
            <a:endParaRPr lang="en-US" altLang="ja-JP" sz="6400" dirty="0"/>
          </a:p>
          <a:p>
            <a:pPr marL="0" indent="0">
              <a:buNone/>
            </a:pPr>
            <a:r>
              <a:rPr lang="en-US" altLang="ja-JP" sz="6400" dirty="0"/>
              <a:t>	//class</a:t>
            </a:r>
            <a:r>
              <a:rPr lang="ja-JP" altLang="en-US" sz="6400"/>
              <a:t>が「</a:t>
            </a:r>
            <a:r>
              <a:rPr lang="en-US" altLang="ja-JP" sz="6400" dirty="0" err="1"/>
              <a:t>aaa</a:t>
            </a:r>
            <a:r>
              <a:rPr lang="en-US" altLang="ja-JP" sz="6400" dirty="0"/>
              <a:t> </a:t>
            </a:r>
            <a:r>
              <a:rPr lang="en-US" altLang="ja-JP" sz="6400" dirty="0" err="1"/>
              <a:t>bbb</a:t>
            </a:r>
            <a:r>
              <a:rPr lang="ja-JP" altLang="en-US" sz="6400"/>
              <a:t>」のタグの背景色を赤にする処理</a:t>
            </a:r>
            <a:endParaRPr lang="en-US" altLang="ja-JP" sz="6400" dirty="0"/>
          </a:p>
          <a:p>
            <a:pPr marL="0" indent="0">
              <a:buNone/>
            </a:pPr>
            <a:r>
              <a:rPr lang="en-US" altLang="ja-JP" sz="6400" dirty="0"/>
              <a:t>}</a:t>
            </a:r>
          </a:p>
          <a:p>
            <a:pPr marL="0" indent="0">
              <a:buNone/>
            </a:pPr>
            <a:endParaRPr lang="en-US" altLang="ja-JP" sz="6400" dirty="0"/>
          </a:p>
          <a:p>
            <a:pPr marL="0" indent="0">
              <a:buNone/>
            </a:pPr>
            <a:r>
              <a:rPr lang="en-US" altLang="ja-JP" sz="6400" dirty="0"/>
              <a:t>function </a:t>
            </a:r>
            <a:r>
              <a:rPr lang="en-US" altLang="ja-JP" sz="6400" dirty="0">
                <a:solidFill>
                  <a:srgbClr val="FF0000"/>
                </a:solidFill>
              </a:rPr>
              <a:t>changeBgColor2</a:t>
            </a:r>
            <a:r>
              <a:rPr lang="en-US" altLang="ja-JP" sz="6400" dirty="0"/>
              <a:t>(){</a:t>
            </a:r>
          </a:p>
          <a:p>
            <a:pPr marL="0" indent="0">
              <a:buNone/>
            </a:pPr>
            <a:r>
              <a:rPr lang="en-US" altLang="ja-JP" sz="6400" dirty="0"/>
              <a:t>	</a:t>
            </a:r>
            <a:r>
              <a:rPr lang="en-US" altLang="ja-JP" sz="6400" dirty="0">
                <a:solidFill>
                  <a:srgbClr val="0070C0"/>
                </a:solidFill>
              </a:rPr>
              <a:t>reset();</a:t>
            </a:r>
            <a:r>
              <a:rPr lang="en-US" altLang="ja-JP" sz="6400" dirty="0"/>
              <a:t> //</a:t>
            </a:r>
            <a:r>
              <a:rPr lang="ja-JP" altLang="en-US" sz="6400"/>
              <a:t>まず、全ての</a:t>
            </a:r>
            <a:r>
              <a:rPr lang="en-US" altLang="ja-JP" sz="6400" dirty="0"/>
              <a:t>p</a:t>
            </a:r>
            <a:r>
              <a:rPr lang="ja-JP" altLang="en-US" sz="6400"/>
              <a:t>タグの背景を透明にして・・</a:t>
            </a:r>
            <a:endParaRPr lang="en-US" altLang="ja-JP" sz="6400" dirty="0"/>
          </a:p>
          <a:p>
            <a:pPr marL="0" indent="0">
              <a:buNone/>
            </a:pPr>
            <a:r>
              <a:rPr lang="en-US" altLang="ja-JP" sz="6400" dirty="0"/>
              <a:t>	//class</a:t>
            </a:r>
            <a:r>
              <a:rPr lang="ja-JP" altLang="en-US" sz="6400"/>
              <a:t>が「</a:t>
            </a:r>
            <a:r>
              <a:rPr lang="en-US" altLang="ja-JP" sz="6400" dirty="0"/>
              <a:t>ccc</a:t>
            </a:r>
            <a:r>
              <a:rPr lang="ja-JP" altLang="en-US" sz="6400"/>
              <a:t>」のタグの背景色を赤にする処理</a:t>
            </a:r>
            <a:endParaRPr lang="en-US" altLang="ja-JP" sz="6400" dirty="0"/>
          </a:p>
          <a:p>
            <a:pPr marL="0" indent="0">
              <a:buNone/>
            </a:pPr>
            <a:r>
              <a:rPr lang="en-US" altLang="ja-JP" sz="6400" dirty="0"/>
              <a:t>}</a:t>
            </a:r>
          </a:p>
          <a:p>
            <a:pPr marL="0" indent="0">
              <a:buNone/>
            </a:pPr>
            <a:r>
              <a:rPr lang="en-US" altLang="ja-JP" sz="6400" dirty="0"/>
              <a:t>	</a:t>
            </a:r>
          </a:p>
          <a:p>
            <a:pPr marL="0" indent="0">
              <a:buNone/>
            </a:pPr>
            <a:endParaRPr lang="en-US" altLang="ja-JP" dirty="0"/>
          </a:p>
        </p:txBody>
      </p:sp>
    </p:spTree>
    <p:extLst>
      <p:ext uri="{BB962C8B-B14F-4D97-AF65-F5344CB8AC3E}">
        <p14:creationId xmlns:p14="http://schemas.microsoft.com/office/powerpoint/2010/main" val="10732026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1467</Words>
  <Application>Microsoft Macintosh PowerPoint</Application>
  <PresentationFormat>ワイド画面</PresentationFormat>
  <Paragraphs>124</Paragraphs>
  <Slides>12</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12</vt:i4>
      </vt:variant>
    </vt:vector>
  </HeadingPairs>
  <TitlesOfParts>
    <vt:vector size="16" baseType="lpstr">
      <vt:lpstr>游ゴシック</vt:lpstr>
      <vt:lpstr>游ゴシック Light</vt:lpstr>
      <vt:lpstr>Arial</vt:lpstr>
      <vt:lpstr>Office テーマ</vt:lpstr>
      <vt:lpstr>基礎プログラミング演習2</vt:lpstr>
      <vt:lpstr>このスライドの目標</vt:lpstr>
      <vt:lpstr>JavaScriptとHTMLの結び付け(1) -原則-</vt:lpstr>
      <vt:lpstr>JavaScriptとHTMLの結び付け(2) -id-</vt:lpstr>
      <vt:lpstr>JavaScriptとHTMLの結び付け(3) –class-</vt:lpstr>
      <vt:lpstr>JavaScriptとHTMLの結び付け(4)</vt:lpstr>
      <vt:lpstr>JavaScriptとHTMLの結び付け(5) –tag-</vt:lpstr>
      <vt:lpstr>第4回の課題3についての解説 (1)</vt:lpstr>
      <vt:lpstr>第4回の課題3についての解説 (2)</vt:lpstr>
      <vt:lpstr>第4回の課題3についての解説 (3)</vt:lpstr>
      <vt:lpstr>モンテカルロ法によるπの近似(1)</vt:lpstr>
      <vt:lpstr>モンテカルロ法によるπの近似(2)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基礎プログラミング演習2</dc:title>
  <dc:creator>Yu Akiyama</dc:creator>
  <cp:lastModifiedBy>Yu Akiyama</cp:lastModifiedBy>
  <cp:revision>2</cp:revision>
  <dcterms:created xsi:type="dcterms:W3CDTF">2020-11-12T13:24:00Z</dcterms:created>
  <dcterms:modified xsi:type="dcterms:W3CDTF">2020-11-12T13:52:34Z</dcterms:modified>
</cp:coreProperties>
</file>