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media/image2.jpeg" ContentType="image/jpeg"/>
  <Override PartName="/ppt/media/image3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</p:sldIdLst>
  <p:sldSz cx="10160000" cy="7620000"/>
  <p:notesSz cx="6858000" cy="9144000"/>
  <p:defaultTextStyle>
    <a:lvl1pPr algn="ctr" defTabSz="457200">
      <a:defRPr sz="3200">
        <a:latin typeface="Gill Sans"/>
        <a:ea typeface="Gill Sans"/>
        <a:cs typeface="Gill Sans"/>
        <a:sym typeface="Gill Sans"/>
      </a:defRPr>
    </a:lvl1pPr>
    <a:lvl2pPr indent="342900" algn="ctr" defTabSz="457200">
      <a:defRPr sz="3200">
        <a:latin typeface="Gill Sans"/>
        <a:ea typeface="Gill Sans"/>
        <a:cs typeface="Gill Sans"/>
        <a:sym typeface="Gill Sans"/>
      </a:defRPr>
    </a:lvl2pPr>
    <a:lvl3pPr indent="685800" algn="ctr" defTabSz="457200">
      <a:defRPr sz="3200">
        <a:latin typeface="Gill Sans"/>
        <a:ea typeface="Gill Sans"/>
        <a:cs typeface="Gill Sans"/>
        <a:sym typeface="Gill Sans"/>
      </a:defRPr>
    </a:lvl3pPr>
    <a:lvl4pPr indent="1028700" algn="ctr" defTabSz="457200">
      <a:defRPr sz="3200">
        <a:latin typeface="Gill Sans"/>
        <a:ea typeface="Gill Sans"/>
        <a:cs typeface="Gill Sans"/>
        <a:sym typeface="Gill Sans"/>
      </a:defRPr>
    </a:lvl4pPr>
    <a:lvl5pPr indent="1371600" algn="ctr" defTabSz="457200">
      <a:defRPr sz="3200">
        <a:latin typeface="Gill Sans"/>
        <a:ea typeface="Gill Sans"/>
        <a:cs typeface="Gill Sans"/>
        <a:sym typeface="Gill Sans"/>
      </a:defRPr>
    </a:lvl5pPr>
    <a:lvl6pPr indent="1714500" algn="ctr" defTabSz="457200">
      <a:defRPr sz="3200">
        <a:latin typeface="Gill Sans"/>
        <a:ea typeface="Gill Sans"/>
        <a:cs typeface="Gill Sans"/>
        <a:sym typeface="Gill Sans"/>
      </a:defRPr>
    </a:lvl6pPr>
    <a:lvl7pPr indent="2057400" algn="ctr" defTabSz="457200">
      <a:defRPr sz="3200">
        <a:latin typeface="Gill Sans"/>
        <a:ea typeface="Gill Sans"/>
        <a:cs typeface="Gill Sans"/>
        <a:sym typeface="Gill Sans"/>
      </a:defRPr>
    </a:lvl7pPr>
    <a:lvl8pPr indent="2400300" algn="ctr" defTabSz="457200">
      <a:defRPr sz="3200">
        <a:latin typeface="Gill Sans"/>
        <a:ea typeface="Gill Sans"/>
        <a:cs typeface="Gill Sans"/>
        <a:sym typeface="Gill Sans"/>
      </a:defRPr>
    </a:lvl8pPr>
    <a:lvl9pPr indent="2743200" algn="ctr" defTabSz="457200">
      <a:defRPr sz="3200">
        <a:latin typeface="Gill Sans"/>
        <a:ea typeface="Gill Sans"/>
        <a:cs typeface="Gill Sans"/>
        <a:sym typeface="Gill San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8F44A2F1-9E1F-4B54-A3A2-5F16C0AD49E2}" styleName="">
    <a:tblBg/>
    <a:wholeTbl>
      <a:tcTxStyle b="off" i="off">
        <a:font>
          <a:latin typeface="Gill Sans"/>
          <a:ea typeface="Gill Sans"/>
          <a:cs typeface="Gill Sans"/>
        </a:font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F1F3"/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</a:tcStyle>
    </a:firstRow>
  </a:tblStyle>
  <a:tblStyle styleId="{C7B018BB-80A7-4F77-B60F-C8B233D01FF8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ヒラギノ角ゴ ProN W6"/>
          <a:ea typeface="ヒラギノ角ゴ ProN W6"/>
          <a:cs typeface="ヒラギノ角ゴ ProN W6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def" i="def">
        <a:font>
          <a:latin typeface="ヒラギノ角ゴ ProN W3"/>
          <a:ea typeface="ヒラギノ角ゴ ProN W3"/>
          <a:cs typeface="ヒラギノ角ゴ ProN W3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>
          <a:latin typeface="ヒラギノ角ゴ ProN W3"/>
          <a:ea typeface="ヒラギノ角ゴ ProN W3"/>
          <a:cs typeface="ヒラギノ角ゴ ProN W3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Relationship Id="rId53" Type="http://schemas.openxmlformats.org/officeDocument/2006/relationships/slide" Target="slides/slide46.xml"/><Relationship Id="rId54" Type="http://schemas.openxmlformats.org/officeDocument/2006/relationships/slide" Target="slides/slide47.xml"/><Relationship Id="rId55" Type="http://schemas.openxmlformats.org/officeDocument/2006/relationships/slide" Target="slides/slide48.xml"/><Relationship Id="rId56" Type="http://schemas.openxmlformats.org/officeDocument/2006/relationships/slide" Target="slides/slide49.xml"/><Relationship Id="rId57" Type="http://schemas.openxmlformats.org/officeDocument/2006/relationships/slide" Target="slides/slide50.xml"/><Relationship Id="rId58" Type="http://schemas.openxmlformats.org/officeDocument/2006/relationships/slide" Target="slides/slide51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0" name="Shape 2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defRPr sz="1600">
        <a:latin typeface="Lucida Grande"/>
        <a:ea typeface="Lucida Grande"/>
        <a:cs typeface="Lucida Grande"/>
        <a:sym typeface="Lucida Grande"/>
      </a:defRPr>
    </a:lvl1pPr>
    <a:lvl2pPr indent="228600" defTabSz="457200">
      <a:defRPr sz="1600">
        <a:latin typeface="Lucida Grande"/>
        <a:ea typeface="Lucida Grande"/>
        <a:cs typeface="Lucida Grande"/>
        <a:sym typeface="Lucida Grande"/>
      </a:defRPr>
    </a:lvl2pPr>
    <a:lvl3pPr indent="457200" defTabSz="457200">
      <a:defRPr sz="1600">
        <a:latin typeface="Lucida Grande"/>
        <a:ea typeface="Lucida Grande"/>
        <a:cs typeface="Lucida Grande"/>
        <a:sym typeface="Lucida Grande"/>
      </a:defRPr>
    </a:lvl3pPr>
    <a:lvl4pPr indent="685800" defTabSz="457200">
      <a:defRPr sz="1600">
        <a:latin typeface="Lucida Grande"/>
        <a:ea typeface="Lucida Grande"/>
        <a:cs typeface="Lucida Grande"/>
        <a:sym typeface="Lucida Grande"/>
      </a:defRPr>
    </a:lvl4pPr>
    <a:lvl5pPr indent="914400" defTabSz="457200">
      <a:defRPr sz="1600">
        <a:latin typeface="Lucida Grande"/>
        <a:ea typeface="Lucida Grande"/>
        <a:cs typeface="Lucida Grande"/>
        <a:sym typeface="Lucida Grande"/>
      </a:defRPr>
    </a:lvl5pPr>
    <a:lvl6pPr indent="1143000" defTabSz="457200">
      <a:defRPr sz="1600">
        <a:latin typeface="Lucida Grande"/>
        <a:ea typeface="Lucida Grande"/>
        <a:cs typeface="Lucida Grande"/>
        <a:sym typeface="Lucida Grande"/>
      </a:defRPr>
    </a:lvl6pPr>
    <a:lvl7pPr indent="1371600" defTabSz="457200">
      <a:defRPr sz="1600">
        <a:latin typeface="Lucida Grande"/>
        <a:ea typeface="Lucida Grande"/>
        <a:cs typeface="Lucida Grande"/>
        <a:sym typeface="Lucida Grande"/>
      </a:defRPr>
    </a:lvl7pPr>
    <a:lvl8pPr indent="1600200" defTabSz="457200">
      <a:defRPr sz="1600">
        <a:latin typeface="Lucida Grande"/>
        <a:ea typeface="Lucida Grande"/>
        <a:cs typeface="Lucida Grande"/>
        <a:sym typeface="Lucida Grande"/>
      </a:defRPr>
    </a:lvl8pPr>
    <a:lvl9pPr indent="1828800" defTabSz="457200">
      <a:defRPr sz="16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tif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 &amp; 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/>
          <p:nvPr>
            <p:ph type="title"/>
          </p:nvPr>
        </p:nvSpPr>
        <p:spPr>
          <a:xfrm>
            <a:off x="990600" y="405457"/>
            <a:ext cx="8178800" cy="775643"/>
          </a:xfrm>
          <a:prstGeom prst="rect">
            <a:avLst/>
          </a:prstGeom>
        </p:spPr>
        <p:txBody>
          <a:bodyPr anchor="t"/>
          <a:lstStyle/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  <p:sp>
        <p:nvSpPr>
          <p:cNvPr id="8" name="Shape 8"/>
          <p:cNvSpPr/>
          <p:nvPr>
            <p:ph type="body" idx="1"/>
          </p:nvPr>
        </p:nvSpPr>
        <p:spPr>
          <a:xfrm>
            <a:off x="990600" y="1358900"/>
            <a:ext cx="8178800" cy="5270500"/>
          </a:xfrm>
          <a:prstGeom prst="rect">
            <a:avLst/>
          </a:prstGeom>
        </p:spPr>
        <p:txBody>
          <a:bodyPr/>
          <a:lstStyle>
            <a:lvl1pPr marL="651425" indent="-397425">
              <a:spcBef>
                <a:spcPts val="600"/>
              </a:spcBef>
              <a:buFont typeface="Gill Sans"/>
              <a:buBlip>
                <a:blip r:embed="rId2"/>
              </a:buBlip>
            </a:lvl1pPr>
            <a:lvl2pPr marL="994325" indent="-397425">
              <a:spcBef>
                <a:spcPts val="600"/>
              </a:spcBef>
              <a:buChar char="➡"/>
              <a:defRPr>
                <a:latin typeface="+mn-lt"/>
                <a:ea typeface="+mn-ea"/>
                <a:cs typeface="+mn-cs"/>
                <a:sym typeface="ヒラギノ明朝 Pro W3"/>
              </a:defRPr>
            </a:lvl2pPr>
            <a:lvl3pPr marL="1294561" indent="-354761">
              <a:spcBef>
                <a:spcPts val="600"/>
              </a:spcBef>
              <a:buFont typeface="Zapf Dingbats"/>
              <a:buChar char="✴"/>
              <a:defRPr>
                <a:latin typeface="+mn-lt"/>
                <a:ea typeface="+mn-ea"/>
                <a:cs typeface="+mn-cs"/>
                <a:sym typeface="ヒラギノ明朝 Pro W3"/>
              </a:defRPr>
            </a:lvl3pPr>
            <a:lvl4pPr marL="1623737" indent="-328337">
              <a:spcBef>
                <a:spcPts val="600"/>
              </a:spcBef>
              <a:buChar char="-"/>
              <a:defRPr>
                <a:latin typeface="+mn-lt"/>
                <a:ea typeface="+mn-ea"/>
                <a:cs typeface="+mn-cs"/>
                <a:sym typeface="ヒラギノ明朝 Pro W3"/>
              </a:defRPr>
            </a:lvl4pPr>
            <a:lvl5pPr marL="2078538" indent="-440238">
              <a:spcBef>
                <a:spcPts val="600"/>
              </a:spcBef>
              <a:buFont typeface="Gill Sans"/>
              <a:defRPr>
                <a:latin typeface="+mn-lt"/>
                <a:ea typeface="+mn-ea"/>
                <a:cs typeface="+mn-cs"/>
                <a:sym typeface="ヒラギノ明朝 Pro W3"/>
              </a:defRPr>
            </a:lvl5pPr>
          </a:lstStyle>
          <a:p>
            <a:pPr lvl="0">
              <a:defRPr sz="1800"/>
            </a:pPr>
            <a:r>
              <a:rPr sz="2400"/>
              <a:t>本文レベル1</a:t>
            </a:r>
            <a:endParaRPr sz="2400"/>
          </a:p>
          <a:p>
            <a:pPr lvl="1">
              <a:defRPr sz="1800"/>
            </a:pPr>
            <a:r>
              <a:rPr sz="2400"/>
              <a:t>本文レベル2</a:t>
            </a:r>
            <a:endParaRPr sz="2400"/>
          </a:p>
          <a:p>
            <a:pPr lvl="2">
              <a:defRPr sz="1800"/>
            </a:pPr>
            <a:r>
              <a:rPr sz="2400"/>
              <a:t>本文レベル3</a:t>
            </a:r>
            <a:endParaRPr sz="2400"/>
          </a:p>
          <a:p>
            <a:pPr lvl="3">
              <a:defRPr sz="1800"/>
            </a:pPr>
            <a:r>
              <a:rPr sz="2400"/>
              <a:t>本文レベル4</a:t>
            </a:r>
            <a:endParaRPr sz="2400"/>
          </a:p>
          <a:p>
            <a:pPr lvl="4">
              <a:defRPr sz="1800"/>
            </a:pPr>
            <a:r>
              <a:rPr sz="2400"/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タイトル &amp; 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  <p:sp>
        <p:nvSpPr>
          <p:cNvPr id="11" name="Shape 1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spcBef>
                <a:spcPts val="0"/>
              </a:spcBef>
              <a:buChar char="➡"/>
              <a:defRPr>
                <a:latin typeface="+mn-lt"/>
                <a:ea typeface="+mn-ea"/>
                <a:cs typeface="+mn-cs"/>
                <a:sym typeface="ヒラギノ明朝 Pro W3"/>
              </a:defRPr>
            </a:lvl2pPr>
            <a:lvl3pPr>
              <a:buChar char="✴"/>
            </a:lvl3pPr>
            <a:lvl4pPr>
              <a:buChar char="-"/>
            </a:lvl4pPr>
          </a:lstStyle>
          <a:p>
            <a:pPr lvl="0">
              <a:defRPr sz="1800"/>
            </a:pPr>
            <a:r>
              <a:rPr sz="2400"/>
              <a:t>本文レベル1</a:t>
            </a:r>
            <a:endParaRPr sz="2400"/>
          </a:p>
          <a:p>
            <a:pPr lvl="1">
              <a:defRPr sz="1800"/>
            </a:pPr>
            <a:r>
              <a:rPr sz="2400"/>
              <a:t>本文レベル2</a:t>
            </a:r>
            <a:endParaRPr sz="2400"/>
          </a:p>
          <a:p>
            <a:pPr lvl="2">
              <a:defRPr sz="1800"/>
            </a:pPr>
            <a:r>
              <a:rPr sz="2400"/>
              <a:t>本文レベル3</a:t>
            </a:r>
            <a:endParaRPr sz="2400"/>
          </a:p>
          <a:p>
            <a:pPr lvl="3">
              <a:defRPr sz="1800"/>
            </a:pPr>
            <a:r>
              <a:rPr sz="2400"/>
              <a:t>本文レベル4</a:t>
            </a:r>
            <a:endParaRPr sz="2400"/>
          </a:p>
          <a:p>
            <a:pPr lvl="4">
              <a:defRPr sz="1800"/>
            </a:pPr>
            <a:r>
              <a:rPr sz="2400"/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タイトル（上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Abstract 8-1.jpg"/>
          <p:cNvPicPr/>
          <p:nvPr/>
        </p:nvPicPr>
        <p:blipFill>
          <a:blip r:embed="rId2">
            <a:extLst/>
          </a:blip>
          <a:srcRect l="0" t="2343" r="89125" b="2812"/>
          <a:stretch>
            <a:fillRect/>
          </a:stretch>
        </p:blipFill>
        <p:spPr>
          <a:xfrm>
            <a:off x="0" y="-63500"/>
            <a:ext cx="1104900" cy="7708900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Shape 14"/>
          <p:cNvSpPr/>
          <p:nvPr/>
        </p:nvSpPr>
        <p:spPr>
          <a:xfrm>
            <a:off x="6265163" y="6957059"/>
            <a:ext cx="3289301" cy="436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r">
              <a:defRPr sz="2400"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 lvl="0">
              <a:defRPr sz="1800"/>
            </a:pPr>
            <a:r>
              <a:rPr sz="2400"/>
              <a:t>Java Programming</a:t>
            </a:r>
          </a:p>
        </p:txBody>
      </p:sp>
      <p:sp>
        <p:nvSpPr>
          <p:cNvPr id="15" name="Shape 15"/>
          <p:cNvSpPr/>
          <p:nvPr>
            <p:ph type="title"/>
          </p:nvPr>
        </p:nvSpPr>
        <p:spPr>
          <a:xfrm>
            <a:off x="990600" y="203200"/>
            <a:ext cx="8178800" cy="965200"/>
          </a:xfrm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Subtitles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title"/>
          </p:nvPr>
        </p:nvSpPr>
        <p:spPr>
          <a:xfrm>
            <a:off x="508000" y="38100"/>
            <a:ext cx="9144000" cy="1676400"/>
          </a:xfrm>
          <a:prstGeom prst="rect">
            <a:avLst/>
          </a:prstGeom>
          <a:effectLst>
            <a:outerShdw sx="100000" sy="100000" kx="0" ky="0" algn="b" rotWithShape="0" blurRad="38100" dist="50800" dir="2700000">
              <a:srgbClr val="FFFFFF"/>
            </a:outerShdw>
          </a:effectLst>
        </p:spPr>
        <p:txBody>
          <a:bodyPr/>
          <a:lstStyle>
            <a:lvl1pPr defTabSz="355600">
              <a:lnSpc>
                <a:spcPts val="7600"/>
              </a:lnSpc>
              <a:spcBef>
                <a:spcPts val="200"/>
              </a:spcBef>
              <a:tabLst>
                <a:tab pos="977900" algn="l"/>
              </a:tabLst>
              <a:defRPr sz="6400">
                <a:solidFill>
                  <a:srgbClr val="000849"/>
                </a:solidFill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400">
                <a:solidFill>
                  <a:srgbClr val="000849"/>
                </a:solidFill>
              </a:rPr>
              <a:t>タイトルテキスト</a:t>
            </a:r>
          </a:p>
        </p:txBody>
      </p:sp>
      <p:sp>
        <p:nvSpPr>
          <p:cNvPr id="18" name="Shape 18"/>
          <p:cNvSpPr/>
          <p:nvPr>
            <p:ph type="body" idx="1"/>
          </p:nvPr>
        </p:nvSpPr>
        <p:spPr>
          <a:xfrm>
            <a:off x="1333500" y="2425700"/>
            <a:ext cx="7467600" cy="4152900"/>
          </a:xfrm>
          <a:prstGeom prst="rect">
            <a:avLst/>
          </a:prstGeom>
          <a:effectLst>
            <a:outerShdw sx="100000" sy="100000" kx="0" ky="0" algn="b" rotWithShape="0" blurRad="38100" dist="25400" dir="2700000">
              <a:srgbClr val="FFFFFF"/>
            </a:outerShdw>
          </a:effectLst>
        </p:spPr>
        <p:txBody>
          <a:bodyPr anchor="ctr">
            <a:noAutofit/>
          </a:bodyPr>
          <a:lstStyle>
            <a:lvl1pPr marL="0" indent="0" algn="ctr" defTabSz="355600">
              <a:lnSpc>
                <a:spcPts val="3600"/>
              </a:lnSpc>
              <a:spcBef>
                <a:spcPts val="200"/>
              </a:spcBef>
              <a:buSzTx/>
              <a:buNone/>
              <a:tabLst>
                <a:tab pos="977900" algn="l"/>
              </a:tabLst>
              <a:defRPr b="1" sz="3000">
                <a:solidFill>
                  <a:srgbClr val="2A1941"/>
                </a:solidFill>
                <a:latin typeface="Optima"/>
                <a:ea typeface="Optima"/>
                <a:cs typeface="Optima"/>
                <a:sym typeface="Optima"/>
              </a:defRPr>
            </a:lvl1pPr>
            <a:lvl2pPr marL="0" indent="0" algn="ctr" defTabSz="355600">
              <a:lnSpc>
                <a:spcPts val="3600"/>
              </a:lnSpc>
              <a:spcBef>
                <a:spcPts val="200"/>
              </a:spcBef>
              <a:buSzTx/>
              <a:buNone/>
              <a:tabLst>
                <a:tab pos="977900" algn="l"/>
              </a:tabLst>
              <a:defRPr b="1" sz="3000">
                <a:solidFill>
                  <a:srgbClr val="2A1941"/>
                </a:solidFill>
                <a:latin typeface="Optima"/>
                <a:ea typeface="Optima"/>
                <a:cs typeface="Optima"/>
                <a:sym typeface="Optima"/>
              </a:defRPr>
            </a:lvl2pPr>
            <a:lvl3pPr marL="0" indent="0" algn="ctr" defTabSz="355600">
              <a:lnSpc>
                <a:spcPts val="3600"/>
              </a:lnSpc>
              <a:spcBef>
                <a:spcPts val="200"/>
              </a:spcBef>
              <a:buSzTx/>
              <a:buNone/>
              <a:tabLst>
                <a:tab pos="977900" algn="l"/>
              </a:tabLst>
              <a:defRPr b="1" sz="3000">
                <a:solidFill>
                  <a:srgbClr val="2A1941"/>
                </a:solidFill>
                <a:latin typeface="Optima"/>
                <a:ea typeface="Optima"/>
                <a:cs typeface="Optima"/>
                <a:sym typeface="Optima"/>
              </a:defRPr>
            </a:lvl3pPr>
            <a:lvl4pPr marL="0" indent="0" algn="ctr" defTabSz="355600">
              <a:lnSpc>
                <a:spcPts val="3600"/>
              </a:lnSpc>
              <a:spcBef>
                <a:spcPts val="200"/>
              </a:spcBef>
              <a:buSzTx/>
              <a:buNone/>
              <a:tabLst>
                <a:tab pos="977900" algn="l"/>
              </a:tabLst>
              <a:defRPr b="1" sz="3000">
                <a:solidFill>
                  <a:srgbClr val="2A1941"/>
                </a:solidFill>
                <a:latin typeface="Optima"/>
                <a:ea typeface="Optima"/>
                <a:cs typeface="Optima"/>
                <a:sym typeface="Optima"/>
              </a:defRPr>
            </a:lvl4pPr>
            <a:lvl5pPr marL="0" indent="0" algn="ctr" defTabSz="355600">
              <a:lnSpc>
                <a:spcPts val="3600"/>
              </a:lnSpc>
              <a:spcBef>
                <a:spcPts val="200"/>
              </a:spcBef>
              <a:buSzTx/>
              <a:buNone/>
              <a:tabLst>
                <a:tab pos="977900" algn="l"/>
              </a:tabLst>
              <a:defRPr b="1" sz="3000">
                <a:solidFill>
                  <a:srgbClr val="2A1941"/>
                </a:solidFill>
                <a:latin typeface="Optima"/>
                <a:ea typeface="Optima"/>
                <a:cs typeface="Optima"/>
                <a:sym typeface="Optima"/>
              </a:defRPr>
            </a:lvl5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本文レベル1</a:t>
            </a:r>
            <a:endParaRPr b="1" sz="3000">
              <a:solidFill>
                <a:srgbClr val="2A1941"/>
              </a:solidFill>
            </a:endParaRPr>
          </a:p>
          <a:p>
            <a:pPr lvl="1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本文レベル2</a:t>
            </a:r>
            <a:endParaRPr b="1" sz="3000">
              <a:solidFill>
                <a:srgbClr val="2A1941"/>
              </a:solidFill>
            </a:endParaRPr>
          </a:p>
          <a:p>
            <a:pPr lvl="2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本文レベル3</a:t>
            </a:r>
            <a:endParaRPr b="1" sz="3000">
              <a:solidFill>
                <a:srgbClr val="2A1941"/>
              </a:solidFill>
            </a:endParaRPr>
          </a:p>
          <a:p>
            <a:pPr lvl="3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本文レベル4</a:t>
            </a:r>
            <a:endParaRPr b="1" sz="3000">
              <a:solidFill>
                <a:srgbClr val="2A1941"/>
              </a:solidFill>
            </a:endParaRPr>
          </a:p>
          <a:p>
            <a:pPr lvl="4">
              <a:defRPr b="0" sz="1800">
                <a:solidFill>
                  <a:srgbClr val="000000"/>
                </a:solidFill>
              </a:defRPr>
            </a:pPr>
            <a:r>
              <a:rPr b="1" sz="3000">
                <a:solidFill>
                  <a:srgbClr val="2A1941"/>
                </a:solidFill>
              </a:rPr>
              <a:t>本文レベル 5</a:t>
            </a:r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ti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bstract 8-1.jpg"/>
          <p:cNvPicPr/>
          <p:nvPr/>
        </p:nvPicPr>
        <p:blipFill>
          <a:blip r:embed="rId2">
            <a:extLst/>
          </a:blip>
          <a:srcRect l="0" t="2812" r="89500" b="2500"/>
          <a:stretch>
            <a:fillRect/>
          </a:stretch>
        </p:blipFill>
        <p:spPr>
          <a:xfrm>
            <a:off x="0" y="-25400"/>
            <a:ext cx="1066800" cy="76962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6795516" y="6982459"/>
            <a:ext cx="3225801" cy="436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ctr">
            <a:spAutoFit/>
          </a:bodyPr>
          <a:lstStyle>
            <a:lvl1pPr algn="r">
              <a:defRPr sz="2400"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 lvl="0">
              <a:defRPr sz="1800"/>
            </a:pPr>
            <a:r>
              <a:rPr sz="2400"/>
              <a:t>Java Programming</a:t>
            </a:r>
          </a:p>
        </p:txBody>
      </p:sp>
      <p:sp>
        <p:nvSpPr>
          <p:cNvPr id="4" name="Shape 4"/>
          <p:cNvSpPr/>
          <p:nvPr>
            <p:ph type="title"/>
          </p:nvPr>
        </p:nvSpPr>
        <p:spPr>
          <a:xfrm>
            <a:off x="990600" y="203200"/>
            <a:ext cx="8178800" cy="977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lvl="0">
              <a:defRPr b="0" sz="1800"/>
            </a:pPr>
            <a:r>
              <a:rPr b="1" sz="3600"/>
              <a:t>タイトルテキスト</a:t>
            </a:r>
          </a:p>
        </p:txBody>
      </p:sp>
      <p:sp>
        <p:nvSpPr>
          <p:cNvPr id="5" name="Shape 5"/>
          <p:cNvSpPr/>
          <p:nvPr>
            <p:ph type="body" idx="1"/>
          </p:nvPr>
        </p:nvSpPr>
        <p:spPr>
          <a:xfrm>
            <a:off x="990600" y="1358900"/>
            <a:ext cx="8178800" cy="568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spcBef>
                <a:spcPts val="0"/>
              </a:spcBef>
              <a:buChar char="➡"/>
              <a:defRPr>
                <a:latin typeface="+mn-lt"/>
                <a:ea typeface="+mn-ea"/>
                <a:cs typeface="+mn-cs"/>
                <a:sym typeface="ヒラギノ明朝 Pro W3"/>
              </a:defRPr>
            </a:lvl2pPr>
            <a:lvl3pPr>
              <a:buChar char="✴"/>
            </a:lvl3pPr>
            <a:lvl4pPr>
              <a:buChar char="-"/>
            </a:lvl4pPr>
          </a:lstStyle>
          <a:p>
            <a:pPr lvl="0">
              <a:defRPr sz="1800"/>
            </a:pPr>
            <a:r>
              <a:rPr sz="2400"/>
              <a:t>本文レベル1</a:t>
            </a:r>
            <a:endParaRPr sz="2400"/>
          </a:p>
          <a:p>
            <a:pPr lvl="1">
              <a:defRPr sz="1800"/>
            </a:pPr>
            <a:r>
              <a:rPr sz="2400"/>
              <a:t>本文レベル2</a:t>
            </a:r>
            <a:endParaRPr sz="2400"/>
          </a:p>
          <a:p>
            <a:pPr lvl="2">
              <a:defRPr sz="1800"/>
            </a:pPr>
            <a:r>
              <a:rPr sz="2400"/>
              <a:t>本文レベル3</a:t>
            </a:r>
            <a:endParaRPr sz="2400"/>
          </a:p>
          <a:p>
            <a:pPr lvl="3">
              <a:defRPr sz="1800"/>
            </a:pPr>
            <a:r>
              <a:rPr sz="2400"/>
              <a:t>本文レベル4</a:t>
            </a:r>
            <a:endParaRPr sz="2400"/>
          </a:p>
          <a:p>
            <a:pPr lvl="4">
              <a:defRPr sz="1800"/>
            </a:pPr>
            <a:r>
              <a:rPr sz="2400"/>
              <a:t>本文レベル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  <p:transition spd="med" advClick="1"/>
  <p:txStyles>
    <p:titleStyle>
      <a:lvl1pPr algn="ctr" defTabSz="457200">
        <a:defRPr b="1" sz="3600">
          <a:latin typeface="+mn-lt"/>
          <a:ea typeface="+mn-ea"/>
          <a:cs typeface="+mn-cs"/>
          <a:sym typeface="ヒラギノ明朝 Pro W3"/>
        </a:defRPr>
      </a:lvl1pPr>
      <a:lvl2pPr indent="228600" algn="ctr" defTabSz="457200">
        <a:defRPr b="1" sz="3600">
          <a:latin typeface="+mn-lt"/>
          <a:ea typeface="+mn-ea"/>
          <a:cs typeface="+mn-cs"/>
          <a:sym typeface="ヒラギノ明朝 Pro W3"/>
        </a:defRPr>
      </a:lvl2pPr>
      <a:lvl3pPr indent="457200" algn="ctr" defTabSz="457200">
        <a:defRPr b="1" sz="3600">
          <a:latin typeface="+mn-lt"/>
          <a:ea typeface="+mn-ea"/>
          <a:cs typeface="+mn-cs"/>
          <a:sym typeface="ヒラギノ明朝 Pro W3"/>
        </a:defRPr>
      </a:lvl3pPr>
      <a:lvl4pPr indent="685800" algn="ctr" defTabSz="457200">
        <a:defRPr b="1" sz="3600">
          <a:latin typeface="+mn-lt"/>
          <a:ea typeface="+mn-ea"/>
          <a:cs typeface="+mn-cs"/>
          <a:sym typeface="ヒラギノ明朝 Pro W3"/>
        </a:defRPr>
      </a:lvl4pPr>
      <a:lvl5pPr indent="914400" algn="ctr" defTabSz="457200">
        <a:defRPr b="1" sz="3600">
          <a:latin typeface="+mn-lt"/>
          <a:ea typeface="+mn-ea"/>
          <a:cs typeface="+mn-cs"/>
          <a:sym typeface="ヒラギノ明朝 Pro W3"/>
        </a:defRPr>
      </a:lvl5pPr>
      <a:lvl6pPr indent="1143000" algn="ctr" defTabSz="457200">
        <a:defRPr b="1" sz="3600">
          <a:latin typeface="+mn-lt"/>
          <a:ea typeface="+mn-ea"/>
          <a:cs typeface="+mn-cs"/>
          <a:sym typeface="ヒラギノ明朝 Pro W3"/>
        </a:defRPr>
      </a:lvl6pPr>
      <a:lvl7pPr indent="1371600" algn="ctr" defTabSz="457200">
        <a:defRPr b="1" sz="3600">
          <a:latin typeface="+mn-lt"/>
          <a:ea typeface="+mn-ea"/>
          <a:cs typeface="+mn-cs"/>
          <a:sym typeface="ヒラギノ明朝 Pro W3"/>
        </a:defRPr>
      </a:lvl7pPr>
      <a:lvl8pPr indent="1600200" algn="ctr" defTabSz="457200">
        <a:defRPr b="1" sz="3600">
          <a:latin typeface="+mn-lt"/>
          <a:ea typeface="+mn-ea"/>
          <a:cs typeface="+mn-cs"/>
          <a:sym typeface="ヒラギノ明朝 Pro W3"/>
        </a:defRPr>
      </a:lvl8pPr>
      <a:lvl9pPr indent="1828800" algn="ctr" defTabSz="457200">
        <a:defRPr b="1" sz="3600">
          <a:latin typeface="+mn-lt"/>
          <a:ea typeface="+mn-ea"/>
          <a:cs typeface="+mn-cs"/>
          <a:sym typeface="ヒラギノ明朝 Pro W3"/>
        </a:defRPr>
      </a:lvl9pPr>
    </p:titleStyle>
    <p:bodyStyle>
      <a:lvl1pPr marL="638725" indent="-384725" algn="just" defTabSz="457200">
        <a:spcBef>
          <a:spcPts val="800"/>
        </a:spcBef>
        <a:buSzPct val="50000"/>
        <a:buBlip>
          <a:blip r:embed="rId3"/>
        </a:buBlip>
        <a:defRPr sz="2400">
          <a:latin typeface="Palatino"/>
          <a:ea typeface="Palatino"/>
          <a:cs typeface="Palatino"/>
          <a:sym typeface="Palatino"/>
        </a:defRPr>
      </a:lvl1pPr>
      <a:lvl2pPr marL="981624" indent="-384724" algn="just" defTabSz="457200">
        <a:spcBef>
          <a:spcPts val="800"/>
        </a:spcBef>
        <a:buSzPct val="50000"/>
        <a:buChar char="•"/>
        <a:defRPr sz="2400">
          <a:latin typeface="Palatino"/>
          <a:ea typeface="Palatino"/>
          <a:cs typeface="Palatino"/>
          <a:sym typeface="Palatino"/>
        </a:defRPr>
      </a:lvl2pPr>
      <a:lvl3pPr marL="1284527" indent="-344727" algn="just" defTabSz="457200">
        <a:spcBef>
          <a:spcPts val="800"/>
        </a:spcBef>
        <a:buSzPct val="50000"/>
        <a:buChar char="•"/>
        <a:defRPr sz="2400">
          <a:latin typeface="Palatino"/>
          <a:ea typeface="Palatino"/>
          <a:cs typeface="Palatino"/>
          <a:sym typeface="Palatino"/>
        </a:defRPr>
      </a:lvl3pPr>
      <a:lvl4pPr marL="1615354" indent="-319954" algn="just" defTabSz="457200">
        <a:spcBef>
          <a:spcPts val="800"/>
        </a:spcBef>
        <a:buSzPct val="100000"/>
        <a:buChar char="•"/>
        <a:defRPr sz="2400">
          <a:latin typeface="Palatino"/>
          <a:ea typeface="Palatino"/>
          <a:cs typeface="Palatino"/>
          <a:sym typeface="Palatino"/>
        </a:defRPr>
      </a:lvl4pPr>
      <a:lvl5pPr marL="2063162" indent="-424862" algn="just" defTabSz="457200">
        <a:spcBef>
          <a:spcPts val="800"/>
        </a:spcBef>
        <a:buSzPct val="171000"/>
        <a:buChar char="•"/>
        <a:defRPr sz="2400">
          <a:latin typeface="Palatino"/>
          <a:ea typeface="Palatino"/>
          <a:cs typeface="Palatino"/>
          <a:sym typeface="Palatino"/>
        </a:defRPr>
      </a:lvl5pPr>
      <a:lvl6pPr marL="2418762" indent="-424862" algn="just" defTabSz="457200">
        <a:spcBef>
          <a:spcPts val="800"/>
        </a:spcBef>
        <a:buSzPct val="171000"/>
        <a:buChar char="•"/>
        <a:defRPr sz="2400">
          <a:latin typeface="Palatino"/>
          <a:ea typeface="Palatino"/>
          <a:cs typeface="Palatino"/>
          <a:sym typeface="Palatino"/>
        </a:defRPr>
      </a:lvl6pPr>
      <a:lvl7pPr marL="2774362" indent="-424862" algn="just" defTabSz="457200">
        <a:spcBef>
          <a:spcPts val="800"/>
        </a:spcBef>
        <a:buSzPct val="171000"/>
        <a:buChar char="•"/>
        <a:defRPr sz="2400">
          <a:latin typeface="Palatino"/>
          <a:ea typeface="Palatino"/>
          <a:cs typeface="Palatino"/>
          <a:sym typeface="Palatino"/>
        </a:defRPr>
      </a:lvl7pPr>
      <a:lvl8pPr marL="3129962" indent="-424862" algn="just" defTabSz="457200">
        <a:spcBef>
          <a:spcPts val="800"/>
        </a:spcBef>
        <a:buSzPct val="171000"/>
        <a:buChar char="•"/>
        <a:defRPr sz="2400">
          <a:latin typeface="Palatino"/>
          <a:ea typeface="Palatino"/>
          <a:cs typeface="Palatino"/>
          <a:sym typeface="Palatino"/>
        </a:defRPr>
      </a:lvl8pPr>
      <a:lvl9pPr marL="3485562" indent="-424862" algn="just" defTabSz="457200">
        <a:spcBef>
          <a:spcPts val="800"/>
        </a:spcBef>
        <a:buSzPct val="171000"/>
        <a:buChar char="•"/>
        <a:defRPr sz="2400">
          <a:latin typeface="Palatino"/>
          <a:ea typeface="Palatino"/>
          <a:cs typeface="Palatino"/>
          <a:sym typeface="Palatino"/>
        </a:defRPr>
      </a:lvl9pPr>
    </p:bodyStyle>
    <p:otherStyle>
      <a:lvl1pPr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2286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4572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6858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9144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11430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13716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16002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1828800" algn="ctr" defTabSz="457200">
        <a:defRPr sz="1400"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Relationship Id="rId3" Type="http://schemas.openxmlformats.org/officeDocument/2006/relationships/hyperlink" Target="http://www.oracle.com/jp/java/overview/index.html" TargetMode="Externa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8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3" Type="http://schemas.openxmlformats.org/officeDocument/2006/relationships/image" Target="../media/image1.tif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/Relationships>
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/Relationships>
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/Relationships>
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/Relationships>
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0.png"/></Relationships>
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/Relationships>
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1.png"/></Relationships>
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/Relationships>
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Relationship Id="rId3" Type="http://schemas.openxmlformats.org/officeDocument/2006/relationships/image" Target="../media/image12.png"/></Relationships>
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Relationship Id="rId3" Type="http://schemas.openxmlformats.org/officeDocument/2006/relationships/image" Target="../media/image13.png"/></Relationships>
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/Relationships>
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.tif"/></Relationships>
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/Relationships>
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Relationship Id="rId3" Type="http://schemas.openxmlformats.org/officeDocument/2006/relationships/image" Target="../media/image15.png"/></Relationships>

</file>

<file path=ppt/slides/_rels/slide4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/Relationships>

</file>

<file path=ppt/slides/_rels/slide4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6.png"/></Relationships>

</file>

<file path=ppt/slides/_rels/slide4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7.png"/></Relationships>

</file>

<file path=ppt/slides/_rels/slide4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
</file>

<file path=ppt/slides/_rels/slide5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5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"/><Relationship Id="rId3" Type="http://schemas.openxmlformats.org/officeDocument/2006/relationships/hyperlink" Target="http://docs.oracle.com/javase/jp/8/docs/api/" TargetMode="Externa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xfrm>
            <a:off x="508000" y="38100"/>
            <a:ext cx="9144000" cy="2209800"/>
          </a:xfrm>
          <a:prstGeom prst="rect">
            <a:avLst/>
          </a:prstGeom>
        </p:spPr>
        <p:txBody>
          <a:bodyPr/>
          <a:lstStyle>
            <a:lvl1pPr defTabSz="457200">
              <a:lnSpc>
                <a:spcPts val="6600"/>
              </a:lnSpc>
              <a:tabLst>
                <a:tab pos="1244600" algn="l"/>
              </a:tabLst>
              <a:defRPr sz="55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500">
                <a:solidFill>
                  <a:srgbClr val="000849"/>
                </a:solidFill>
              </a:rPr>
              <a:t>Object Oriented Programming</a:t>
            </a:r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Java Language Introduction</a:t>
            </a: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for Python programmer</a:t>
            </a: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Lecture 1</a:t>
            </a: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endParaRPr b="1" sz="3600">
              <a:solidFill>
                <a:srgbClr val="2A1941"/>
              </a:solidFill>
            </a:endParaRPr>
          </a:p>
          <a:p>
            <a:pPr lvl="0" defTabSz="457200">
              <a:lnSpc>
                <a:spcPts val="4300"/>
              </a:lnSpc>
              <a:tabLst>
                <a:tab pos="1244600" algn="l"/>
              </a:tabLst>
              <a:defRPr b="0" sz="1800">
                <a:solidFill>
                  <a:srgbClr val="000000"/>
                </a:solidFill>
              </a:defRPr>
            </a:pPr>
            <a:r>
              <a:rPr b="1" sz="3600">
                <a:solidFill>
                  <a:srgbClr val="2A1941"/>
                </a:solidFill>
              </a:rPr>
              <a:t>Tatsuo Minohara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Optima"/>
                <a:ea typeface="Optima"/>
                <a:cs typeface="Optima"/>
                <a:sym typeface="Optima"/>
              </a:rPr>
              <a:t>Java</a:t>
            </a:r>
            <a:r>
              <a:rPr b="1" sz="3600"/>
              <a:t>の仲間でない</a:t>
            </a:r>
            <a:r>
              <a:rPr b="1" sz="3600">
                <a:latin typeface="Optima"/>
                <a:ea typeface="Optima"/>
                <a:cs typeface="Optima"/>
                <a:sym typeface="Optima"/>
              </a:rPr>
              <a:t>JavaScript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89425" indent="-435425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JavaScript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defRPr sz="1800"/>
            </a:pPr>
            <a:r>
              <a:rPr sz="2400"/>
              <a:t>言語自体が微妙に違う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ECMA Script</a:t>
            </a:r>
            <a:r>
              <a:rPr sz="2400"/>
              <a:t>という規格になっている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Web</a:t>
            </a:r>
            <a:r>
              <a:rPr sz="2400"/>
              <a:t>ブラウザ上でインタープリタによって実行される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HTML</a:t>
            </a:r>
            <a:r>
              <a:rPr sz="2400"/>
              <a:t>上に直接記述する</a:t>
            </a:r>
            <a:endParaRPr sz="2400"/>
          </a:p>
          <a:p>
            <a:pPr lvl="1">
              <a:defRPr sz="1800"/>
            </a:pPr>
            <a:r>
              <a:rPr sz="2400"/>
              <a:t>サーバ側のファイルなどは利用することができない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Optima"/>
                <a:ea typeface="Optima"/>
                <a:cs typeface="Optima"/>
                <a:sym typeface="Optima"/>
              </a:rPr>
              <a:t>Java</a:t>
            </a:r>
            <a:r>
              <a:rPr b="1" sz="3600"/>
              <a:t>の３つの型</a:t>
            </a:r>
          </a:p>
        </p:txBody>
      </p:sp>
      <p:sp>
        <p:nvSpPr>
          <p:cNvPr id="60" name="Shape 6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Java SE (J2SE)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Mac OS X, Windows, Solaris, Linux用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Java ME (J2ME)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defRPr sz="1800"/>
            </a:pPr>
            <a:r>
              <a:rPr sz="2400"/>
              <a:t>携帯電話, 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PDA</a:t>
            </a:r>
            <a:r>
              <a:rPr sz="2400"/>
              <a:t>, 組込み機器など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Java EE (J2EE)</a:t>
            </a:r>
            <a:endParaRPr sz="2400"/>
          </a:p>
          <a:p>
            <a:pPr lvl="1">
              <a:defRPr sz="1800"/>
            </a:pPr>
            <a:r>
              <a:rPr sz="2400"/>
              <a:t>サーバー用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Optima"/>
                <a:ea typeface="Optima"/>
                <a:cs typeface="Optima"/>
                <a:sym typeface="Optima"/>
              </a:rPr>
              <a:t>Java</a:t>
            </a:r>
            <a:r>
              <a:rPr b="1" sz="3600"/>
              <a:t>の仲間（</a:t>
            </a:r>
            <a:r>
              <a:rPr b="1" sz="3600">
                <a:latin typeface="Optima"/>
                <a:ea typeface="Optima"/>
                <a:cs typeface="Optima"/>
                <a:sym typeface="Optima"/>
              </a:rPr>
              <a:t>JSP</a:t>
            </a:r>
            <a:r>
              <a:rPr b="1" sz="3600"/>
              <a:t>）</a:t>
            </a:r>
          </a:p>
        </p:txBody>
      </p:sp>
      <p:sp>
        <p:nvSpPr>
          <p:cNvPr id="63" name="Shape 63"/>
          <p:cNvSpPr/>
          <p:nvPr>
            <p:ph type="body" idx="1"/>
          </p:nvPr>
        </p:nvSpPr>
        <p:spPr>
          <a:xfrm>
            <a:off x="990600" y="1358900"/>
            <a:ext cx="8178800" cy="5740400"/>
          </a:xfrm>
          <a:prstGeom prst="rect">
            <a:avLst/>
          </a:prstGeom>
        </p:spPr>
        <p:txBody>
          <a:bodyPr/>
          <a:lstStyle/>
          <a:p>
            <a:pPr lvl="0" marL="689425" indent="-435425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Java Servlet - Java EE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defRPr sz="1800"/>
            </a:pPr>
            <a:r>
              <a:rPr sz="2400"/>
              <a:t>サーバ側でのプログラミング</a:t>
            </a:r>
            <a:endParaRPr sz="2400"/>
          </a:p>
          <a:p>
            <a:pPr lvl="1">
              <a:defRPr sz="1800"/>
            </a:pPr>
            <a:r>
              <a:rPr sz="2400"/>
              <a:t>出力結果は、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HTML</a:t>
            </a:r>
            <a:r>
              <a:rPr sz="2400"/>
              <a:t>として表示される</a:t>
            </a:r>
            <a:endParaRPr sz="2400"/>
          </a:p>
          <a:p>
            <a:pPr lvl="0" marL="689425" indent="-435425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JSP</a:t>
            </a:r>
            <a:r>
              <a:rPr sz="2400"/>
              <a:t>（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Java Server Pages</a:t>
            </a:r>
            <a:r>
              <a:rPr sz="2400"/>
              <a:t>）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- Java EE</a:t>
            </a:r>
            <a:endParaRPr sz="2400"/>
          </a:p>
          <a:p>
            <a:pPr lvl="1">
              <a:defRPr sz="1800"/>
            </a:pPr>
            <a:r>
              <a:rPr sz="2400"/>
              <a:t>実行形態は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Servlet</a:t>
            </a:r>
            <a:r>
              <a:rPr sz="2400"/>
              <a:t>と同じ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JSP</a:t>
            </a:r>
            <a:r>
              <a:rPr sz="2400"/>
              <a:t>は、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HTML</a:t>
            </a:r>
            <a:r>
              <a:rPr sz="2400"/>
              <a:t>上に直接記述される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JSP</a:t>
            </a:r>
            <a:r>
              <a:rPr sz="2400"/>
              <a:t>は最初にそのページにアクセスされたときにコンパイルされる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Optima"/>
                <a:ea typeface="Optima"/>
                <a:cs typeface="Optima"/>
                <a:sym typeface="Optima"/>
              </a:rPr>
              <a:t>Java</a:t>
            </a:r>
            <a:r>
              <a:rPr b="1" sz="3600"/>
              <a:t>でタブレット用アプリを</a:t>
            </a:r>
          </a:p>
        </p:txBody>
      </p:sp>
      <p:sp>
        <p:nvSpPr>
          <p:cNvPr id="66" name="Shape 6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Android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Android SDK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を別途ダウンロードする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Eclipse</a:t>
            </a:r>
            <a:r>
              <a:rPr sz="2400"/>
              <a:t>にプラグインが用意されている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iOS  iPad/iPhone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RoboVM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をダウンロードする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Optima"/>
                <a:ea typeface="Optima"/>
                <a:cs typeface="Optima"/>
                <a:sym typeface="Optima"/>
              </a:defRPr>
            </a:lvl1pPr>
          </a:lstStyle>
          <a:p>
            <a:pPr lvl="0">
              <a:defRPr b="0" sz="1800"/>
            </a:pPr>
            <a:r>
              <a:rPr b="1" sz="3600"/>
              <a:t>開発環境</a:t>
            </a:r>
          </a:p>
        </p:txBody>
      </p:sp>
      <p:sp>
        <p:nvSpPr>
          <p:cNvPr id="69" name="Shape 6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89425" indent="-435425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Oracle/SUN Java SDK (Software Development Kit)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 marL="1032325" indent="-435425">
              <a:buFont typeface="Gill Sans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JDK(Java Development Kit)と呼ばれる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2">
              <a:buFont typeface="ヒラギノ明朝 Pro W3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Compiler (javac)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2">
              <a:buFont typeface="ヒラギノ明朝 Pro W3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Runtime Interpreter (java)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2">
              <a:buFont typeface="ヒラギノ明朝 Pro W3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AppletViewer(appleviewer)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>
              <a:buFont typeface="ヒラギノ明朝 Pro W3"/>
              <a:buBlip>
                <a:blip r:embed="rId2"/>
              </a:buBlip>
              <a:defRPr sz="1800"/>
            </a:pPr>
            <a:r>
              <a:rPr sz="2400" u="sng">
                <a:latin typeface="Optima"/>
                <a:ea typeface="Optima"/>
                <a:cs typeface="Optima"/>
                <a:sym typeface="Optima"/>
                <a:hlinkClick r:id="rId3" invalidUrl="" action="" tgtFrame="" tooltip="" history="1" highlightClick="0" endSnd="0"/>
              </a:rPr>
              <a:t>java.oracle.com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 marL="689425" indent="-435425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Mac OS XからもTerminalから使える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統合的な開発環境</a:t>
            </a:r>
          </a:p>
        </p:txBody>
      </p:sp>
      <p:pic>
        <p:nvPicPr>
          <p:cNvPr id="72" name="Figure 2-2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01214" y="1943100"/>
            <a:ext cx="8508695" cy="42037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他の</a:t>
            </a:r>
            <a:r>
              <a:rPr b="1" sz="3600">
                <a:latin typeface="Optima"/>
                <a:ea typeface="Optima"/>
                <a:cs typeface="Optima"/>
                <a:sym typeface="Optima"/>
              </a:rPr>
              <a:t>Java</a:t>
            </a:r>
            <a:r>
              <a:rPr b="1" sz="3600"/>
              <a:t>開発環境</a:t>
            </a:r>
          </a:p>
        </p:txBody>
      </p:sp>
      <p:sp>
        <p:nvSpPr>
          <p:cNvPr id="75" name="Shape 7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89425" indent="-435425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Microsoft</a:t>
            </a:r>
            <a:r>
              <a:rPr sz="2400"/>
              <a:t>標準（Windows版のみ）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Visual Studio/Visual J#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他社製</a:t>
            </a:r>
            <a:endParaRPr sz="2400"/>
          </a:p>
          <a:p>
            <a:pPr lvl="1">
              <a:buFont typeface="ヒラギノ明朝 Pro W3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Eclispe, NetBeans</a:t>
            </a:r>
            <a:r>
              <a:rPr sz="2400"/>
              <a:t>（フリー版）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buFont typeface="ヒラギノ明朝 Pro W3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BlueJ</a:t>
            </a:r>
            <a:r>
              <a:rPr sz="2400"/>
              <a:t>（教育用・フリー版）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JBuilder</a:t>
            </a:r>
            <a:r>
              <a:rPr sz="2400"/>
              <a:t>（製品版、フリー版、Windows版のみ）</a:t>
            </a:r>
            <a:endParaRPr sz="2400"/>
          </a:p>
          <a:p>
            <a:pPr lvl="1">
              <a:buFont typeface="ヒラギノ明朝 Pro W3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JMaker, C++Maker</a:t>
            </a:r>
            <a:r>
              <a:rPr sz="2400"/>
              <a:t>（フリー版、Windows版のみ）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プログラムの開発</a:t>
            </a:r>
          </a:p>
        </p:txBody>
      </p:sp>
      <p:pic>
        <p:nvPicPr>
          <p:cNvPr id="78" name="Figure 2-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76400" y="1258541"/>
            <a:ext cx="4305300" cy="5675659"/>
          </a:xfrm>
          <a:prstGeom prst="rect">
            <a:avLst/>
          </a:prstGeom>
          <a:ln w="12700">
            <a:miter lim="400000"/>
          </a:ln>
        </p:spPr>
      </p:pic>
      <p:sp>
        <p:nvSpPr>
          <p:cNvPr id="79" name="Shape 79"/>
          <p:cNvSpPr/>
          <p:nvPr>
            <p:ph type="body" idx="1"/>
          </p:nvPr>
        </p:nvSpPr>
        <p:spPr>
          <a:xfrm>
            <a:off x="6591300" y="1358900"/>
            <a:ext cx="2578101" cy="5270500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3"/>
              </a:buBlip>
              <a:defRPr sz="1800"/>
            </a:pPr>
            <a:r>
              <a:rPr sz="2400"/>
              <a:t>編集</a:t>
            </a:r>
            <a:endParaRPr sz="2400"/>
          </a:p>
          <a:p>
            <a:pPr lvl="0">
              <a:buBlip>
                <a:blip r:embed="rId3"/>
              </a:buBlip>
              <a:defRPr sz="1800"/>
            </a:pPr>
            <a:endParaRPr sz="2400"/>
          </a:p>
          <a:p>
            <a:pPr lvl="0">
              <a:buBlip>
                <a:blip r:embed="rId3"/>
              </a:buBlip>
              <a:defRPr sz="1800"/>
            </a:pPr>
            <a:r>
              <a:rPr sz="2400"/>
              <a:t>コンパイル</a:t>
            </a:r>
            <a:endParaRPr sz="2400"/>
          </a:p>
          <a:p>
            <a:pPr lvl="0">
              <a:buBlip>
                <a:blip r:embed="rId3"/>
              </a:buBlip>
              <a:defRPr sz="1800"/>
            </a:pPr>
            <a:endParaRPr sz="2400"/>
          </a:p>
          <a:p>
            <a:pPr lvl="0">
              <a:buBlip>
                <a:blip r:embed="rId3"/>
              </a:buBlip>
              <a:defRPr sz="1800"/>
            </a:pPr>
            <a:r>
              <a:rPr sz="2400"/>
              <a:t>実行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JDK, Eclipseのインストール</a:t>
            </a:r>
          </a:p>
        </p:txBody>
      </p:sp>
      <p:sp>
        <p:nvSpPr>
          <p:cNvPr id="82" name="Shape 8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授業ページの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Downloads</a:t>
            </a:r>
            <a:r>
              <a:rPr sz="2400"/>
              <a:t>のページ（第１回目の講義ノート）からインストールしてください。</a:t>
            </a:r>
            <a:endParaRPr sz="2400"/>
          </a:p>
          <a:p>
            <a:pPr lvl="1">
              <a:defRPr sz="1800"/>
            </a:pPr>
            <a:r>
              <a:rPr sz="2400"/>
              <a:t>http://web.sfc.keio.ac.jp/~minohara/lecture/object16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JDKのインストール</a:t>
            </a:r>
            <a:endParaRPr sz="2400"/>
          </a:p>
          <a:p>
            <a:pPr lvl="1">
              <a:defRPr sz="1800"/>
            </a:pPr>
            <a:r>
              <a:rPr sz="2400"/>
              <a:t>www.oracle.comからJava SEのJDK 8を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Eclipseのインストール</a:t>
            </a:r>
            <a:endParaRPr sz="2400"/>
          </a:p>
          <a:p>
            <a:pPr lvl="1">
              <a:defRPr sz="1800"/>
            </a:pPr>
            <a:r>
              <a:rPr sz="2400"/>
              <a:t>eclipse.orgからEclipse Neon 2を</a:t>
            </a:r>
          </a:p>
        </p:txBody>
      </p:sp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日本語版</a:t>
            </a:r>
            <a:r>
              <a:rPr b="1" sz="3600">
                <a:latin typeface="Optima"/>
                <a:ea typeface="Optima"/>
                <a:cs typeface="Optima"/>
                <a:sym typeface="Optima"/>
              </a:rPr>
              <a:t>Eclipse</a:t>
            </a:r>
          </a:p>
        </p:txBody>
      </p:sp>
      <p:sp>
        <p:nvSpPr>
          <p:cNvPr id="85" name="Shape 8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Pleiades projectで、Windows用の日本語メニュー版が用意されている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https://mergedoc.osdn.jp/　　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JDK 8.0を既にダウンロード・インストールしている場合は、JavaのFull Editionではなくて、Standard Editionを利用すると良い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プログラムのレベル</a:t>
            </a:r>
          </a:p>
        </p:txBody>
      </p:sp>
      <p:pic>
        <p:nvPicPr>
          <p:cNvPr id="26" name="Figure 1-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30500" y="1841500"/>
            <a:ext cx="6167438" cy="1866900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Shape 27"/>
          <p:cNvSpPr/>
          <p:nvPr/>
        </p:nvSpPr>
        <p:spPr>
          <a:xfrm>
            <a:off x="1625600" y="4635500"/>
            <a:ext cx="72771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just">
              <a:defRPr sz="2400">
                <a:latin typeface="+mn-lt"/>
                <a:ea typeface="+mn-ea"/>
                <a:cs typeface="+mn-cs"/>
                <a:sym typeface="ヒラギノ明朝 Pro W3"/>
              </a:defRPr>
            </a:lvl1pPr>
          </a:lstStyle>
          <a:p>
            <a:pPr lvl="0">
              <a:defRPr sz="1800"/>
            </a:pPr>
            <a:r>
              <a:rPr sz="2400"/>
              <a:t>人間が記述するプログラムとコンピュータが実行できるプログラムの表現方式が異なる。</a:t>
            </a:r>
          </a:p>
        </p:txBody>
      </p:sp>
    </p:spTree>
  </p:cSld>
  <p:clrMapOvr>
    <a:masterClrMapping/>
  </p:clrMapOvr>
  <p:transition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拡張子を表示</a:t>
            </a:r>
          </a:p>
        </p:txBody>
      </p:sp>
      <p:sp>
        <p:nvSpPr>
          <p:cNvPr id="88" name="Shape 8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Macintosh:  Finderの環境設定</a:t>
            </a:r>
            <a:endParaRPr sz="2400"/>
          </a:p>
          <a:p>
            <a:pPr lvl="1">
              <a:defRPr sz="1800"/>
            </a:pPr>
            <a:r>
              <a:rPr sz="2400"/>
              <a:t>詳細タブで「すべてのファイル名の拡張子を表示」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Windows: コントロールパネル</a:t>
            </a:r>
            <a:endParaRPr sz="2400"/>
          </a:p>
          <a:p>
            <a:pPr lvl="1">
              <a:defRPr sz="1800"/>
            </a:pPr>
            <a:r>
              <a:rPr sz="2400"/>
              <a:t>デスクトップのカスタマイズ &gt;&gt; フォルダー　オプション</a:t>
            </a:r>
            <a:endParaRPr sz="2400"/>
          </a:p>
          <a:p>
            <a:pPr lvl="1">
              <a:defRPr sz="1800"/>
            </a:pPr>
            <a:r>
              <a:rPr sz="2400"/>
              <a:t>表示タブで「登録されている拡張子を表示しない」についているチェックマークをクリックで外す</a:t>
            </a:r>
          </a:p>
        </p:txBody>
      </p:sp>
    </p:spTree>
  </p:cSld>
  <p:clrMapOvr>
    <a:masterClrMapping/>
  </p:clrMapOvr>
  <p:transition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Eclipseの起動</a:t>
            </a:r>
          </a:p>
        </p:txBody>
      </p:sp>
      <p:sp>
        <p:nvSpPr>
          <p:cNvPr id="91" name="Shape 9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31882" indent="-385502" defTabSz="443484">
              <a:spcBef>
                <a:spcPts val="400"/>
              </a:spcBef>
              <a:buBlip>
                <a:blip r:embed="rId2"/>
              </a:buBlip>
              <a:defRPr sz="1800"/>
            </a:pPr>
            <a:r>
              <a:rPr sz="2328"/>
              <a:t>Mac: ダウンロードフォルダの下にある</a:t>
            </a:r>
            <a:endParaRPr sz="2328"/>
          </a:p>
          <a:p>
            <a:pPr lvl="1" marL="964495" indent="-385502" defTabSz="443484">
              <a:spcBef>
                <a:spcPts val="400"/>
              </a:spcBef>
              <a:defRPr sz="1800"/>
            </a:pPr>
            <a:r>
              <a:rPr sz="2328">
                <a:latin typeface="Palatino"/>
                <a:ea typeface="Palatino"/>
                <a:cs typeface="Palatino"/>
                <a:sym typeface="Palatino"/>
              </a:rPr>
              <a:t>eclipse</a:t>
            </a:r>
            <a:r>
              <a:rPr sz="2328"/>
              <a:t>フォルダごとアプリケーションフォルダの下に</a:t>
            </a:r>
            <a:endParaRPr sz="2328"/>
          </a:p>
          <a:p>
            <a:pPr lvl="1" marL="964495" indent="-385502" defTabSz="443484">
              <a:spcBef>
                <a:spcPts val="400"/>
              </a:spcBef>
              <a:defRPr sz="1800"/>
            </a:pPr>
            <a:r>
              <a:rPr sz="2328"/>
              <a:t>起動の仕方は、</a:t>
            </a:r>
            <a:r>
              <a:rPr sz="2328">
                <a:latin typeface="Palatino"/>
                <a:ea typeface="Palatino"/>
                <a:cs typeface="Palatino"/>
                <a:sym typeface="Palatino"/>
              </a:rPr>
              <a:t>Eclipse.app</a:t>
            </a:r>
            <a:r>
              <a:rPr sz="2328"/>
              <a:t>をダブルクリック</a:t>
            </a:r>
            <a:endParaRPr sz="2328"/>
          </a:p>
          <a:p>
            <a:pPr lvl="0" marL="631882" indent="-385502" defTabSz="443484">
              <a:spcBef>
                <a:spcPts val="400"/>
              </a:spcBef>
              <a:buBlip>
                <a:blip r:embed="rId2"/>
              </a:buBlip>
              <a:defRPr sz="1800"/>
            </a:pPr>
            <a:r>
              <a:rPr sz="2328"/>
              <a:t>Win: ダウンロードフォルダ &gt;&gt; eclipse….zipファイルを右クリック</a:t>
            </a:r>
            <a:endParaRPr sz="2328"/>
          </a:p>
          <a:p>
            <a:pPr lvl="1" marL="964495" indent="-385502" defTabSz="443484">
              <a:spcBef>
                <a:spcPts val="400"/>
              </a:spcBef>
              <a:defRPr sz="1800"/>
            </a:pPr>
            <a:r>
              <a:rPr sz="2328"/>
              <a:t>「展開」を選ぶ、ダイアログ上で</a:t>
            </a:r>
            <a:br>
              <a:rPr sz="2328"/>
            </a:br>
            <a:r>
              <a:rPr sz="2328">
                <a:latin typeface="Palatino"/>
                <a:ea typeface="Palatino"/>
                <a:cs typeface="Palatino"/>
                <a:sym typeface="Palatino"/>
              </a:rPr>
              <a:t>C:\Program Files\eclipse</a:t>
            </a:r>
            <a:r>
              <a:rPr sz="2328"/>
              <a:t>フォルダを作成した後、そのフォルダにすべて展開する。</a:t>
            </a:r>
            <a:endParaRPr sz="2328"/>
          </a:p>
          <a:p>
            <a:pPr lvl="0" marL="631882" indent="-385502" defTabSz="443484">
              <a:spcBef>
                <a:spcPts val="400"/>
              </a:spcBef>
              <a:buBlip>
                <a:blip r:embed="rId2"/>
              </a:buBlip>
              <a:defRPr sz="1800"/>
            </a:pPr>
            <a:r>
              <a:rPr sz="2328"/>
              <a:t>起動の仕方は、C:\Program Files\eclipse\eclipse.exeをダブルクリック</a:t>
            </a:r>
          </a:p>
        </p:txBody>
      </p:sp>
    </p:spTree>
  </p:cSld>
  <p:clrMapOvr>
    <a:masterClrMapping/>
  </p:clrMapOvr>
  <p:transition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Optima"/>
                <a:ea typeface="Optima"/>
                <a:cs typeface="Optima"/>
                <a:sym typeface="Optima"/>
              </a:rPr>
              <a:t>Eclipse</a:t>
            </a:r>
            <a:r>
              <a:rPr b="1" sz="3600"/>
              <a:t>でアプリケーション</a:t>
            </a:r>
          </a:p>
        </p:txBody>
      </p:sp>
      <p:sp>
        <p:nvSpPr>
          <p:cNvPr id="94" name="Shape 9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「File」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→</a:t>
            </a:r>
            <a:r>
              <a:rPr sz="2400"/>
              <a:t>「New」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→</a:t>
            </a:r>
            <a:r>
              <a:rPr sz="2400"/>
              <a:t>「Java Project」で新規プロジェクトを作成、プロジェクト名は、Project2016</a:t>
            </a:r>
            <a:endParaRPr sz="2400"/>
          </a:p>
          <a:p>
            <a:pPr lvl="0" marL="689425" indent="-435425">
              <a:buBlip>
                <a:blip r:embed="rId2"/>
              </a:buBlip>
              <a:defRPr sz="1800"/>
            </a:pPr>
            <a:r>
              <a:rPr sz="2400"/>
              <a:t>「src」のアイコンを選択しておく</a:t>
            </a:r>
            <a:endParaRPr sz="2400"/>
          </a:p>
          <a:p>
            <a:pPr lvl="0" marL="689425" indent="-435425">
              <a:buBlip>
                <a:blip r:embed="rId2"/>
              </a:buBlip>
              <a:defRPr sz="1800"/>
            </a:pPr>
            <a:r>
              <a:rPr sz="2400"/>
              <a:t>「File」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→</a:t>
            </a:r>
            <a:r>
              <a:rPr sz="2400"/>
              <a:t>「New」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→</a:t>
            </a:r>
            <a:r>
              <a:rPr sz="2400"/>
              <a:t>「Class」を押す→クラス名を入力（大文字から）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編集、保存（コンパイルで自動的に）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コンパイル・実行は、►ボタンで。</a:t>
            </a:r>
            <a:endParaRPr sz="2400"/>
          </a:p>
          <a:p>
            <a:pPr lvl="0" marL="689425" indent="-435425">
              <a:buBlip>
                <a:blip r:embed="rId2"/>
              </a:buBlip>
              <a:defRPr sz="1800"/>
            </a:pPr>
            <a:r>
              <a:rPr sz="2400"/>
              <a:t>下の方にある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Consoleに</a:t>
            </a:r>
            <a:r>
              <a:rPr sz="2400"/>
              <a:t>表示される。</a:t>
            </a:r>
          </a:p>
        </p:txBody>
      </p:sp>
    </p:spTree>
  </p:cSld>
  <p:clrMapOvr>
    <a:masterClrMapping/>
  </p:clrMapOvr>
  <p:transition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環境設定</a:t>
            </a:r>
          </a:p>
        </p:txBody>
      </p:sp>
      <p:sp>
        <p:nvSpPr>
          <p:cNvPr id="97" name="Shape 9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89425" indent="-435425">
              <a:spcBef>
                <a:spcPts val="200"/>
              </a:spcBef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Macintosh:   Eclipseメニュー &gt;&gt;&gt; 環境設定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 marL="689425" indent="-435425">
              <a:spcBef>
                <a:spcPts val="200"/>
              </a:spcBef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Windows: Windowメニュー &gt;&gt;&gt; Preferences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 marL="689425" indent="-435425">
              <a:spcBef>
                <a:spcPts val="200"/>
              </a:spcBef>
              <a:buBlip>
                <a:blip r:embed="rId2"/>
              </a:buBlip>
              <a:defRPr sz="1800"/>
            </a:pP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 marL="689425" indent="-435425">
              <a:spcBef>
                <a:spcPts val="200"/>
              </a:spcBef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エディタのフォント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spcBef>
                <a:spcPts val="200"/>
              </a:spcBef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左：General &gt;&gt; Appearance &gt;&gt; Color and Fonts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spcBef>
                <a:spcPts val="200"/>
              </a:spcBef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右：Java &gt;&gt; Java Text Editor Font  「Edit…」ボタン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2" marL="1337225" indent="-397425">
              <a:spcBef>
                <a:spcPts val="200"/>
              </a:spcBef>
              <a:buFontTx/>
              <a:buChar char="➡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Meiryo UI、メイリオ、Lucida Grandeなどに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 marL="689425" indent="-435425">
              <a:spcBef>
                <a:spcPts val="200"/>
              </a:spcBef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ファイルの文字コード変更（Windowsだけ）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spcBef>
                <a:spcPts val="200"/>
              </a:spcBef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左：General &gt;&gt; Workspace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spcBef>
                <a:spcPts val="200"/>
              </a:spcBef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右：Text file encoding: Cp932から、UTF-8に変更</a:t>
            </a:r>
          </a:p>
        </p:txBody>
      </p:sp>
    </p:spTree>
  </p:cSld>
  <p:clrMapOvr>
    <a:masterClrMapping/>
  </p:clrMapOvr>
  <p:transition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プログラムの構造</a:t>
            </a:r>
          </a:p>
        </p:txBody>
      </p:sp>
      <p:sp>
        <p:nvSpPr>
          <p:cNvPr id="100" name="Shape 100"/>
          <p:cNvSpPr/>
          <p:nvPr/>
        </p:nvSpPr>
        <p:spPr>
          <a:xfrm>
            <a:off x="1320800" y="1511300"/>
            <a:ext cx="7150100" cy="3314700"/>
          </a:xfrm>
          <a:prstGeom prst="rect">
            <a:avLst/>
          </a:prstGeom>
          <a:solidFill>
            <a:srgbClr val="FFE5CD"/>
          </a:solidFill>
          <a:ln w="25400">
            <a:solidFill/>
            <a:miter lim="400000"/>
          </a:ln>
        </p:spPr>
        <p:txBody>
          <a:bodyPr lIns="0" tIns="0" rIns="0" bIns="0" anchor="ctr"/>
          <a:lstStyle/>
          <a:p>
            <a:pPr lvl="0">
              <a:defRPr sz="3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01" name="Shape 101"/>
          <p:cNvSpPr/>
          <p:nvPr/>
        </p:nvSpPr>
        <p:spPr>
          <a:xfrm>
            <a:off x="1714500" y="2324100"/>
            <a:ext cx="6362700" cy="1828800"/>
          </a:xfrm>
          <a:prstGeom prst="rect">
            <a:avLst/>
          </a:prstGeom>
          <a:solidFill>
            <a:srgbClr val="FFA77D"/>
          </a:solidFill>
          <a:ln w="25400">
            <a:solidFill/>
            <a:miter lim="400000"/>
          </a:ln>
        </p:spPr>
        <p:txBody>
          <a:bodyPr lIns="0" tIns="0" rIns="0" bIns="0" anchor="ctr"/>
          <a:lstStyle/>
          <a:p>
            <a:pPr lvl="0">
              <a:defRPr sz="3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02" name="Shape 10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254000">
              <a:buSzTx/>
              <a:buNone/>
              <a:defRPr sz="1800"/>
            </a:pPr>
            <a:r>
              <a:rPr b="1" sz="2400"/>
              <a:t>public</a:t>
            </a:r>
            <a:r>
              <a:rPr sz="2400"/>
              <a:t> </a:t>
            </a:r>
            <a:r>
              <a:rPr b="1" sz="2400"/>
              <a:t>class</a:t>
            </a:r>
            <a:r>
              <a:rPr sz="2400"/>
              <a:t> FirstApplication {</a:t>
            </a:r>
            <a:endParaRPr sz="2400"/>
          </a:p>
          <a:p>
            <a:pPr lvl="1" marL="0" indent="596900">
              <a:buSzTx/>
              <a:buFont typeface="ヒラギノ明朝 Pro W3"/>
              <a:buNone/>
              <a:defRPr sz="1800"/>
            </a:pP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public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static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</a:t>
            </a:r>
            <a:r>
              <a:rPr b="1" sz="2400">
                <a:latin typeface="Palatino"/>
                <a:ea typeface="Palatino"/>
                <a:cs typeface="Palatino"/>
                <a:sym typeface="Palatino"/>
              </a:rPr>
              <a:t>void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main( String [ ]  </a:t>
            </a:r>
            <a:r>
              <a:rPr i="1" sz="2400">
                <a:latin typeface="Palatino"/>
                <a:ea typeface="Palatino"/>
                <a:cs typeface="Palatino"/>
                <a:sym typeface="Palatino"/>
              </a:rPr>
              <a:t>args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) {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2" marL="0" indent="939800">
              <a:buSzTx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System.out.println( "Hello, Java" );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1" marL="0" indent="596900">
              <a:buSzTx/>
              <a:buFont typeface="ヒラギノ明朝 Pro W3"/>
              <a:buNone/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}</a:t>
            </a:r>
            <a:endParaRPr sz="2400">
              <a:latin typeface="Palatino"/>
              <a:ea typeface="Palatino"/>
              <a:cs typeface="Palatino"/>
              <a:sym typeface="Palatino"/>
            </a:endParaRPr>
          </a:p>
          <a:p>
            <a:pPr lvl="0" marL="0" indent="254000">
              <a:buSzTx/>
              <a:buFont typeface="ヒラギノ明朝 Pro W3"/>
              <a:buNone/>
              <a:defRPr sz="1800"/>
            </a:pPr>
            <a:r>
              <a:rPr sz="2400"/>
              <a:t>}</a:t>
            </a:r>
          </a:p>
        </p:txBody>
      </p:sp>
      <p:sp>
        <p:nvSpPr>
          <p:cNvPr id="103" name="Shape 103"/>
          <p:cNvSpPr/>
          <p:nvPr/>
        </p:nvSpPr>
        <p:spPr>
          <a:xfrm flipV="1">
            <a:off x="6400800" y="1130300"/>
            <a:ext cx="1600200" cy="774700"/>
          </a:xfrm>
          <a:prstGeom prst="line">
            <a:avLst/>
          </a:prstGeom>
          <a:ln w="38100">
            <a:solidFill/>
            <a:miter lim="400000"/>
            <a:headEnd type="triangle"/>
          </a:ln>
        </p:spPr>
        <p:txBody>
          <a:bodyPr lIns="0" tIns="0" rIns="0" bIns="0"/>
          <a:lstStyle/>
          <a:p>
            <a:pPr lvl="0" algn="l">
              <a:defRPr sz="12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</a:p>
        </p:txBody>
      </p:sp>
      <p:sp>
        <p:nvSpPr>
          <p:cNvPr id="104" name="Shape 104"/>
          <p:cNvSpPr/>
          <p:nvPr/>
        </p:nvSpPr>
        <p:spPr>
          <a:xfrm>
            <a:off x="7693151" y="825500"/>
            <a:ext cx="1899413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b="1"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pPr lvl="0">
              <a:defRPr b="0" sz="1800"/>
            </a:pPr>
            <a:r>
              <a:rPr b="1" sz="2400"/>
              <a:t>クラスの定義</a:t>
            </a:r>
          </a:p>
        </p:txBody>
      </p:sp>
      <p:sp>
        <p:nvSpPr>
          <p:cNvPr id="105" name="Shape 105"/>
          <p:cNvSpPr/>
          <p:nvPr/>
        </p:nvSpPr>
        <p:spPr>
          <a:xfrm>
            <a:off x="3657600" y="3683000"/>
            <a:ext cx="1422401" cy="1727200"/>
          </a:xfrm>
          <a:prstGeom prst="line">
            <a:avLst/>
          </a:prstGeom>
          <a:ln w="38100">
            <a:solidFill/>
            <a:miter lim="400000"/>
            <a:headEnd type="triangle"/>
          </a:ln>
        </p:spPr>
        <p:txBody>
          <a:bodyPr lIns="0" tIns="0" rIns="0" bIns="0"/>
          <a:lstStyle/>
          <a:p>
            <a:pPr lvl="0" algn="l">
              <a:defRPr sz="1200">
                <a:latin typeface="ヒラギノ角ゴ ProN W3"/>
                <a:ea typeface="ヒラギノ角ゴ ProN W3"/>
                <a:cs typeface="ヒラギノ角ゴ ProN W3"/>
                <a:sym typeface="ヒラギノ角ゴ ProN W3"/>
              </a:defRPr>
            </a:pPr>
          </a:p>
        </p:txBody>
      </p:sp>
      <p:sp>
        <p:nvSpPr>
          <p:cNvPr id="106" name="Shape 106"/>
          <p:cNvSpPr/>
          <p:nvPr/>
        </p:nvSpPr>
        <p:spPr>
          <a:xfrm>
            <a:off x="5017007" y="5295900"/>
            <a:ext cx="2222501" cy="38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 b="1" sz="2400">
                <a:latin typeface="ヒラギノ角ゴ Pro W3"/>
                <a:ea typeface="ヒラギノ角ゴ Pro W3"/>
                <a:cs typeface="ヒラギノ角ゴ Pro W3"/>
                <a:sym typeface="ヒラギノ角ゴ Pro W3"/>
              </a:defRPr>
            </a:lvl1pPr>
          </a:lstStyle>
          <a:p>
            <a:pPr lvl="0">
              <a:defRPr b="0" sz="1800"/>
            </a:pPr>
            <a:r>
              <a:rPr b="1" sz="2400"/>
              <a:t>メソッドの定義</a:t>
            </a:r>
          </a:p>
        </p:txBody>
      </p:sp>
    </p:spTree>
  </p:cSld>
  <p:clrMapOvr>
    <a:masterClrMapping/>
  </p:clrMapOvr>
  <p:transition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エラーがあったら</a:t>
            </a:r>
          </a:p>
        </p:txBody>
      </p:sp>
      <p:sp>
        <p:nvSpPr>
          <p:cNvPr id="109" name="Shape 10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該当個所を直して、</a:t>
            </a:r>
            <a:endParaRPr sz="2400"/>
          </a:p>
          <a:p>
            <a:pPr lvl="1">
              <a:defRPr sz="1800"/>
            </a:pPr>
            <a:r>
              <a:rPr sz="2400"/>
              <a:t>保存</a:t>
            </a:r>
            <a:endParaRPr sz="2400"/>
          </a:p>
          <a:p>
            <a:pPr lvl="1">
              <a:defRPr sz="1800"/>
            </a:pPr>
            <a:r>
              <a:rPr sz="2400"/>
              <a:t>コンパイル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プログラムの置かれる場所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1">
              <a:defRPr sz="1800"/>
            </a:pPr>
            <a:r>
              <a:rPr sz="2400"/>
              <a:t>書類（ドキュメント）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 &gt;&gt; workspace &gt;&gt; Project2016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&gt;&gt; srcの下に、.java</a:t>
            </a:r>
            <a:r>
              <a:rPr sz="2400"/>
              <a:t>（ソースプログラム）ファイル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&gt;&gt; binの下に、.class</a:t>
            </a:r>
            <a:r>
              <a:rPr sz="2400"/>
              <a:t>（仮想コード）ファイル </a:t>
            </a:r>
          </a:p>
        </p:txBody>
      </p:sp>
    </p:spTree>
  </p:cSld>
  <p:clrMapOvr>
    <a:masterClrMapping/>
  </p:clrMapOvr>
  <p:transition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ダウンロードしたプログラムファイル</a:t>
            </a:r>
          </a:p>
        </p:txBody>
      </p:sp>
      <p:sp>
        <p:nvSpPr>
          <p:cNvPr id="112" name="Shape 11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31882" indent="-385502" defTabSz="443484">
              <a:spcBef>
                <a:spcPts val="500"/>
              </a:spcBef>
              <a:buBlip>
                <a:blip r:embed="rId2"/>
              </a:buBlip>
              <a:defRPr sz="1800"/>
            </a:pPr>
            <a:r>
              <a:rPr sz="2328"/>
              <a:t>ダウンロードしたプログラムファイルについては、プロジェクトに追加してEclipse側にも認識させる必要がある</a:t>
            </a:r>
            <a:endParaRPr sz="2328"/>
          </a:p>
          <a:p>
            <a:pPr lvl="0" marL="631882" indent="-385502" defTabSz="443484">
              <a:spcBef>
                <a:spcPts val="500"/>
              </a:spcBef>
              <a:buBlip>
                <a:blip r:embed="rId2"/>
              </a:buBlip>
              <a:defRPr sz="1800"/>
            </a:pPr>
            <a:r>
              <a:rPr sz="2328"/>
              <a:t>プログラム（〜.javaの拡張子で終わるもの）をプロジェクトに追加するのに次のような手順を取る</a:t>
            </a:r>
            <a:endParaRPr sz="2328"/>
          </a:p>
          <a:p>
            <a:pPr lvl="1" marL="964495" indent="-385502" algn="l" defTabSz="443484">
              <a:spcBef>
                <a:spcPts val="500"/>
              </a:spcBef>
              <a:defRPr sz="1800"/>
            </a:pPr>
            <a:r>
              <a:rPr sz="2328">
                <a:latin typeface="Palatino"/>
                <a:ea typeface="Palatino"/>
                <a:cs typeface="Palatino"/>
                <a:sym typeface="Palatino"/>
              </a:rPr>
              <a:t>.java</a:t>
            </a:r>
            <a:r>
              <a:rPr sz="2328"/>
              <a:t>ファイルを「書類 </a:t>
            </a:r>
            <a:r>
              <a:rPr sz="2328">
                <a:latin typeface="Palatino"/>
                <a:ea typeface="Palatino"/>
                <a:cs typeface="Palatino"/>
                <a:sym typeface="Palatino"/>
              </a:rPr>
              <a:t>&gt;&gt; workspace &gt;&gt; Project201x &gt;&gt; src</a:t>
            </a:r>
            <a:r>
              <a:rPr sz="2328"/>
              <a:t>」のフォルダの中に移動する</a:t>
            </a:r>
            <a:endParaRPr sz="2328"/>
          </a:p>
          <a:p>
            <a:pPr lvl="1" marL="964495" indent="-385502" algn="l" defTabSz="443484">
              <a:spcBef>
                <a:spcPts val="500"/>
              </a:spcBef>
              <a:defRPr sz="1800"/>
            </a:pPr>
            <a:r>
              <a:rPr sz="2328">
                <a:latin typeface="Palatino"/>
                <a:ea typeface="Palatino"/>
                <a:cs typeface="Palatino"/>
                <a:sym typeface="Palatino"/>
              </a:rPr>
              <a:t>Eclipse</a:t>
            </a:r>
            <a:r>
              <a:rPr sz="2328"/>
              <a:t>側で、プロジェクトパネルで、</a:t>
            </a:r>
            <a:r>
              <a:rPr sz="2328">
                <a:latin typeface="Palatino"/>
                <a:ea typeface="Palatino"/>
                <a:cs typeface="Palatino"/>
                <a:sym typeface="Palatino"/>
              </a:rPr>
              <a:t>Project201x</a:t>
            </a:r>
            <a:r>
              <a:rPr sz="2328"/>
              <a:t>を選択し、右クリックでメニューを開く</a:t>
            </a:r>
            <a:endParaRPr sz="2328"/>
          </a:p>
          <a:p>
            <a:pPr lvl="1" marL="964495" indent="-385502" algn="l" defTabSz="443484">
              <a:spcBef>
                <a:spcPts val="500"/>
              </a:spcBef>
              <a:defRPr sz="1800"/>
            </a:pPr>
            <a:r>
              <a:rPr sz="2328"/>
              <a:t>メニューから</a:t>
            </a:r>
            <a:r>
              <a:rPr sz="2328">
                <a:latin typeface="Palatino"/>
                <a:ea typeface="Palatino"/>
                <a:cs typeface="Palatino"/>
                <a:sym typeface="Palatino"/>
              </a:rPr>
              <a:t>Refresh</a:t>
            </a:r>
            <a:r>
              <a:rPr sz="2328"/>
              <a:t>を選び、ファイルを認識させる</a:t>
            </a:r>
          </a:p>
        </p:txBody>
      </p:sp>
    </p:spTree>
  </p:cSld>
  <p:clrMapOvr>
    <a:masterClrMapping/>
  </p:clrMapOvr>
  <p:transition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ライブラリの形式</a:t>
            </a:r>
          </a:p>
        </p:txBody>
      </p:sp>
      <p:sp>
        <p:nvSpPr>
          <p:cNvPr id="115" name="Shape 11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JAR</a:t>
            </a:r>
            <a:r>
              <a:rPr sz="2400"/>
              <a:t>形式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Class</a:t>
            </a:r>
            <a:r>
              <a:rPr sz="2400"/>
              <a:t>ファイルを複数取り込んだもの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ZIP</a:t>
            </a:r>
            <a:r>
              <a:rPr sz="2400"/>
              <a:t>形式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Windows</a:t>
            </a:r>
            <a:r>
              <a:rPr sz="2400"/>
              <a:t>の一般的な複数のファイルを扱う形式</a:t>
            </a:r>
          </a:p>
        </p:txBody>
      </p:sp>
    </p:spTree>
  </p:cSld>
  <p:clrMapOvr>
    <a:masterClrMapping/>
  </p:clrMapOvr>
  <p:transition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Javaのライブラリ</a:t>
            </a:r>
          </a:p>
        </p:txBody>
      </p:sp>
      <p:sp>
        <p:nvSpPr>
          <p:cNvPr id="118" name="Shape 11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31882" indent="-385502" defTabSz="443484">
              <a:spcBef>
                <a:spcPts val="1100"/>
              </a:spcBef>
              <a:buBlip>
                <a:blip r:embed="rId2"/>
              </a:buBlip>
              <a:defRPr sz="1800"/>
            </a:pPr>
            <a:r>
              <a:rPr sz="2328">
                <a:solidFill>
                  <a:srgbClr val="FF4013"/>
                </a:solidFill>
                <a:latin typeface="Optima"/>
                <a:ea typeface="Optima"/>
                <a:cs typeface="Optima"/>
                <a:sym typeface="Optima"/>
              </a:rPr>
              <a:t>JFC</a:t>
            </a:r>
            <a:r>
              <a:rPr sz="2328"/>
              <a:t>…基本的なライブラリ</a:t>
            </a:r>
            <a:endParaRPr sz="2328"/>
          </a:p>
          <a:p>
            <a:pPr lvl="0" marL="631882" indent="-385502" defTabSz="443484">
              <a:spcBef>
                <a:spcPts val="1100"/>
              </a:spcBef>
              <a:buBlip>
                <a:blip r:embed="rId2"/>
              </a:buBlip>
              <a:defRPr sz="1800"/>
            </a:pPr>
            <a:r>
              <a:rPr sz="2328">
                <a:solidFill>
                  <a:srgbClr val="FF4013"/>
                </a:solidFill>
                <a:latin typeface="Optima"/>
                <a:ea typeface="Optima"/>
                <a:cs typeface="Optima"/>
                <a:sym typeface="Optima"/>
              </a:rPr>
              <a:t>AWT</a:t>
            </a:r>
            <a:r>
              <a:rPr sz="2328"/>
              <a:t>…ウィンドウやボタンなど</a:t>
            </a:r>
            <a:endParaRPr sz="2328"/>
          </a:p>
          <a:p>
            <a:pPr lvl="0" marL="631882" indent="-385502" defTabSz="443484">
              <a:spcBef>
                <a:spcPts val="1100"/>
              </a:spcBef>
              <a:buBlip>
                <a:blip r:embed="rId2"/>
              </a:buBlip>
              <a:defRPr sz="1800"/>
            </a:pPr>
            <a:r>
              <a:rPr sz="2328">
                <a:solidFill>
                  <a:srgbClr val="FF4013"/>
                </a:solidFill>
                <a:latin typeface="Optima"/>
                <a:ea typeface="Optima"/>
                <a:cs typeface="Optima"/>
                <a:sym typeface="Optima"/>
              </a:rPr>
              <a:t>Swing</a:t>
            </a:r>
            <a:r>
              <a:rPr sz="2328"/>
              <a:t>…</a:t>
            </a:r>
            <a:r>
              <a:rPr sz="2328">
                <a:latin typeface="Optima"/>
                <a:ea typeface="Optima"/>
                <a:cs typeface="Optima"/>
                <a:sym typeface="Optima"/>
              </a:rPr>
              <a:t>AWT</a:t>
            </a:r>
            <a:r>
              <a:rPr sz="2328"/>
              <a:t>の進化版</a:t>
            </a:r>
            <a:endParaRPr sz="2328"/>
          </a:p>
          <a:p>
            <a:pPr lvl="0" marL="631882" indent="-385502" defTabSz="443484">
              <a:spcBef>
                <a:spcPts val="1100"/>
              </a:spcBef>
              <a:buBlip>
                <a:blip r:embed="rId2"/>
              </a:buBlip>
              <a:defRPr sz="1800"/>
            </a:pPr>
            <a:r>
              <a:rPr sz="2328">
                <a:solidFill>
                  <a:srgbClr val="FF4013"/>
                </a:solidFill>
                <a:latin typeface="Optima"/>
                <a:ea typeface="Optima"/>
                <a:cs typeface="Optima"/>
                <a:sym typeface="Optima"/>
              </a:rPr>
              <a:t>Java2D</a:t>
            </a:r>
            <a:r>
              <a:rPr sz="2328"/>
              <a:t>…２次元グラフィックスの強化</a:t>
            </a:r>
            <a:endParaRPr sz="2328"/>
          </a:p>
          <a:p>
            <a:pPr lvl="0" marL="631882" indent="-385502" defTabSz="443484">
              <a:spcBef>
                <a:spcPts val="1100"/>
              </a:spcBef>
              <a:buBlip>
                <a:blip r:embed="rId2"/>
              </a:buBlip>
              <a:defRPr sz="1800"/>
            </a:pPr>
            <a:r>
              <a:rPr sz="2328">
                <a:latin typeface="Optima"/>
                <a:ea typeface="Optima"/>
                <a:cs typeface="Optima"/>
                <a:sym typeface="Optima"/>
              </a:rPr>
              <a:t>Java3D</a:t>
            </a:r>
            <a:r>
              <a:rPr sz="2328"/>
              <a:t>…３次元グラフィックス</a:t>
            </a:r>
            <a:endParaRPr sz="2328"/>
          </a:p>
          <a:p>
            <a:pPr lvl="0" marL="631882" indent="-385502" defTabSz="443484">
              <a:spcBef>
                <a:spcPts val="1100"/>
              </a:spcBef>
              <a:buBlip>
                <a:blip r:embed="rId2"/>
              </a:buBlip>
              <a:defRPr sz="1800"/>
            </a:pPr>
            <a:r>
              <a:rPr sz="2328">
                <a:latin typeface="Optima"/>
                <a:ea typeface="Optima"/>
                <a:cs typeface="Optima"/>
                <a:sym typeface="Optima"/>
              </a:rPr>
              <a:t>JOGL</a:t>
            </a:r>
            <a:r>
              <a:rPr sz="2328"/>
              <a:t>…３次元</a:t>
            </a:r>
            <a:r>
              <a:rPr sz="2328">
                <a:latin typeface="Optima"/>
                <a:ea typeface="Optima"/>
                <a:cs typeface="Optima"/>
                <a:sym typeface="Optima"/>
              </a:rPr>
              <a:t>OpenGL</a:t>
            </a:r>
            <a:endParaRPr sz="2328"/>
          </a:p>
          <a:p>
            <a:pPr lvl="0" marL="631882" indent="-385502" defTabSz="443484">
              <a:spcBef>
                <a:spcPts val="1100"/>
              </a:spcBef>
              <a:buBlip>
                <a:blip r:embed="rId2"/>
              </a:buBlip>
              <a:defRPr sz="1800"/>
            </a:pPr>
            <a:r>
              <a:rPr sz="2328">
                <a:solidFill>
                  <a:srgbClr val="FF4013"/>
                </a:solidFill>
                <a:latin typeface="Optima"/>
                <a:ea typeface="Optima"/>
                <a:cs typeface="Optima"/>
                <a:sym typeface="Optima"/>
              </a:rPr>
              <a:t>SAX, DOM</a:t>
            </a:r>
            <a:r>
              <a:rPr sz="2328"/>
              <a:t>…</a:t>
            </a:r>
            <a:r>
              <a:rPr sz="2328">
                <a:latin typeface="Optima"/>
                <a:ea typeface="Optima"/>
                <a:cs typeface="Optima"/>
                <a:sym typeface="Optima"/>
              </a:rPr>
              <a:t>XML</a:t>
            </a:r>
            <a:r>
              <a:rPr sz="2328"/>
              <a:t>を扱える</a:t>
            </a:r>
            <a:endParaRPr sz="2328"/>
          </a:p>
          <a:p>
            <a:pPr lvl="0" marL="631882" indent="-385502" defTabSz="443484">
              <a:spcBef>
                <a:spcPts val="1100"/>
              </a:spcBef>
              <a:buBlip>
                <a:blip r:embed="rId2"/>
              </a:buBlip>
              <a:defRPr sz="1800"/>
            </a:pPr>
            <a:r>
              <a:rPr sz="2328">
                <a:solidFill>
                  <a:srgbClr val="874EFE"/>
                </a:solidFill>
                <a:latin typeface="Optima"/>
                <a:ea typeface="Optima"/>
                <a:cs typeface="Optima"/>
                <a:sym typeface="Optima"/>
              </a:rPr>
              <a:t>QuickTime for Java</a:t>
            </a:r>
            <a:r>
              <a:rPr sz="2328"/>
              <a:t>…映像を扱える</a:t>
            </a:r>
          </a:p>
        </p:txBody>
      </p:sp>
    </p:spTree>
  </p:cSld>
  <p:clrMapOvr>
    <a:masterClrMapping/>
  </p:clrMapOvr>
  <p:transition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ライブラリの場所</a:t>
            </a:r>
          </a:p>
        </p:txBody>
      </p:sp>
      <p:sp>
        <p:nvSpPr>
          <p:cNvPr id="121" name="Shape 12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Window</a:t>
            </a:r>
            <a:r>
              <a:rPr sz="2400"/>
              <a:t>の場合</a:t>
            </a:r>
            <a:endParaRPr sz="2400"/>
          </a:p>
          <a:p>
            <a:pPr lvl="1">
              <a:buFont typeface="Gill Sans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C:\Program Files\Java\jdk1.8.0\jre\lib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buFont typeface="Gill Sans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C:\Program Files\Java\jre8\lib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Mac OS X</a:t>
            </a:r>
            <a:r>
              <a:rPr sz="2400"/>
              <a:t>の場合</a:t>
            </a:r>
            <a:endParaRPr sz="2400"/>
          </a:p>
          <a:p>
            <a:pPr lvl="1">
              <a:buFont typeface="Gill Sans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/System/Library/Frameworks/JavaVM.framework/Classes/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buFont typeface="Gill Sans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/System/Library/Java/Extensions/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buFont typeface="Gill Sans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/Library/Java/Extensions/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buFont typeface="Gill Sans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/Users/ユーザ名/Library/Java/Extensions/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コンパイラ方式</a:t>
            </a:r>
          </a:p>
        </p:txBody>
      </p:sp>
      <p:pic>
        <p:nvPicPr>
          <p:cNvPr id="30" name="Figure 1-4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60700" y="1473200"/>
            <a:ext cx="4038600" cy="3028950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Shape 31"/>
          <p:cNvSpPr/>
          <p:nvPr/>
        </p:nvSpPr>
        <p:spPr>
          <a:xfrm>
            <a:off x="1739900" y="4787900"/>
            <a:ext cx="7277100" cy="2209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 algn="just"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予めコンパイラでコンピュータレベルのプログラム（マシン語のプログラム）に変換しておく。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 algn="just"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⇒高速に実行できるが、各マシン（CPU）やOSごとに変換しなければならない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 algn="just"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例：C/C++, Fortranなど</a:t>
            </a:r>
          </a:p>
        </p:txBody>
      </p:sp>
    </p:spTree>
  </p:cSld>
  <p:clrMapOvr>
    <a:masterClrMapping/>
  </p:clrMapOvr>
  <p:transition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Optima"/>
                <a:ea typeface="Optima"/>
                <a:cs typeface="Optima"/>
                <a:sym typeface="Optima"/>
              </a:rPr>
              <a:t>JDK</a:t>
            </a:r>
            <a:r>
              <a:rPr b="1" sz="3600"/>
              <a:t>のバージョン</a:t>
            </a:r>
          </a:p>
        </p:txBody>
      </p:sp>
      <p:sp>
        <p:nvSpPr>
          <p:cNvPr id="124" name="Shape 12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JDK 1.0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JDK 1.1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JDK 1.2  →Java 2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JDK 1.3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JDK 1.4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JDK 1.5  →Java 5.0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JDK 1.6  →Java 6.0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JDK 1.7  →Java 7.0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0">
              <a:buBlip>
                <a:blip r:embed="rId2"/>
              </a:buBlip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JDK 1.8  →Java 8.0</a:t>
            </a:r>
          </a:p>
        </p:txBody>
      </p:sp>
    </p:spTree>
  </p:cSld>
  <p:clrMapOvr>
    <a:masterClrMapping/>
  </p:clrMapOvr>
  <p:transition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表示フォントのカスタマイズ</a:t>
            </a:r>
          </a:p>
        </p:txBody>
      </p:sp>
      <p:sp>
        <p:nvSpPr>
          <p:cNvPr id="127" name="Shape 12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Mac：eclipseメニュー &gt;&gt; 環境設定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Win: Windowsメニュー &gt;&gt; Preferences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左パネル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General &gt;&gt; Appearance &gt;&gt; Color and Fonts　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右パネル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Java &gt;&gt; Java Text Editor 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メイリオ・Meiryo UIか、Lucida Grande 18pt以上に</a:t>
            </a:r>
          </a:p>
        </p:txBody>
      </p:sp>
    </p:spTree>
  </p:cSld>
  <p:clrMapOvr>
    <a:masterClrMapping/>
  </p:clrMapOvr>
  <p:transition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テンプレートのカスタマイズ</a:t>
            </a:r>
          </a:p>
        </p:txBody>
      </p:sp>
      <p:sp>
        <p:nvSpPr>
          <p:cNvPr id="130" name="Shape 13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Mac：eclipseメニュー &gt;&gt; 環境設定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Win: Windowsメニュー &gt;&gt; Preferences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左パネル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Java &gt;&gt; Code Style &gt;&gt; Code Templates　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右パネル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Code &gt;&gt; Class Body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Code &gt;&gt; New Java Files</a:t>
            </a:r>
          </a:p>
        </p:txBody>
      </p:sp>
    </p:spTree>
  </p:cSld>
  <p:clrMapOvr>
    <a:masterClrMapping/>
  </p:clrMapOvr>
  <p:transition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Optima"/>
                <a:ea typeface="Optima"/>
                <a:cs typeface="Optima"/>
                <a:sym typeface="Optima"/>
              </a:rPr>
              <a:t>Java</a:t>
            </a:r>
            <a:r>
              <a:rPr b="1" sz="3600"/>
              <a:t>の文について</a:t>
            </a:r>
          </a:p>
        </p:txBody>
      </p:sp>
      <p:sp>
        <p:nvSpPr>
          <p:cNvPr id="133" name="Shape 1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上から順番に実行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;（セミコロンで終わる）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１行の中では、左から右に実行</a:t>
            </a:r>
          </a:p>
        </p:txBody>
      </p:sp>
    </p:spTree>
  </p:cSld>
  <p:clrMapOvr>
    <a:masterClrMapping/>
  </p:clrMapOvr>
  <p:transition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改行・空白</a:t>
            </a:r>
          </a:p>
        </p:txBody>
      </p:sp>
      <p:sp>
        <p:nvSpPr>
          <p:cNvPr id="136" name="Shape 136"/>
          <p:cNvSpPr/>
          <p:nvPr>
            <p:ph type="body" idx="1"/>
          </p:nvPr>
        </p:nvSpPr>
        <p:spPr>
          <a:xfrm>
            <a:off x="990600" y="1358900"/>
            <a:ext cx="8623300" cy="5689600"/>
          </a:xfrm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あってもなくても良い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左側に空白が空いているのがアウトラインのレベルを示す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TAB</a:t>
            </a:r>
            <a:r>
              <a:rPr sz="2400"/>
              <a:t>キーを使う, Shift-TABで戻せる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endParaRPr sz="2400"/>
          </a:p>
          <a:p>
            <a:pPr lvl="0" algn="l">
              <a:buFont typeface="Gill Sans"/>
              <a:buBlip>
                <a:blip r:embed="rId2"/>
              </a:buBlip>
              <a:defRPr sz="1800"/>
            </a:pPr>
            <a:r>
              <a:rPr sz="2400"/>
              <a:t>なるべく教科書通りに、全選択（Control/Command+a）してから、Control/Command + iでインデントを揃えてくれる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//  この後改行するまでがコメント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/*   */   囲まれた範囲がコメント</a:t>
            </a:r>
          </a:p>
        </p:txBody>
      </p:sp>
    </p:spTree>
  </p:cSld>
  <p:clrMapOvr>
    <a:masterClrMapping/>
  </p:clrMapOvr>
  <p:transition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クラスとオブジェクト</a:t>
            </a:r>
          </a:p>
        </p:txBody>
      </p:sp>
      <p:pic>
        <p:nvPicPr>
          <p:cNvPr id="139" name="Figure 3-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84300" y="2006600"/>
            <a:ext cx="8356970" cy="4394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クラスを使うのは？</a:t>
            </a:r>
          </a:p>
        </p:txBody>
      </p:sp>
      <p:sp>
        <p:nvSpPr>
          <p:cNvPr id="142" name="Shape 14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Font typeface="Gill Sans"/>
              <a:buBlip>
                <a:blip r:embed="rId2"/>
              </a:buBlip>
            </a:lvl1pPr>
          </a:lstStyle>
          <a:p>
            <a:pPr lvl="0">
              <a:defRPr sz="1800"/>
            </a:pPr>
            <a:r>
              <a:rPr sz="2400"/>
              <a:t>共通の特性を持つ対象について、その特性だけをプログラムで記述すれば、同じ特性を持つ対象をどんどん増やしていける。</a:t>
            </a:r>
          </a:p>
        </p:txBody>
      </p:sp>
    </p:spTree>
  </p:cSld>
  <p:clrMapOvr>
    <a:masterClrMapping/>
  </p:clrMapOvr>
  <p:transition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クラス間の階層</a:t>
            </a:r>
          </a:p>
        </p:txBody>
      </p:sp>
      <p:pic>
        <p:nvPicPr>
          <p:cNvPr id="145" name="Figure 3-4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52600" y="1790700"/>
            <a:ext cx="7950200" cy="4815550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Shape 146"/>
          <p:cNvSpPr/>
          <p:nvPr/>
        </p:nvSpPr>
        <p:spPr>
          <a:xfrm>
            <a:off x="5319521" y="1116040"/>
            <a:ext cx="1748050" cy="495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2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/>
            </a:pPr>
            <a:r>
              <a:rPr sz="2600"/>
              <a:t>Inheritance</a:t>
            </a:r>
          </a:p>
        </p:txBody>
      </p:sp>
    </p:spTree>
  </p:cSld>
  <p:clrMapOvr>
    <a:masterClrMapping/>
  </p:clrMapOvr>
  <p:transition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差分プログラミング</a:t>
            </a:r>
          </a:p>
        </p:txBody>
      </p:sp>
      <p:sp>
        <p:nvSpPr>
          <p:cNvPr id="149" name="Shape 14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上位クラス（スーパークラス）で用意されている機能を使えば、その部分はプログラムする必要はない。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下位クラス（サブクラス）では、差分として必要な部分だけをプログラムすれば良い。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オブジェクト指向の利点</a:t>
            </a:r>
          </a:p>
        </p:txBody>
      </p:sp>
    </p:spTree>
  </p:cSld>
  <p:clrMapOvr>
    <a:masterClrMapping/>
  </p:clrMapOvr>
  <p:transition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クラスの定義</a:t>
            </a:r>
          </a:p>
        </p:txBody>
      </p:sp>
      <p:sp>
        <p:nvSpPr>
          <p:cNvPr id="152" name="Shape 15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単体のクラスの定義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class</a:t>
            </a:r>
            <a:r>
              <a:rPr sz="2400"/>
              <a:t>  クラス名  {</a:t>
            </a:r>
            <a:endParaRPr sz="2400"/>
          </a:p>
          <a:p>
            <a:pPr lvl="1">
              <a:defRPr sz="1800"/>
            </a:pPr>
            <a:endParaRPr sz="2400"/>
          </a:p>
          <a:p>
            <a:pPr lvl="1">
              <a:defRPr sz="1800"/>
            </a:pPr>
            <a:r>
              <a:rPr sz="2400"/>
              <a:t>}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継承を伴うクラスの定義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class</a:t>
            </a:r>
            <a:r>
              <a:rPr sz="2400"/>
              <a:t>  クラス名  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extends</a:t>
            </a:r>
            <a:r>
              <a:rPr sz="2400"/>
              <a:t>  親のクラス {</a:t>
            </a:r>
            <a:endParaRPr sz="2400"/>
          </a:p>
          <a:p>
            <a:pPr lvl="1">
              <a:defRPr sz="1800"/>
            </a:pPr>
            <a:endParaRPr sz="2400"/>
          </a:p>
          <a:p>
            <a:pPr lvl="1">
              <a:defRPr sz="1800"/>
            </a:pPr>
            <a:r>
              <a:rPr sz="2400"/>
              <a:t>}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インタープリタ方式</a:t>
            </a:r>
          </a:p>
        </p:txBody>
      </p:sp>
      <p:pic>
        <p:nvPicPr>
          <p:cNvPr id="34" name="Figure 1-5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75842" y="1679575"/>
            <a:ext cx="4000501" cy="2063750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Shape 35"/>
          <p:cNvSpPr/>
          <p:nvPr/>
        </p:nvSpPr>
        <p:spPr>
          <a:xfrm>
            <a:off x="1739900" y="4787900"/>
            <a:ext cx="7277100" cy="2768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 algn="just"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インタープリタが、いちいち解釈しながら実行する。インタープリタさえあればどこでも実行される。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 algn="just"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⇒実行が低速になる。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 algn="just">
              <a:defRPr sz="1800"/>
            </a:pP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 algn="just"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例：</a:t>
            </a:r>
            <a:r>
              <a:rPr sz="3600">
                <a:latin typeface="Palatino"/>
                <a:ea typeface="Palatino"/>
                <a:cs typeface="Palatino"/>
                <a:sym typeface="Palatino"/>
              </a:rPr>
              <a:t>Python, Lua, Ruby, Perl, C-shell, Lisp, JavaScriptなど</a:t>
            </a:r>
          </a:p>
        </p:txBody>
      </p:sp>
    </p:spTree>
  </p:cSld>
  <p:clrMapOvr>
    <a:masterClrMapping/>
  </p:clrMapOvr>
  <p:transition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オブジェクト指向の基本</a:t>
            </a:r>
          </a:p>
        </p:txBody>
      </p:sp>
      <p:sp>
        <p:nvSpPr>
          <p:cNvPr id="155" name="Shape 15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Clr>
                <a:srgbClr val="000000"/>
              </a:buClr>
              <a:buFont typeface="Gill Sans"/>
              <a:buBlip>
                <a:blip r:embed="rId2"/>
              </a:buBlip>
              <a:defRPr sz="1800"/>
            </a:pPr>
            <a:r>
              <a:rPr sz="2400"/>
              <a:t>対象をまず作る </a:t>
            </a:r>
            <a:r>
              <a:rPr b="1" sz="2400"/>
              <a:t>new</a:t>
            </a:r>
            <a:r>
              <a:rPr sz="2400"/>
              <a:t> クラス名(  )</a:t>
            </a:r>
            <a:endParaRPr sz="2400"/>
          </a:p>
          <a:p>
            <a:pPr lvl="0">
              <a:buClr>
                <a:srgbClr val="000000"/>
              </a:buClr>
              <a:buFont typeface="Gill Sans"/>
              <a:buBlip>
                <a:blip r:embed="rId2"/>
              </a:buBlip>
              <a:defRPr sz="1800"/>
            </a:pPr>
            <a:r>
              <a:rPr sz="2400"/>
              <a:t>相手（対象：Object）を指定して、何かを頼む</a:t>
            </a:r>
          </a:p>
        </p:txBody>
      </p:sp>
      <p:sp>
        <p:nvSpPr>
          <p:cNvPr id="156" name="Shape 156"/>
          <p:cNvSpPr/>
          <p:nvPr/>
        </p:nvSpPr>
        <p:spPr>
          <a:xfrm>
            <a:off x="1206500" y="3175000"/>
            <a:ext cx="7531100" cy="3454400"/>
          </a:xfrm>
          <a:prstGeom prst="rect">
            <a:avLst/>
          </a:prstGeom>
          <a:solidFill>
            <a:srgbClr val="FFFFFF"/>
          </a:solidFill>
          <a:ln w="25400">
            <a:miter lim="400000"/>
          </a:ln>
          <a:effectLst>
            <a:outerShdw sx="100000" sy="100000" kx="0" ky="0" algn="b" rotWithShape="0" blurRad="38100" dist="25400" dir="2700000">
              <a:srgbClr val="CBCBCB"/>
            </a:outerShdw>
          </a:effectLst>
        </p:spPr>
        <p:txBody>
          <a:bodyPr lIns="0" tIns="0" rIns="0" bIns="0" anchor="ctr"/>
          <a:lstStyle/>
          <a:p>
            <a:pPr lvl="0">
              <a:defRPr sz="3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pic>
        <p:nvPicPr>
          <p:cNvPr id="157" name="Figure 3-5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72241" y="3547070"/>
            <a:ext cx="7198787" cy="249039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オブジェクト指向の基本</a:t>
            </a:r>
          </a:p>
        </p:txBody>
      </p:sp>
      <p:sp>
        <p:nvSpPr>
          <p:cNvPr id="160" name="Shape 16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rgbClr val="000000"/>
              </a:buClr>
              <a:buFont typeface="Gill Sans"/>
              <a:buBlip>
                <a:blip r:embed="rId2"/>
              </a:buBlip>
            </a:lvl1pPr>
          </a:lstStyle>
          <a:p>
            <a:pPr lvl="0">
              <a:defRPr sz="1800"/>
            </a:pPr>
            <a:r>
              <a:rPr sz="2400"/>
              <a:t>相手（対象）は頼まれたことを、処理する記述がなければならない。</a:t>
            </a:r>
          </a:p>
        </p:txBody>
      </p:sp>
      <p:sp>
        <p:nvSpPr>
          <p:cNvPr id="161" name="Shape 161"/>
          <p:cNvSpPr/>
          <p:nvPr/>
        </p:nvSpPr>
        <p:spPr>
          <a:xfrm>
            <a:off x="1752600" y="3238500"/>
            <a:ext cx="6553200" cy="3657600"/>
          </a:xfrm>
          <a:prstGeom prst="rect">
            <a:avLst/>
          </a:prstGeom>
          <a:solidFill>
            <a:srgbClr val="FFFFFF"/>
          </a:solidFill>
          <a:ln w="25400">
            <a:miter lim="400000"/>
          </a:ln>
        </p:spPr>
        <p:txBody>
          <a:bodyPr lIns="0" tIns="0" rIns="0" bIns="0" anchor="ctr"/>
          <a:lstStyle/>
          <a:p>
            <a:pPr lvl="0">
              <a:defRPr sz="3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pic>
        <p:nvPicPr>
          <p:cNvPr id="162" name="Figure 3-6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705100" y="3581400"/>
            <a:ext cx="4653360" cy="29691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Javaでのメソッド</a:t>
            </a:r>
          </a:p>
        </p:txBody>
      </p:sp>
      <p:sp>
        <p:nvSpPr>
          <p:cNvPr id="165" name="Shape 165"/>
          <p:cNvSpPr/>
          <p:nvPr/>
        </p:nvSpPr>
        <p:spPr>
          <a:xfrm>
            <a:off x="1562100" y="2451100"/>
            <a:ext cx="6451600" cy="2362200"/>
          </a:xfrm>
          <a:prstGeom prst="rect">
            <a:avLst/>
          </a:prstGeom>
          <a:gradFill>
            <a:gsLst>
              <a:gs pos="0">
                <a:srgbClr val="FFFFFF">
                  <a:alpha val="50000"/>
                </a:srgbClr>
              </a:gs>
              <a:gs pos="100000">
                <a:srgbClr val="DD60B1"/>
              </a:gs>
            </a:gsLst>
            <a:lin ang="5400000"/>
          </a:gradFill>
          <a:ln w="12700">
            <a:solidFill/>
            <a:miter lim="400000"/>
          </a:ln>
        </p:spPr>
        <p:txBody>
          <a:bodyPr lIns="0" tIns="0" rIns="0" bIns="0" anchor="ctr"/>
          <a:lstStyle/>
          <a:p>
            <a:pPr lvl="0">
              <a:defRPr sz="3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66" name="Shape 16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Javaでのメソッドの定義</a:t>
            </a:r>
            <a:endParaRPr sz="2400"/>
          </a:p>
          <a:p>
            <a:pPr lvl="0" marL="0" indent="254000">
              <a:buSzTx/>
              <a:buFont typeface="Gill Sans"/>
              <a:buNone/>
              <a:defRPr sz="1800"/>
            </a:pPr>
            <a:endParaRPr sz="2400"/>
          </a:p>
          <a:p>
            <a:pPr lvl="1" marL="0" indent="596900">
              <a:buSzTx/>
              <a:buFont typeface="Gill Sans"/>
              <a:buNone/>
              <a:defRPr sz="1800"/>
            </a:pPr>
            <a:r>
              <a:rPr sz="2400"/>
              <a:t>メソッド名( 受け取るパラメータ ) {</a:t>
            </a:r>
            <a:endParaRPr sz="2400"/>
          </a:p>
          <a:p>
            <a:pPr lvl="2" marL="0" indent="939800">
              <a:buSzTx/>
              <a:buFont typeface="Gill Sans"/>
              <a:buNone/>
              <a:defRPr sz="1800"/>
            </a:pPr>
            <a:r>
              <a:rPr sz="2400"/>
              <a:t>頼まれたときにする内容</a:t>
            </a:r>
            <a:endParaRPr sz="2400"/>
          </a:p>
          <a:p>
            <a:pPr lvl="1" marL="0" indent="596900">
              <a:buSzTx/>
              <a:buFont typeface="Gill Sans"/>
              <a:buNone/>
              <a:defRPr sz="1800"/>
            </a:pPr>
            <a:r>
              <a:rPr sz="2400"/>
              <a:t>}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メソッドの定義がプログラムになる</a:t>
            </a:r>
          </a:p>
        </p:txBody>
      </p:sp>
    </p:spTree>
  </p:cSld>
  <p:clrMapOvr>
    <a:masterClrMapping/>
  </p:clrMapOvr>
  <p:transition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呼出し側と受取り側</a:t>
            </a:r>
          </a:p>
        </p:txBody>
      </p:sp>
      <p:pic>
        <p:nvPicPr>
          <p:cNvPr id="169" name="Figure 3-7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442625" y="2781300"/>
            <a:ext cx="8234775" cy="3124201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Shape 17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3"/>
              </a:buBlip>
              <a:defRPr sz="1800"/>
            </a:pPr>
            <a:r>
              <a:rPr sz="2400"/>
              <a:t>オブジェクト.メソッド名( パラメータ );</a:t>
            </a:r>
            <a:endParaRPr sz="2400"/>
          </a:p>
          <a:p>
            <a:pPr lvl="1">
              <a:defRPr sz="1800"/>
            </a:pPr>
            <a:r>
              <a:rPr sz="2400"/>
              <a:t>例：</a:t>
            </a:r>
            <a:r>
              <a:rPr sz="2400">
                <a:latin typeface="Palatino"/>
                <a:ea typeface="Palatino"/>
                <a:cs typeface="Palatino"/>
                <a:sym typeface="Palatino"/>
              </a:rPr>
              <a:t>g.drawString( “Hello”, 20, 20 )</a:t>
            </a:r>
            <a:r>
              <a:rPr sz="2400"/>
              <a:t>;</a:t>
            </a:r>
          </a:p>
        </p:txBody>
      </p:sp>
    </p:spTree>
  </p:cSld>
  <p:clrMapOvr>
    <a:masterClrMapping/>
  </p:clrMapOvr>
  <p:transition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Javaでの記述</a:t>
            </a:r>
          </a:p>
        </p:txBody>
      </p:sp>
      <p:sp>
        <p:nvSpPr>
          <p:cNvPr id="173" name="Shape 173"/>
          <p:cNvSpPr/>
          <p:nvPr/>
        </p:nvSpPr>
        <p:spPr>
          <a:xfrm>
            <a:off x="1727200" y="2400300"/>
            <a:ext cx="5689600" cy="1193800"/>
          </a:xfrm>
          <a:prstGeom prst="rect">
            <a:avLst/>
          </a:prstGeom>
          <a:gradFill>
            <a:gsLst>
              <a:gs pos="0">
                <a:srgbClr val="FFFFFF">
                  <a:alpha val="50000"/>
                </a:srgbClr>
              </a:gs>
              <a:gs pos="75647">
                <a:srgbClr val="EEB0D8">
                  <a:alpha val="75000"/>
                </a:srgbClr>
              </a:gs>
              <a:gs pos="100000">
                <a:srgbClr val="DD60B1"/>
              </a:gs>
            </a:gsLst>
            <a:lin ang="5040000"/>
          </a:gradFill>
          <a:ln w="12700">
            <a:solidFill/>
            <a:miter lim="400000"/>
          </a:ln>
        </p:spPr>
        <p:txBody>
          <a:bodyPr lIns="0" tIns="0" rIns="0" bIns="0" anchor="ctr"/>
          <a:lstStyle/>
          <a:p>
            <a:pPr lvl="0">
              <a:defRPr sz="3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</a:defRPr>
            </a:pPr>
          </a:p>
        </p:txBody>
      </p:sp>
      <p:sp>
        <p:nvSpPr>
          <p:cNvPr id="174" name="Shape 17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Font typeface="Gill Sans"/>
              <a:buBlip>
                <a:blip r:embed="rId2"/>
              </a:buBlip>
              <a:defRPr sz="1800"/>
            </a:pPr>
            <a:r>
              <a:rPr sz="2400"/>
              <a:t>Javaの文法では</a:t>
            </a:r>
            <a:endParaRPr sz="2400"/>
          </a:p>
          <a:p>
            <a:pPr lvl="0">
              <a:buFont typeface="Gill Sans"/>
              <a:buBlip>
                <a:blip r:embed="rId2"/>
              </a:buBlip>
              <a:defRPr sz="1800"/>
            </a:pPr>
            <a:endParaRPr sz="2400"/>
          </a:p>
          <a:p>
            <a:pPr lvl="0" marL="0" indent="254000">
              <a:buSzTx/>
              <a:buFont typeface="Gill Sans"/>
              <a:buNone/>
              <a:defRPr sz="1800"/>
            </a:pPr>
            <a:r>
              <a:rPr sz="2400"/>
              <a:t>     頼む相手.頼みたいこと( パラメータ );</a:t>
            </a:r>
            <a:endParaRPr sz="2400"/>
          </a:p>
          <a:p>
            <a:pPr lvl="0" marL="0" indent="254000">
              <a:buSzTx/>
              <a:buFont typeface="Gill Sans"/>
              <a:buNone/>
              <a:defRPr sz="1800"/>
            </a:pPr>
            <a:endParaRPr sz="2400"/>
          </a:p>
          <a:p>
            <a:pPr lvl="0" marL="0" indent="254000">
              <a:buSzTx/>
              <a:buFont typeface="Gill Sans"/>
              <a:buNone/>
              <a:defRPr sz="1800"/>
            </a:pPr>
            <a:r>
              <a:rPr sz="2400"/>
              <a:t>パラメータは頼むときに渡したい情報</a:t>
            </a:r>
          </a:p>
        </p:txBody>
      </p:sp>
    </p:spTree>
  </p:cSld>
  <p:clrMapOvr>
    <a:masterClrMapping/>
  </p:clrMapOvr>
  <p:transition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オブジェクト指向の動き</a:t>
            </a:r>
          </a:p>
        </p:txBody>
      </p:sp>
      <p:sp>
        <p:nvSpPr>
          <p:cNvPr id="177" name="Shape 17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Font typeface="Gill Sans"/>
              <a:buBlip>
                <a:blip r:embed="rId2"/>
              </a:buBlip>
            </a:lvl1pPr>
          </a:lstStyle>
          <a:p>
            <a:pPr lvl="0">
              <a:defRPr sz="1800"/>
            </a:pPr>
            <a:r>
              <a:rPr sz="2400"/>
              <a:t>オブジェクトのメソッドを呼び出しながら、進んで行く</a:t>
            </a:r>
          </a:p>
        </p:txBody>
      </p:sp>
      <p:pic>
        <p:nvPicPr>
          <p:cNvPr id="178" name="ObjectProcess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41532" y="2721750"/>
            <a:ext cx="4399670" cy="335359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アプリケーションとアプレット</a:t>
            </a:r>
          </a:p>
        </p:txBody>
      </p:sp>
      <p:sp>
        <p:nvSpPr>
          <p:cNvPr id="181" name="Shape 18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アプリケーション</a:t>
            </a:r>
            <a:endParaRPr sz="2400"/>
          </a:p>
          <a:p>
            <a:pPr lvl="0">
              <a:spcBef>
                <a:spcPts val="0"/>
              </a:spcBef>
              <a:buNone/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クラスメソッドである、mainメソッドが起動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>
              <a:spcBef>
                <a:spcPts val="0"/>
              </a:spcBef>
              <a:buNone/>
              <a:defRPr sz="1800"/>
            </a:pP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>
              <a:spcBef>
                <a:spcPts val="0"/>
              </a:spcBef>
              <a:buBlip>
                <a:blip r:embed="rId2"/>
              </a:buBlip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アプレット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>
              <a:spcBef>
                <a:spcPts val="0"/>
              </a:spcBef>
              <a:buNone/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場合に応じて起動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>
              <a:spcBef>
                <a:spcPts val="0"/>
              </a:spcBef>
              <a:buNone/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	initメソッド…最初に１回だけ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>
              <a:spcBef>
                <a:spcPts val="0"/>
              </a:spcBef>
              <a:buNone/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	paintメソッド…毎回の描画で何回も起動される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</p:txBody>
      </p:sp>
    </p:spTree>
  </p:cSld>
  <p:clrMapOvr>
    <a:masterClrMapping/>
  </p:clrMapOvr>
  <p:transition spd="med" advClick="1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アプレット上の座標系</a:t>
            </a:r>
          </a:p>
        </p:txBody>
      </p:sp>
      <p:pic>
        <p:nvPicPr>
          <p:cNvPr id="184" name="Figure 3-8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16100" y="1736463"/>
            <a:ext cx="7226300" cy="45908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文字列の描画と座標</a:t>
            </a:r>
          </a:p>
        </p:txBody>
      </p:sp>
      <p:pic>
        <p:nvPicPr>
          <p:cNvPr id="187" name="Figure 3-9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65645" y="2362200"/>
            <a:ext cx="8662555" cy="3124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色を変える</a:t>
            </a:r>
          </a:p>
        </p:txBody>
      </p:sp>
      <p:sp>
        <p:nvSpPr>
          <p:cNvPr id="190" name="Shape 19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setColorで変えることができる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変えた以降に描画したものが、変えた色で表示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g.setColor( Color.red )</a:t>
            </a:r>
            <a:r>
              <a:rPr sz="2400"/>
              <a:t>;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g.drawString( “Red Test”, 100, 100 )</a:t>
            </a:r>
            <a:r>
              <a:rPr sz="2400"/>
              <a:t>;</a:t>
            </a:r>
            <a:endParaRPr sz="2400"/>
          </a:p>
          <a:p>
            <a:pPr lvl="0">
              <a:buBlip>
                <a:blip r:embed="rId2"/>
              </a:buBlip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Colorクラスには、次のような色が定義されている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Color.red,   Color.green,    Color.blue,　Color.orange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Color.magenta,   Color.yellow,    Color.cyan</a:t>
            </a:r>
            <a:r>
              <a:rPr sz="2400"/>
              <a:t>　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Color.white,   Color.black,    Color.gray</a:t>
            </a:r>
            <a:r>
              <a:rPr sz="2400"/>
              <a:t>　</a:t>
            </a:r>
            <a:endParaRPr sz="2400"/>
          </a:p>
          <a:p>
            <a:pPr lvl="1">
              <a:defRPr sz="1800"/>
            </a:pPr>
            <a:r>
              <a:rPr sz="2400">
                <a:latin typeface="Palatino"/>
                <a:ea typeface="Palatino"/>
                <a:cs typeface="Palatino"/>
                <a:sym typeface="Palatino"/>
              </a:rPr>
              <a:t>Color.lightGray,   Color.darkGray,    Color.pink</a:t>
            </a:r>
            <a:r>
              <a:rPr sz="2400"/>
              <a:t>　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中間（仮想）コード方式</a:t>
            </a:r>
          </a:p>
        </p:txBody>
      </p:sp>
      <p:pic>
        <p:nvPicPr>
          <p:cNvPr id="38" name="Figure 1-6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28802" y="1517650"/>
            <a:ext cx="4889697" cy="3276600"/>
          </a:xfrm>
          <a:prstGeom prst="rect">
            <a:avLst/>
          </a:prstGeom>
          <a:ln w="12700">
            <a:miter lim="400000"/>
          </a:ln>
        </p:spPr>
      </p:pic>
      <p:sp>
        <p:nvSpPr>
          <p:cNvPr id="39" name="Shape 39"/>
          <p:cNvSpPr/>
          <p:nvPr/>
        </p:nvSpPr>
        <p:spPr>
          <a:xfrm>
            <a:off x="1816100" y="5207000"/>
            <a:ext cx="7277100" cy="2311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pPr lvl="0" algn="just"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両方式の中間的なもの。特定のマシン語のプログラムではなく、仮想マシンのプログラムに変換する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 algn="just"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⇒ランタイム・インタープリタは、割と小さく高速に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 algn="just"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動くプログラムなので、そこそこの速度で実行可能</a:t>
            </a:r>
            <a:endParaRPr sz="2400">
              <a:latin typeface="+mn-lt"/>
              <a:ea typeface="+mn-ea"/>
              <a:cs typeface="+mn-cs"/>
              <a:sym typeface="ヒラギノ明朝 Pro W3"/>
            </a:endParaRPr>
          </a:p>
          <a:p>
            <a:pPr lvl="0" algn="just">
              <a:defRPr sz="1800"/>
            </a:pP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例：</a:t>
            </a:r>
            <a:r>
              <a:rPr sz="3600">
                <a:latin typeface="Palatino"/>
                <a:ea typeface="Palatino"/>
                <a:cs typeface="Palatino"/>
                <a:sym typeface="Palatino"/>
              </a:rPr>
              <a:t>Java, Pascal, Smalltalk</a:t>
            </a:r>
            <a:r>
              <a:rPr sz="2400">
                <a:latin typeface="+mn-lt"/>
                <a:ea typeface="+mn-ea"/>
                <a:cs typeface="+mn-cs"/>
                <a:sym typeface="ヒラギノ明朝 Pro W3"/>
              </a:rPr>
              <a:t>など</a:t>
            </a:r>
          </a:p>
        </p:txBody>
      </p:sp>
    </p:spTree>
  </p:cSld>
  <p:clrMapOvr>
    <a:masterClrMapping/>
  </p:clrMapOvr>
  <p:transition spd="med" advClick="1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sz="3600">
                <a:latin typeface="Palatino"/>
                <a:ea typeface="Palatino"/>
                <a:cs typeface="Palatino"/>
                <a:sym typeface="Palatino"/>
              </a:rPr>
              <a:t>Java</a:t>
            </a:r>
            <a:r>
              <a:rPr b="1" sz="3600"/>
              <a:t>の記号</a:t>
            </a:r>
          </a:p>
        </p:txBody>
      </p:sp>
      <p:graphicFrame>
        <p:nvGraphicFramePr>
          <p:cNvPr id="193" name="Table 193"/>
          <p:cNvGraphicFramePr/>
          <p:nvPr/>
        </p:nvGraphicFramePr>
        <p:xfrm>
          <a:off x="1905000" y="1371600"/>
          <a:ext cx="7353300" cy="539750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0" rtl="0">
                <a:tableStyleId>{8F44A2F1-9E1F-4B54-A3A2-5F16C0AD49E2}</a:tableStyleId>
              </a:tblPr>
              <a:tblGrid>
                <a:gridCol w="1498600"/>
                <a:gridCol w="1930400"/>
                <a:gridCol w="3924300"/>
              </a:tblGrid>
              <a:tr h="599722"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effectLst>
                            <a:outerShdw sx="100000" sy="100000" kx="0" ky="0" algn="b" rotWithShape="0" blurRad="25400" dist="25400" dir="5400000">
                              <a:srgbClr val="000000">
                                <a:alpha val="60000"/>
                              </a:srgbClr>
                            </a:outerShdw>
                          </a:effectLst>
                        </a:rPr>
                        <a:t>記号</a:t>
                      </a:r>
                    </a:p>
                  </a:txBody>
                  <a:tcPr marL="25400" marR="25400" marT="25400" marB="254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  <a:gradFill flip="none" rotWithShape="1">
                      <a:gsLst>
                        <a:gs pos="0">
                          <a:srgbClr val="B3AFFF"/>
                        </a:gs>
                        <a:gs pos="100000">
                          <a:srgbClr val="FFFFF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effectLst>
                            <a:outerShdw sx="100000" sy="100000" kx="0" ky="0" algn="b" rotWithShape="0" blurRad="25400" dist="25400" dir="5400000">
                              <a:srgbClr val="000000">
                                <a:alpha val="60000"/>
                              </a:srgbClr>
                            </a:outerShdw>
                          </a:effectLst>
                        </a:rPr>
                        <a:t>呼び方</a:t>
                      </a:r>
                    </a:p>
                  </a:txBody>
                  <a:tcPr marL="25400" marR="25400" marT="2540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  <a:gradFill flip="none" rotWithShape="1">
                      <a:gsLst>
                        <a:gs pos="0">
                          <a:srgbClr val="B3AFFF"/>
                        </a:gs>
                        <a:gs pos="100000">
                          <a:srgbClr val="FFFFFF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400">
                          <a:effectLst>
                            <a:outerShdw sx="100000" sy="100000" kx="0" ky="0" algn="b" rotWithShape="0" blurRad="25400" dist="25400" dir="5400000">
                              <a:srgbClr val="000000">
                                <a:alpha val="60000"/>
                              </a:srgbClr>
                            </a:outerShdw>
                          </a:effectLst>
                        </a:rPr>
                        <a:t>意味</a:t>
                      </a:r>
                    </a:p>
                  </a:txBody>
                  <a:tcPr marL="25400" marR="25400" marT="25400" marB="254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B w="12700">
                      <a:solidFill>
                        <a:srgbClr val="000000"/>
                      </a:solidFill>
                      <a:miter lim="400000"/>
                    </a:lnB>
                    <a:gradFill flip="none" rotWithShape="1">
                      <a:gsLst>
                        <a:gs pos="0">
                          <a:srgbClr val="B3AFFF"/>
                        </a:gs>
                        <a:gs pos="100000">
                          <a:srgbClr val="FFFFFF"/>
                        </a:gs>
                      </a:gsLst>
                      <a:lin ang="5400000" scaled="0"/>
                    </a:gradFill>
                  </a:tcPr>
                </a:tc>
              </a:tr>
              <a:tr h="599722"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4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;</a:t>
                      </a:r>
                    </a:p>
                  </a:txBody>
                  <a:tcPr marL="38100" marR="38100" marT="38100" marB="381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セミコロン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0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文の終わりを示す「。」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599722"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4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.</a:t>
                      </a:r>
                    </a:p>
                  </a:txBody>
                  <a:tcPr marL="38100" marR="38100" marT="38100" marB="381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ドット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0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所属を示す「〜の〜」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599722"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4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,</a:t>
                      </a:r>
                    </a:p>
                  </a:txBody>
                  <a:tcPr marL="38100" marR="38100" marT="38100" marB="381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カンマ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0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羅列を示す「〜と〜」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599722"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4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“”</a:t>
                      </a:r>
                    </a:p>
                  </a:txBody>
                  <a:tcPr marL="38100" marR="38100" marT="38100" marB="381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lnSpc>
                          <a:spcPct val="40000"/>
                        </a:lnSpc>
                        <a:tabLst>
                          <a:tab pos="558800" algn="l"/>
                        </a:tabLst>
                        <a:defRPr sz="1800"/>
                      </a:pPr>
                      <a:r>
                        <a:rPr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ダブルクォテーション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0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文字列を示す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599722"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4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{  }</a:t>
                      </a:r>
                    </a:p>
                  </a:txBody>
                  <a:tcPr marL="38100" marR="38100" marT="38100" marB="381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ブレース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0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ブロック（まとまり）を示す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599722"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4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//</a:t>
                      </a:r>
                    </a:p>
                  </a:txBody>
                  <a:tcPr marL="38100" marR="38100" marT="38100" marB="381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ダブルスラッシュ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0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行の終わりまでコメント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599722"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4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/* */</a:t>
                      </a:r>
                    </a:p>
                  </a:txBody>
                  <a:tcPr marL="38100" marR="38100" marT="38100" marB="381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>
                          <a:latin typeface="Palatino"/>
                          <a:ea typeface="Palatino"/>
                          <a:cs typeface="Palatino"/>
                          <a:sym typeface="Palatino"/>
                        </a:defRPr>
                      </a:pP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0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囲まれた範囲がコメント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599722"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4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*</a:t>
                      </a:r>
                    </a:p>
                  </a:txBody>
                  <a:tcPr marL="38100" marR="38100" marT="38100" marB="381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アスタリスク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  <a:tc>
                  <a:txBody>
                    <a:bodyPr/>
                    <a:lstStyle/>
                    <a:p>
                      <a:pPr lvl="0" defTabSz="914400">
                        <a:tabLst>
                          <a:tab pos="558800" algn="l"/>
                        </a:tabLst>
                        <a:defRPr sz="1800"/>
                      </a:pPr>
                      <a:r>
                        <a:rPr sz="2000">
                          <a:latin typeface="Palatino"/>
                          <a:ea typeface="Palatino"/>
                          <a:cs typeface="Palatino"/>
                          <a:sym typeface="Palatino"/>
                        </a:rPr>
                        <a:t>「すべて」または「掛け算」</a:t>
                      </a:r>
                    </a:p>
                  </a:txBody>
                  <a:tcPr marL="38100" marR="38100" marT="38100" marB="381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T w="12700">
                      <a:solidFill>
                        <a:srgbClr val="000000"/>
                      </a:solidFill>
                      <a:miter lim="400000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 advClick="1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クラスのドキュメント</a:t>
            </a:r>
          </a:p>
        </p:txBody>
      </p:sp>
      <p:sp>
        <p:nvSpPr>
          <p:cNvPr id="196" name="Shape 19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689425" indent="-435425">
              <a:buFont typeface="Gill Sans"/>
              <a:buBlip>
                <a:blip r:embed="rId2"/>
              </a:buBlip>
              <a:defRPr sz="1800"/>
            </a:pPr>
            <a:r>
              <a:rPr sz="2400" u="sng">
                <a:latin typeface="Optima"/>
                <a:ea typeface="Optima"/>
                <a:cs typeface="Optima"/>
                <a:sym typeface="Optima"/>
                <a:hlinkClick r:id="rId3" invalidUrl="" action="" tgtFrame="" tooltip="" history="1" highlightClick="0" endSnd="0"/>
              </a:rPr>
              <a:t>http://docs.oracle.com/javase/jp/8/docs/api/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　にアクセス</a:t>
            </a:r>
            <a:endParaRPr sz="2400">
              <a:latin typeface="Optima"/>
              <a:ea typeface="Optima"/>
              <a:cs typeface="Optima"/>
              <a:sym typeface="Optima"/>
            </a:endParaRPr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Java SE 8.0</a:t>
            </a:r>
            <a:r>
              <a:rPr sz="2400"/>
              <a:t>日本語ドキュメント</a:t>
            </a:r>
            <a:endParaRPr sz="2400"/>
          </a:p>
          <a:p>
            <a:pPr lvl="1"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API</a:t>
            </a:r>
            <a:r>
              <a:rPr sz="2400"/>
              <a:t>（</a:t>
            </a:r>
            <a:r>
              <a:rPr sz="2400">
                <a:latin typeface="Optima"/>
                <a:ea typeface="Optima"/>
                <a:cs typeface="Optima"/>
                <a:sym typeface="Optima"/>
              </a:rPr>
              <a:t>Application Program Interface</a:t>
            </a:r>
            <a:r>
              <a:rPr sz="2400"/>
              <a:t>）</a:t>
            </a:r>
            <a:endParaRPr sz="2400"/>
          </a:p>
          <a:p>
            <a:pPr lvl="1">
              <a:defRPr sz="1800"/>
            </a:pPr>
            <a:r>
              <a:rPr sz="2400"/>
              <a:t>フレーム付きで表示される</a:t>
            </a:r>
            <a:endParaRPr sz="2400"/>
          </a:p>
          <a:p>
            <a:pPr lvl="2">
              <a:buFont typeface="Zapf Dingbats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System</a:t>
            </a:r>
            <a:r>
              <a:rPr sz="2400"/>
              <a:t>クラス</a:t>
            </a:r>
            <a:endParaRPr sz="2400"/>
          </a:p>
          <a:p>
            <a:pPr lvl="2">
              <a:buFont typeface="Zapf Dingbats"/>
              <a:defRPr sz="1800"/>
            </a:pPr>
            <a:r>
              <a:rPr sz="2400">
                <a:latin typeface="Optima"/>
                <a:ea typeface="Optima"/>
                <a:cs typeface="Optima"/>
                <a:sym typeface="Optima"/>
              </a:rPr>
              <a:t>Graphics</a:t>
            </a:r>
            <a:r>
              <a:rPr sz="2400"/>
              <a:t>クラス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Optima"/>
                <a:ea typeface="Optima"/>
                <a:cs typeface="Optima"/>
                <a:sym typeface="Optima"/>
              </a:rPr>
              <a:t>Java</a:t>
            </a:r>
            <a:r>
              <a:rPr b="1" sz="3600"/>
              <a:t>の実行時の環境（</a:t>
            </a:r>
            <a:r>
              <a:rPr b="1" sz="2400">
                <a:latin typeface="Palatino Linotype"/>
                <a:ea typeface="Palatino Linotype"/>
                <a:cs typeface="Palatino Linotype"/>
                <a:sym typeface="Palatino Linotype"/>
              </a:rPr>
              <a:t>Runtime Environment</a:t>
            </a:r>
            <a:r>
              <a:rPr b="1" sz="3600"/>
              <a:t>）</a:t>
            </a:r>
          </a:p>
        </p:txBody>
      </p:sp>
      <p:pic>
        <p:nvPicPr>
          <p:cNvPr id="42" name="Figure 1-7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353733" y="1562100"/>
            <a:ext cx="5452534" cy="2933700"/>
          </a:xfrm>
          <a:prstGeom prst="rect">
            <a:avLst/>
          </a:prstGeom>
          <a:ln w="12700">
            <a:miter lim="400000"/>
          </a:ln>
        </p:spPr>
      </p:pic>
      <p:sp>
        <p:nvSpPr>
          <p:cNvPr id="43" name="Shape 43"/>
          <p:cNvSpPr/>
          <p:nvPr/>
        </p:nvSpPr>
        <p:spPr>
          <a:xfrm>
            <a:off x="1739900" y="5003800"/>
            <a:ext cx="7277100" cy="1295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just">
              <a:defRPr sz="2400">
                <a:latin typeface="+mn-lt"/>
                <a:ea typeface="+mn-ea"/>
                <a:cs typeface="+mn-cs"/>
                <a:sym typeface="ヒラギノ明朝 Pro W3"/>
              </a:defRPr>
            </a:lvl1pPr>
          </a:lstStyle>
          <a:p>
            <a:pPr lvl="0">
              <a:defRPr sz="1800"/>
            </a:pPr>
            <a:r>
              <a:rPr sz="2400"/>
              <a:t>クラスライブラリとランタイム・インタープリタさえ揃っていれば、どのコンピュータでも実行できる。OSやCPUを特定しない。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Optima"/>
                <a:ea typeface="Optima"/>
                <a:cs typeface="Optima"/>
                <a:sym typeface="Optima"/>
              </a:rPr>
              <a:t>Java</a:t>
            </a:r>
            <a:r>
              <a:rPr b="1" sz="3600"/>
              <a:t>のプログラム</a:t>
            </a:r>
          </a:p>
        </p:txBody>
      </p:sp>
      <p:pic>
        <p:nvPicPr>
          <p:cNvPr id="46" name="Figure 1-8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87971" y="1397000"/>
            <a:ext cx="7584058" cy="2679700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Shape 47"/>
          <p:cNvSpPr/>
          <p:nvPr/>
        </p:nvSpPr>
        <p:spPr>
          <a:xfrm>
            <a:off x="1739900" y="4787900"/>
            <a:ext cx="7277100" cy="1295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just">
              <a:defRPr sz="2400">
                <a:latin typeface="+mn-lt"/>
                <a:ea typeface="+mn-ea"/>
                <a:cs typeface="+mn-cs"/>
                <a:sym typeface="ヒラギノ明朝 Pro W3"/>
              </a:defRPr>
            </a:lvl1pPr>
          </a:lstStyle>
          <a:p>
            <a:pPr lvl="0">
              <a:defRPr sz="1800"/>
            </a:pPr>
            <a:r>
              <a:rPr sz="2400"/>
              <a:t>実行環境さえ保証されていれば、ネットワーク経由で転送されても、どのコンピュータでも実行できる。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>
                <a:latin typeface="Optima"/>
                <a:ea typeface="Optima"/>
                <a:cs typeface="Optima"/>
                <a:sym typeface="Optima"/>
              </a:rPr>
              <a:t>Java SE</a:t>
            </a:r>
            <a:r>
              <a:rPr b="1" sz="3600"/>
              <a:t>の実行形態</a:t>
            </a:r>
          </a:p>
        </p:txBody>
      </p:sp>
      <p:sp>
        <p:nvSpPr>
          <p:cNvPr id="50" name="Shape 50"/>
          <p:cNvSpPr/>
          <p:nvPr>
            <p:ph type="body" idx="1"/>
          </p:nvPr>
        </p:nvSpPr>
        <p:spPr>
          <a:xfrm>
            <a:off x="990600" y="1358900"/>
            <a:ext cx="8178800" cy="5372100"/>
          </a:xfrm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/>
            </a:pPr>
            <a:r>
              <a:rPr sz="2400"/>
              <a:t>アプリケーション</a:t>
            </a:r>
            <a:endParaRPr sz="2400"/>
          </a:p>
          <a:p>
            <a:pPr lvl="1">
              <a:defRPr sz="1800"/>
            </a:pPr>
            <a:r>
              <a:rPr sz="2400"/>
              <a:t>特定のOS、CPU上でローカル（そのコンピュータ上だけで）に実行される。</a:t>
            </a:r>
            <a:endParaRPr sz="2400"/>
          </a:p>
          <a:p>
            <a:pPr lvl="1">
              <a:defRPr sz="1800"/>
            </a:pPr>
            <a:endParaRPr sz="2400"/>
          </a:p>
          <a:p>
            <a:pPr lvl="0">
              <a:buBlip>
                <a:blip r:embed="rId2"/>
              </a:buBlip>
              <a:defRPr sz="1800"/>
            </a:pPr>
            <a:r>
              <a:rPr sz="2400"/>
              <a:t>アプレット</a:t>
            </a:r>
            <a:endParaRPr sz="2400"/>
          </a:p>
          <a:p>
            <a:pPr lvl="1">
              <a:defRPr sz="1800"/>
            </a:pPr>
            <a:r>
              <a:rPr sz="2400"/>
              <a:t>サーバに置かれており、別のコンピュータに転送されてから実行される。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/>
            </a:pPr>
            <a:r>
              <a:rPr b="1" sz="3600"/>
              <a:t>アプレット</a:t>
            </a:r>
          </a:p>
        </p:txBody>
      </p:sp>
      <p:pic>
        <p:nvPicPr>
          <p:cNvPr id="53" name="Figure 1-9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55800" y="2171700"/>
            <a:ext cx="6235700" cy="2336800"/>
          </a:xfrm>
          <a:prstGeom prst="rect">
            <a:avLst/>
          </a:prstGeom>
          <a:ln w="12700">
            <a:miter lim="400000"/>
          </a:ln>
        </p:spPr>
      </p:pic>
      <p:sp>
        <p:nvSpPr>
          <p:cNvPr id="54" name="Shape 54"/>
          <p:cNvSpPr/>
          <p:nvPr/>
        </p:nvSpPr>
        <p:spPr>
          <a:xfrm>
            <a:off x="1739900" y="4787900"/>
            <a:ext cx="72771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>
            <a:lvl1pPr algn="just">
              <a:defRPr sz="2400">
                <a:latin typeface="+mn-lt"/>
                <a:ea typeface="+mn-ea"/>
                <a:cs typeface="+mn-cs"/>
                <a:sym typeface="ヒラギノ明朝 Pro W3"/>
              </a:defRPr>
            </a:lvl1pPr>
          </a:lstStyle>
          <a:p>
            <a:pPr lvl="0">
              <a:defRPr sz="1800"/>
            </a:pPr>
            <a:r>
              <a:rPr sz="2400"/>
              <a:t>サーバ上にHTMLで記述されたWebページと共に置かれており、転送されて、Webブラウザで見ることができる。実際に実行される環境は、クライアントのコンピュータ上となる。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明朝 Pro W3"/>
        <a:ea typeface="ヒラギノ明朝 Pro W3"/>
        <a:cs typeface="ヒラギノ明朝 Pro W3"/>
      </a:majorFont>
      <a:minorFont>
        <a:latin typeface="ヒラギノ明朝 Pro W3"/>
        <a:ea typeface="ヒラギノ明朝 Pro W3"/>
        <a:cs typeface="ヒラギノ明朝 Pro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ヒラギノ明朝 Pro W3"/>
        <a:ea typeface="ヒラギノ明朝 Pro W3"/>
        <a:cs typeface="ヒラギノ明朝 Pro W3"/>
      </a:majorFont>
      <a:minorFont>
        <a:latin typeface="ヒラギノ明朝 Pro W3"/>
        <a:ea typeface="ヒラギノ明朝 Pro W3"/>
        <a:cs typeface="ヒラギノ明朝 Pro W3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38100" tIns="38100" rIns="38100" bIns="381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0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38100" dist="12700" dir="540000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