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media/image2.jpeg" ContentType="image/jpeg"/>
  <Override PartName="/ppt/media/image3.jpeg" ContentType="image/jpeg"/>
  <Override PartName="/ppt/media/image4.jpeg" ContentType="image/jpeg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291" r:id="rId43"/>
    <p:sldId id="292" r:id="rId44"/>
    <p:sldId id="293" r:id="rId45"/>
    <p:sldId id="294" r:id="rId46"/>
    <p:sldId id="295" r:id="rId47"/>
    <p:sldId id="296" r:id="rId48"/>
    <p:sldId id="297" r:id="rId49"/>
    <p:sldId id="298" r:id="rId50"/>
    <p:sldId id="299" r:id="rId51"/>
    <p:sldId id="300" r:id="rId52"/>
    <p:sldId id="301" r:id="rId53"/>
    <p:sldId id="302" r:id="rId54"/>
    <p:sldId id="303" r:id="rId55"/>
    <p:sldId id="304" r:id="rId56"/>
    <p:sldId id="305" r:id="rId57"/>
    <p:sldId id="306" r:id="rId58"/>
    <p:sldId id="307" r:id="rId59"/>
    <p:sldId id="308" r:id="rId60"/>
    <p:sldId id="309" r:id="rId61"/>
    <p:sldId id="310" r:id="rId62"/>
    <p:sldId id="311" r:id="rId63"/>
    <p:sldId id="312" r:id="rId64"/>
    <p:sldId id="313" r:id="rId65"/>
    <p:sldId id="314" r:id="rId66"/>
    <p:sldId id="315" r:id="rId67"/>
    <p:sldId id="316" r:id="rId68"/>
    <p:sldId id="317" r:id="rId69"/>
    <p:sldId id="318" r:id="rId70"/>
    <p:sldId id="319" r:id="rId71"/>
    <p:sldId id="320" r:id="rId72"/>
    <p:sldId id="321" r:id="rId73"/>
    <p:sldId id="322" r:id="rId74"/>
    <p:sldId id="323" r:id="rId75"/>
    <p:sldId id="324" r:id="rId76"/>
    <p:sldId id="325" r:id="rId77"/>
    <p:sldId id="326" r:id="rId78"/>
    <p:sldId id="327" r:id="rId79"/>
    <p:sldId id="328" r:id="rId80"/>
    <p:sldId id="329" r:id="rId81"/>
    <p:sldId id="330" r:id="rId82"/>
    <p:sldId id="331" r:id="rId83"/>
    <p:sldId id="332" r:id="rId84"/>
    <p:sldId id="333" r:id="rId85"/>
    <p:sldId id="334" r:id="rId86"/>
    <p:sldId id="335" r:id="rId87"/>
    <p:sldId id="336" r:id="rId88"/>
    <p:sldId id="337" r:id="rId89"/>
    <p:sldId id="338" r:id="rId90"/>
    <p:sldId id="339" r:id="rId91"/>
    <p:sldId id="340" r:id="rId92"/>
    <p:sldId id="341" r:id="rId93"/>
    <p:sldId id="342" r:id="rId94"/>
    <p:sldId id="343" r:id="rId95"/>
    <p:sldId id="344" r:id="rId96"/>
    <p:sldId id="345" r:id="rId97"/>
    <p:sldId id="346" r:id="rId98"/>
    <p:sldId id="347" r:id="rId99"/>
  </p:sldIdLst>
  <p:sldSz cx="10160000" cy="7620000"/>
  <p:notesSz cx="6858000" cy="9144000"/>
  <p:defaultTextStyle>
    <a:lvl1pPr defTabSz="457200">
      <a:defRPr sz="1200">
        <a:latin typeface="Helvetica"/>
        <a:ea typeface="Helvetica"/>
        <a:cs typeface="Helvetica"/>
        <a:sym typeface="Helvetica"/>
      </a:defRPr>
    </a:lvl1pPr>
    <a:lvl2pPr indent="228600" defTabSz="457200">
      <a:defRPr sz="1200">
        <a:latin typeface="Helvetica"/>
        <a:ea typeface="Helvetica"/>
        <a:cs typeface="Helvetica"/>
        <a:sym typeface="Helvetica"/>
      </a:defRPr>
    </a:lvl2pPr>
    <a:lvl3pPr indent="457200" defTabSz="457200">
      <a:defRPr sz="1200">
        <a:latin typeface="Helvetica"/>
        <a:ea typeface="Helvetica"/>
        <a:cs typeface="Helvetica"/>
        <a:sym typeface="Helvetica"/>
      </a:defRPr>
    </a:lvl3pPr>
    <a:lvl4pPr indent="685800" defTabSz="457200">
      <a:defRPr sz="1200">
        <a:latin typeface="Helvetica"/>
        <a:ea typeface="Helvetica"/>
        <a:cs typeface="Helvetica"/>
        <a:sym typeface="Helvetica"/>
      </a:defRPr>
    </a:lvl4pPr>
    <a:lvl5pPr indent="914400" defTabSz="457200">
      <a:defRPr sz="1200">
        <a:latin typeface="Helvetica"/>
        <a:ea typeface="Helvetica"/>
        <a:cs typeface="Helvetica"/>
        <a:sym typeface="Helvetica"/>
      </a:defRPr>
    </a:lvl5pPr>
    <a:lvl6pPr indent="1143000" defTabSz="457200">
      <a:defRPr sz="1200">
        <a:latin typeface="Helvetica"/>
        <a:ea typeface="Helvetica"/>
        <a:cs typeface="Helvetica"/>
        <a:sym typeface="Helvetica"/>
      </a:defRPr>
    </a:lvl6pPr>
    <a:lvl7pPr indent="1371600" defTabSz="457200">
      <a:defRPr sz="1200">
        <a:latin typeface="Helvetica"/>
        <a:ea typeface="Helvetica"/>
        <a:cs typeface="Helvetica"/>
        <a:sym typeface="Helvetica"/>
      </a:defRPr>
    </a:lvl7pPr>
    <a:lvl8pPr indent="1600200" defTabSz="457200">
      <a:defRPr sz="1200">
        <a:latin typeface="Helvetica"/>
        <a:ea typeface="Helvetica"/>
        <a:cs typeface="Helvetica"/>
        <a:sym typeface="Helvetica"/>
      </a:defRPr>
    </a:lvl8pPr>
    <a:lvl9pPr indent="1828800" defTabSz="457200">
      <a:defRPr sz="1200">
        <a:latin typeface="Helvetica"/>
        <a:ea typeface="Helvetica"/>
        <a:cs typeface="Helvetica"/>
        <a:sym typeface="Helvetic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8F44A2F1-9E1F-4B54-A3A2-5F16C0AD49E2}" styleName="">
    <a:tblBg/>
    <a:wholeTbl>
      <a:tcTxStyle b="off" i="off">
        <a:font>
          <a:latin typeface="Gill Sans"/>
          <a:ea typeface="Gill Sans"/>
          <a:cs typeface="Gill Sans"/>
        </a:font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FF1F3"/>
          </a:solidFill>
        </a:fill>
      </a:tcStyle>
    </a:band2H>
    <a:firstCol>
      <a:tcTxStyle b="off" i="off">
        <a:font>
          <a:latin typeface="Gill Sans"/>
          <a:ea typeface="Gill Sans"/>
          <a:cs typeface="Gill Sans"/>
        </a:font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</a:tcStyle>
    </a:firstCol>
    <a:lastRow>
      <a:tcTxStyle b="off" i="off">
        <a:font>
          <a:latin typeface="Gill Sans"/>
          <a:ea typeface="Gill Sans"/>
          <a:cs typeface="Gill Sans"/>
        </a:font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</a:tcStyle>
    </a:lastRow>
    <a:firstRow>
      <a:tcTxStyle b="off" i="off">
        <a:font>
          <a:latin typeface="Gill Sans"/>
          <a:ea typeface="Gill Sans"/>
          <a:cs typeface="Gill Sans"/>
        </a:font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</a:tcStyle>
    </a:firstRow>
  </a:tblStyle>
  <a:tblStyle styleId="{C7B018BB-80A7-4F77-B60F-C8B233D01FF8}" styleName="">
    <a:tblBg/>
    <a:wholeTbl>
      <a:tcTxStyle b="def" i="de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n" i="def">
        <a:font>
          <a:latin typeface="ヒラギノ角ゴ ProN W3"/>
          <a:ea typeface="ヒラギノ角ゴ ProN W3"/>
          <a:cs typeface="ヒラギノ角ゴ ProN W3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def" i="de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def">
        <a:font>
          <a:latin typeface="ヒラギノ角ゴ ProN W3"/>
          <a:ea typeface="ヒラギノ角ゴ ProN W3"/>
          <a:cs typeface="ヒラギノ角ゴ ProN W3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00882B"/>
          </a:solidFill>
        </a:fill>
      </a:tcStyle>
    </a:firstRow>
  </a:tblStyle>
  <a:tblStyle styleId="{EEE7283C-3CF3-47DC-8721-378D4A62B228}" styleName="">
    <a:tblBg/>
    <a:wholeTbl>
      <a:tcTxStyle b="def" i="de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 b="def" i="def"/>
      <a:tcStyle>
        <a:tcBdr/>
        <a:fill>
          <a:solidFill>
            <a:srgbClr val="C3C2C2"/>
          </a:solidFill>
        </a:fill>
      </a:tcStyle>
    </a:band2H>
    <a:firstCol>
      <a:tcTxStyle b="on" i="def">
        <a:font>
          <a:latin typeface="ヒラギノ角ゴ ProN W3"/>
          <a:ea typeface="ヒラギノ角ゴ ProN W3"/>
          <a:cs typeface="ヒラギノ角ゴ ProN W3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def">
        <a:font>
          <a:latin typeface="ヒラギノ角ゴ ProN W3"/>
          <a:ea typeface="ヒラギノ角ゴ ProN W3"/>
          <a:cs typeface="ヒラギノ角ゴ ProN W3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def">
        <a:font>
          <a:latin typeface="ヒラギノ角ゴ ProN W3"/>
          <a:ea typeface="ヒラギノ角ゴ ProN W3"/>
          <a:cs typeface="ヒラギノ角ゴ ProN W3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def" i="de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CE5E6"/>
          </a:solidFill>
        </a:fill>
      </a:tcStyle>
    </a:band2H>
    <a:firstCol>
      <a:tcTxStyle b="on" i="def">
        <a:font>
          <a:latin typeface="ヒラギノ角ゴ ProN W3"/>
          <a:ea typeface="ヒラギノ角ゴ ProN W3"/>
          <a:cs typeface="ヒラギノ角ゴ ProN W3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def">
        <a:font>
          <a:latin typeface="ヒラギノ角ゴ ProN W3"/>
          <a:ea typeface="ヒラギノ角ゴ ProN W3"/>
          <a:cs typeface="ヒラギノ角ゴ ProN W3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def">
        <a:font>
          <a:latin typeface="ヒラギノ角ゴ ProN W3"/>
          <a:ea typeface="ヒラギノ角ゴ ProN W3"/>
          <a:cs typeface="ヒラギノ角ゴ ProN W3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def" i="de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 b="def" i="def"/>
      <a:tcStyle>
        <a:tcBdr/>
        <a:fill>
          <a:solidFill>
            <a:srgbClr val="DEDEDF"/>
          </a:solidFill>
        </a:fill>
      </a:tcStyle>
    </a:band2H>
    <a:firstCol>
      <a:tcTxStyle b="on" i="def">
        <a:font>
          <a:latin typeface="ヒラギノ角ゴ ProN W3"/>
          <a:ea typeface="ヒラギノ角ゴ ProN W3"/>
          <a:cs typeface="ヒラギノ角ゴ ProN W3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def">
        <a:font>
          <a:latin typeface="ヒラギノ角ゴ ProN W3"/>
          <a:ea typeface="ヒラギノ角ゴ ProN W3"/>
          <a:cs typeface="ヒラギノ角ゴ ProN W3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def">
        <a:font>
          <a:latin typeface="ヒラギノ角ゴ ProN W3"/>
          <a:ea typeface="ヒラギノ角ゴ ProN W3"/>
          <a:cs typeface="ヒラギノ角ゴ ProN W3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def" i="de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def">
        <a:font>
          <a:latin typeface="ヒラギノ角ゴ ProN W6"/>
          <a:ea typeface="ヒラギノ角ゴ ProN W6"/>
          <a:cs typeface="ヒラギノ角ゴ ProN W6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def">
        <a:font>
          <a:latin typeface="ヒラギノ角ゴ ProN W6"/>
          <a:ea typeface="ヒラギノ角ゴ ProN W6"/>
          <a:cs typeface="ヒラギノ角ゴ ProN W6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def">
        <a:font>
          <a:latin typeface="ヒラギノ角ゴ ProN W6"/>
          <a:ea typeface="ヒラギノ角ゴ ProN W6"/>
          <a:cs typeface="ヒラギノ角ゴ ProN W6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4C3C2611-4C71-4FC5-86AE-919BDF0F9419}" styleName="">
    <a:tblBg/>
    <a:wholeTbl>
      <a:tcTxStyle b="def" i="de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def">
        <a:font>
          <a:latin typeface="ヒラギノ角ゴ ProN W3"/>
          <a:ea typeface="ヒラギノ角ゴ ProN W3"/>
          <a:cs typeface="ヒラギノ角ゴ ProN W3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def" i="de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def">
        <a:font>
          <a:latin typeface="ヒラギノ角ゴ ProN W3"/>
          <a:ea typeface="ヒラギノ角ゴ ProN W3"/>
          <a:cs typeface="ヒラギノ角ゴ ProN W3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Relationship Id="rId37" Type="http://schemas.openxmlformats.org/officeDocument/2006/relationships/slide" Target="slides/slide30.xml"/><Relationship Id="rId38" Type="http://schemas.openxmlformats.org/officeDocument/2006/relationships/slide" Target="slides/slide31.xml"/><Relationship Id="rId39" Type="http://schemas.openxmlformats.org/officeDocument/2006/relationships/slide" Target="slides/slide32.xml"/><Relationship Id="rId40" Type="http://schemas.openxmlformats.org/officeDocument/2006/relationships/slide" Target="slides/slide33.xml"/><Relationship Id="rId41" Type="http://schemas.openxmlformats.org/officeDocument/2006/relationships/slide" Target="slides/slide34.xml"/><Relationship Id="rId42" Type="http://schemas.openxmlformats.org/officeDocument/2006/relationships/slide" Target="slides/slide35.xml"/><Relationship Id="rId43" Type="http://schemas.openxmlformats.org/officeDocument/2006/relationships/slide" Target="slides/slide36.xml"/><Relationship Id="rId44" Type="http://schemas.openxmlformats.org/officeDocument/2006/relationships/slide" Target="slides/slide37.xml"/><Relationship Id="rId45" Type="http://schemas.openxmlformats.org/officeDocument/2006/relationships/slide" Target="slides/slide38.xml"/><Relationship Id="rId46" Type="http://schemas.openxmlformats.org/officeDocument/2006/relationships/slide" Target="slides/slide39.xml"/><Relationship Id="rId47" Type="http://schemas.openxmlformats.org/officeDocument/2006/relationships/slide" Target="slides/slide40.xml"/><Relationship Id="rId48" Type="http://schemas.openxmlformats.org/officeDocument/2006/relationships/slide" Target="slides/slide41.xml"/><Relationship Id="rId49" Type="http://schemas.openxmlformats.org/officeDocument/2006/relationships/slide" Target="slides/slide42.xml"/><Relationship Id="rId50" Type="http://schemas.openxmlformats.org/officeDocument/2006/relationships/slide" Target="slides/slide43.xml"/><Relationship Id="rId51" Type="http://schemas.openxmlformats.org/officeDocument/2006/relationships/slide" Target="slides/slide44.xml"/><Relationship Id="rId52" Type="http://schemas.openxmlformats.org/officeDocument/2006/relationships/slide" Target="slides/slide45.xml"/><Relationship Id="rId53" Type="http://schemas.openxmlformats.org/officeDocument/2006/relationships/slide" Target="slides/slide46.xml"/><Relationship Id="rId54" Type="http://schemas.openxmlformats.org/officeDocument/2006/relationships/slide" Target="slides/slide47.xml"/><Relationship Id="rId55" Type="http://schemas.openxmlformats.org/officeDocument/2006/relationships/slide" Target="slides/slide48.xml"/><Relationship Id="rId56" Type="http://schemas.openxmlformats.org/officeDocument/2006/relationships/slide" Target="slides/slide49.xml"/><Relationship Id="rId57" Type="http://schemas.openxmlformats.org/officeDocument/2006/relationships/slide" Target="slides/slide50.xml"/><Relationship Id="rId58" Type="http://schemas.openxmlformats.org/officeDocument/2006/relationships/slide" Target="slides/slide51.xml"/><Relationship Id="rId59" Type="http://schemas.openxmlformats.org/officeDocument/2006/relationships/slide" Target="slides/slide52.xml"/><Relationship Id="rId60" Type="http://schemas.openxmlformats.org/officeDocument/2006/relationships/slide" Target="slides/slide53.xml"/><Relationship Id="rId61" Type="http://schemas.openxmlformats.org/officeDocument/2006/relationships/slide" Target="slides/slide54.xml"/><Relationship Id="rId62" Type="http://schemas.openxmlformats.org/officeDocument/2006/relationships/slide" Target="slides/slide55.xml"/><Relationship Id="rId63" Type="http://schemas.openxmlformats.org/officeDocument/2006/relationships/slide" Target="slides/slide56.xml"/><Relationship Id="rId64" Type="http://schemas.openxmlformats.org/officeDocument/2006/relationships/slide" Target="slides/slide57.xml"/><Relationship Id="rId65" Type="http://schemas.openxmlformats.org/officeDocument/2006/relationships/slide" Target="slides/slide58.xml"/><Relationship Id="rId66" Type="http://schemas.openxmlformats.org/officeDocument/2006/relationships/slide" Target="slides/slide59.xml"/><Relationship Id="rId67" Type="http://schemas.openxmlformats.org/officeDocument/2006/relationships/slide" Target="slides/slide60.xml"/><Relationship Id="rId68" Type="http://schemas.openxmlformats.org/officeDocument/2006/relationships/slide" Target="slides/slide61.xml"/><Relationship Id="rId69" Type="http://schemas.openxmlformats.org/officeDocument/2006/relationships/slide" Target="slides/slide62.xml"/><Relationship Id="rId70" Type="http://schemas.openxmlformats.org/officeDocument/2006/relationships/slide" Target="slides/slide63.xml"/><Relationship Id="rId71" Type="http://schemas.openxmlformats.org/officeDocument/2006/relationships/slide" Target="slides/slide64.xml"/><Relationship Id="rId72" Type="http://schemas.openxmlformats.org/officeDocument/2006/relationships/slide" Target="slides/slide65.xml"/><Relationship Id="rId73" Type="http://schemas.openxmlformats.org/officeDocument/2006/relationships/slide" Target="slides/slide66.xml"/><Relationship Id="rId74" Type="http://schemas.openxmlformats.org/officeDocument/2006/relationships/slide" Target="slides/slide67.xml"/><Relationship Id="rId75" Type="http://schemas.openxmlformats.org/officeDocument/2006/relationships/slide" Target="slides/slide68.xml"/><Relationship Id="rId76" Type="http://schemas.openxmlformats.org/officeDocument/2006/relationships/slide" Target="slides/slide69.xml"/><Relationship Id="rId77" Type="http://schemas.openxmlformats.org/officeDocument/2006/relationships/slide" Target="slides/slide70.xml"/><Relationship Id="rId78" Type="http://schemas.openxmlformats.org/officeDocument/2006/relationships/slide" Target="slides/slide71.xml"/><Relationship Id="rId79" Type="http://schemas.openxmlformats.org/officeDocument/2006/relationships/slide" Target="slides/slide72.xml"/><Relationship Id="rId80" Type="http://schemas.openxmlformats.org/officeDocument/2006/relationships/slide" Target="slides/slide73.xml"/><Relationship Id="rId81" Type="http://schemas.openxmlformats.org/officeDocument/2006/relationships/slide" Target="slides/slide74.xml"/><Relationship Id="rId82" Type="http://schemas.openxmlformats.org/officeDocument/2006/relationships/slide" Target="slides/slide75.xml"/><Relationship Id="rId83" Type="http://schemas.openxmlformats.org/officeDocument/2006/relationships/slide" Target="slides/slide76.xml"/><Relationship Id="rId84" Type="http://schemas.openxmlformats.org/officeDocument/2006/relationships/slide" Target="slides/slide77.xml"/><Relationship Id="rId85" Type="http://schemas.openxmlformats.org/officeDocument/2006/relationships/slide" Target="slides/slide78.xml"/><Relationship Id="rId86" Type="http://schemas.openxmlformats.org/officeDocument/2006/relationships/slide" Target="slides/slide79.xml"/><Relationship Id="rId87" Type="http://schemas.openxmlformats.org/officeDocument/2006/relationships/slide" Target="slides/slide80.xml"/><Relationship Id="rId88" Type="http://schemas.openxmlformats.org/officeDocument/2006/relationships/slide" Target="slides/slide81.xml"/><Relationship Id="rId89" Type="http://schemas.openxmlformats.org/officeDocument/2006/relationships/slide" Target="slides/slide82.xml"/><Relationship Id="rId90" Type="http://schemas.openxmlformats.org/officeDocument/2006/relationships/slide" Target="slides/slide83.xml"/><Relationship Id="rId91" Type="http://schemas.openxmlformats.org/officeDocument/2006/relationships/slide" Target="slides/slide84.xml"/><Relationship Id="rId92" Type="http://schemas.openxmlformats.org/officeDocument/2006/relationships/slide" Target="slides/slide85.xml"/><Relationship Id="rId93" Type="http://schemas.openxmlformats.org/officeDocument/2006/relationships/slide" Target="slides/slide86.xml"/><Relationship Id="rId94" Type="http://schemas.openxmlformats.org/officeDocument/2006/relationships/slide" Target="slides/slide87.xml"/><Relationship Id="rId95" Type="http://schemas.openxmlformats.org/officeDocument/2006/relationships/slide" Target="slides/slide88.xml"/><Relationship Id="rId96" Type="http://schemas.openxmlformats.org/officeDocument/2006/relationships/slide" Target="slides/slide89.xml"/><Relationship Id="rId97" Type="http://schemas.openxmlformats.org/officeDocument/2006/relationships/slide" Target="slides/slide90.xml"/><Relationship Id="rId98" Type="http://schemas.openxmlformats.org/officeDocument/2006/relationships/slide" Target="slides/slide91.xml"/><Relationship Id="rId99" Type="http://schemas.openxmlformats.org/officeDocument/2006/relationships/slide" Target="slides/slide92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37" name="Shape 3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defRPr sz="1600">
        <a:latin typeface="Lucida Grande"/>
        <a:ea typeface="Lucida Grande"/>
        <a:cs typeface="Lucida Grande"/>
        <a:sym typeface="Lucida Grande"/>
      </a:defRPr>
    </a:lvl1pPr>
    <a:lvl2pPr indent="228600" defTabSz="457200">
      <a:defRPr sz="1600">
        <a:latin typeface="Lucida Grande"/>
        <a:ea typeface="Lucida Grande"/>
        <a:cs typeface="Lucida Grande"/>
        <a:sym typeface="Lucida Grande"/>
      </a:defRPr>
    </a:lvl2pPr>
    <a:lvl3pPr indent="457200" defTabSz="457200">
      <a:defRPr sz="1600">
        <a:latin typeface="Lucida Grande"/>
        <a:ea typeface="Lucida Grande"/>
        <a:cs typeface="Lucida Grande"/>
        <a:sym typeface="Lucida Grande"/>
      </a:defRPr>
    </a:lvl3pPr>
    <a:lvl4pPr indent="685800" defTabSz="457200">
      <a:defRPr sz="1600">
        <a:latin typeface="Lucida Grande"/>
        <a:ea typeface="Lucida Grande"/>
        <a:cs typeface="Lucida Grande"/>
        <a:sym typeface="Lucida Grande"/>
      </a:defRPr>
    </a:lvl4pPr>
    <a:lvl5pPr indent="914400" defTabSz="457200">
      <a:defRPr sz="1600">
        <a:latin typeface="Lucida Grande"/>
        <a:ea typeface="Lucida Grande"/>
        <a:cs typeface="Lucida Grande"/>
        <a:sym typeface="Lucida Grande"/>
      </a:defRPr>
    </a:lvl5pPr>
    <a:lvl6pPr indent="1143000" defTabSz="457200">
      <a:defRPr sz="1600">
        <a:latin typeface="Lucida Grande"/>
        <a:ea typeface="Lucida Grande"/>
        <a:cs typeface="Lucida Grande"/>
        <a:sym typeface="Lucida Grande"/>
      </a:defRPr>
    </a:lvl6pPr>
    <a:lvl7pPr indent="1371600" defTabSz="457200">
      <a:defRPr sz="1600">
        <a:latin typeface="Lucida Grande"/>
        <a:ea typeface="Lucida Grande"/>
        <a:cs typeface="Lucida Grande"/>
        <a:sym typeface="Lucida Grande"/>
      </a:defRPr>
    </a:lvl7pPr>
    <a:lvl8pPr indent="1600200" defTabSz="457200">
      <a:defRPr sz="1600">
        <a:latin typeface="Lucida Grande"/>
        <a:ea typeface="Lucida Grande"/>
        <a:cs typeface="Lucida Grande"/>
        <a:sym typeface="Lucida Grande"/>
      </a:defRPr>
    </a:lvl8pPr>
    <a:lvl9pPr indent="1828800" defTabSz="457200">
      <a:defRPr sz="1600">
        <a:latin typeface="Lucida Grande"/>
        <a:ea typeface="Lucida Grande"/>
        <a:cs typeface="Lucida Grande"/>
        <a:sym typeface="Lucida Grand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tif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tif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1.tif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1.tif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1.tif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タイトル &amp; 箇条書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タイトルテキスト</a:t>
            </a:r>
          </a:p>
        </p:txBody>
      </p:sp>
      <p:sp>
        <p:nvSpPr>
          <p:cNvPr id="8" name="Shape 8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 marL="981624" indent="-384724">
              <a:spcBef>
                <a:spcPts val="0"/>
              </a:spcBef>
              <a:buSzPct val="50000"/>
              <a:buChar char="➡"/>
              <a:defRPr>
                <a:latin typeface="+mn-lt"/>
                <a:ea typeface="+mn-ea"/>
                <a:cs typeface="+mn-cs"/>
                <a:sym typeface="ヒラギノ明朝 Pro W3"/>
              </a:defRPr>
            </a:lvl2pPr>
            <a:lvl3pPr>
              <a:buChar char="✴"/>
            </a:lvl3pPr>
            <a:lvl4pPr>
              <a:buChar char="-"/>
            </a:lvl4pPr>
          </a:lstStyle>
          <a:p>
            <a:pPr lvl="0">
              <a:defRPr sz="1800"/>
            </a:pPr>
            <a:r>
              <a:rPr sz="2400"/>
              <a:t>本文レベル1</a:t>
            </a:r>
            <a:endParaRPr sz="2400"/>
          </a:p>
          <a:p>
            <a:pPr lvl="1">
              <a:defRPr sz="1800"/>
            </a:pPr>
            <a:r>
              <a:rPr sz="2400"/>
              <a:t>本文レベル2</a:t>
            </a:r>
            <a:endParaRPr sz="2400"/>
          </a:p>
          <a:p>
            <a:pPr lvl="2">
              <a:defRPr sz="1800"/>
            </a:pPr>
            <a:r>
              <a:rPr sz="2400"/>
              <a:t>本文レベル3</a:t>
            </a:r>
            <a:endParaRPr sz="2400"/>
          </a:p>
          <a:p>
            <a:pPr lvl="3">
              <a:defRPr sz="1800"/>
            </a:pPr>
            <a:r>
              <a:rPr sz="2400"/>
              <a:t>本文レベル4</a:t>
            </a:r>
            <a:endParaRPr sz="2400"/>
          </a:p>
          <a:p>
            <a:pPr lvl="4">
              <a:defRPr sz="1800"/>
            </a:pPr>
            <a:r>
              <a:rPr sz="2400"/>
              <a:t>本文レベル 5</a:t>
            </a:r>
          </a:p>
        </p:txBody>
      </p:sp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タイトル &amp; サブ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Abstract 3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-254000"/>
            <a:ext cx="10160000" cy="812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1" name="Shape 11"/>
          <p:cNvSpPr/>
          <p:nvPr>
            <p:ph type="title"/>
          </p:nvPr>
        </p:nvSpPr>
        <p:spPr>
          <a:xfrm>
            <a:off x="990600" y="1282700"/>
            <a:ext cx="8178800" cy="2578100"/>
          </a:xfrm>
          <a:prstGeom prst="rect">
            <a:avLst/>
          </a:prstGeom>
        </p:spPr>
        <p:txBody>
          <a:bodyPr/>
          <a:lstStyle>
            <a:lvl1pPr>
              <a:defRPr sz="6400"/>
            </a:lvl1pPr>
          </a:lstStyle>
          <a:p>
            <a:pPr lvl="0">
              <a:defRPr b="0" sz="1800"/>
            </a:pPr>
            <a:r>
              <a:rPr b="1" sz="6400"/>
              <a:t>タイトルテキスト</a:t>
            </a:r>
          </a:p>
        </p:txBody>
      </p:sp>
      <p:sp>
        <p:nvSpPr>
          <p:cNvPr id="12" name="Shape 12"/>
          <p:cNvSpPr/>
          <p:nvPr>
            <p:ph type="body" idx="1"/>
          </p:nvPr>
        </p:nvSpPr>
        <p:spPr>
          <a:xfrm>
            <a:off x="990600" y="3924300"/>
            <a:ext cx="8178800" cy="1422400"/>
          </a:xfrm>
          <a:prstGeom prst="rect">
            <a:avLst/>
          </a:prstGeom>
        </p:spPr>
        <p:txBody>
          <a:bodyPr lIns="50800" tIns="50800" rIns="50800" bIns="50800" anchor="ctr"/>
          <a:lstStyle>
            <a:lvl1pPr marL="0" indent="0" algn="ctr">
              <a:spcBef>
                <a:spcPts val="0"/>
              </a:spcBef>
              <a:buSzTx/>
              <a:buNone/>
              <a:defRPr b="1" sz="2800">
                <a:latin typeface="+mn-lt"/>
                <a:ea typeface="+mn-ea"/>
                <a:cs typeface="+mn-cs"/>
                <a:sym typeface="ヒラギノ明朝 Pro W3"/>
              </a:defRPr>
            </a:lvl1pPr>
            <a:lvl2pPr indent="0" algn="ctr">
              <a:spcBef>
                <a:spcPts val="0"/>
              </a:spcBef>
              <a:defRPr b="1" sz="2800">
                <a:latin typeface="+mn-lt"/>
                <a:ea typeface="+mn-ea"/>
                <a:cs typeface="+mn-cs"/>
                <a:sym typeface="ヒラギノ明朝 Pro W3"/>
              </a:defRPr>
            </a:lvl2pPr>
            <a:lvl3pPr marL="0" indent="0" algn="ctr">
              <a:spcBef>
                <a:spcPts val="0"/>
              </a:spcBef>
              <a:buSzTx/>
              <a:buNone/>
              <a:defRPr b="1" sz="2800">
                <a:latin typeface="+mn-lt"/>
                <a:ea typeface="+mn-ea"/>
                <a:cs typeface="+mn-cs"/>
                <a:sym typeface="ヒラギノ明朝 Pro W3"/>
              </a:defRPr>
            </a:lvl3pPr>
            <a:lvl4pPr marL="0" indent="0" algn="ctr">
              <a:spcBef>
                <a:spcPts val="0"/>
              </a:spcBef>
              <a:buSzTx/>
              <a:buNone/>
              <a:defRPr b="1" sz="2800">
                <a:latin typeface="+mn-lt"/>
                <a:ea typeface="+mn-ea"/>
                <a:cs typeface="+mn-cs"/>
                <a:sym typeface="ヒラギノ明朝 Pro W3"/>
              </a:defRPr>
            </a:lvl4pPr>
            <a:lvl5pPr marL="0" indent="0" algn="ctr">
              <a:spcBef>
                <a:spcPts val="0"/>
              </a:spcBef>
              <a:buSzTx/>
              <a:buNone/>
              <a:defRPr b="1" sz="2800">
                <a:latin typeface="+mn-lt"/>
                <a:ea typeface="+mn-ea"/>
                <a:cs typeface="+mn-cs"/>
                <a:sym typeface="ヒラギノ明朝 Pro W3"/>
              </a:defRPr>
            </a:lvl5pPr>
          </a:lstStyle>
          <a:p>
            <a:pPr lvl="0">
              <a:defRPr b="0" sz="1800"/>
            </a:pPr>
            <a:r>
              <a:rPr b="1" sz="2800"/>
              <a:t>本文レベル1</a:t>
            </a:r>
            <a:endParaRPr b="1" sz="2800"/>
          </a:p>
          <a:p>
            <a:pPr lvl="1">
              <a:defRPr b="0" sz="1800"/>
            </a:pPr>
            <a:r>
              <a:rPr b="1" sz="2800"/>
              <a:t>本文レベル2</a:t>
            </a:r>
            <a:endParaRPr b="1" sz="2800"/>
          </a:p>
          <a:p>
            <a:pPr lvl="2">
              <a:defRPr b="0" sz="1800"/>
            </a:pPr>
            <a:r>
              <a:rPr b="1" sz="2800"/>
              <a:t>本文レベル3</a:t>
            </a:r>
            <a:endParaRPr b="1" sz="2800"/>
          </a:p>
          <a:p>
            <a:pPr lvl="3">
              <a:defRPr b="0" sz="1800"/>
            </a:pPr>
            <a:r>
              <a:rPr b="1" sz="2800"/>
              <a:t>本文レベル4</a:t>
            </a:r>
            <a:endParaRPr b="1" sz="2800"/>
          </a:p>
          <a:p>
            <a:pPr lvl="4">
              <a:defRPr b="0" sz="1800"/>
            </a:pPr>
            <a:r>
              <a:rPr b="1" sz="2800"/>
              <a:t>本文レベル 5</a:t>
            </a:r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タイトル（上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Abstract 8-1.jpg"/>
          <p:cNvPicPr/>
          <p:nvPr/>
        </p:nvPicPr>
        <p:blipFill>
          <a:blip r:embed="rId2">
            <a:extLst/>
          </a:blip>
          <a:srcRect l="0" t="2343" r="89125" b="2812"/>
          <a:stretch>
            <a:fillRect/>
          </a:stretch>
        </p:blipFill>
        <p:spPr>
          <a:xfrm>
            <a:off x="0" y="-63500"/>
            <a:ext cx="1104900" cy="7708900"/>
          </a:xfrm>
          <a:prstGeom prst="rect">
            <a:avLst/>
          </a:prstGeom>
          <a:ln w="12700">
            <a:miter lim="400000"/>
          </a:ln>
        </p:spPr>
      </p:pic>
      <p:sp>
        <p:nvSpPr>
          <p:cNvPr id="15" name="Shape 15"/>
          <p:cNvSpPr/>
          <p:nvPr/>
        </p:nvSpPr>
        <p:spPr>
          <a:xfrm>
            <a:off x="6265163" y="6957059"/>
            <a:ext cx="3289301" cy="4368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>
            <a:spAutoFit/>
          </a:bodyPr>
          <a:lstStyle>
            <a:lvl1pPr algn="r">
              <a:defRPr sz="2400"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 lvl="0">
              <a:defRPr sz="1800"/>
            </a:pPr>
            <a:r>
              <a:rPr sz="2400"/>
              <a:t>Mac Java Programming</a:t>
            </a:r>
          </a:p>
        </p:txBody>
      </p:sp>
      <p:sp>
        <p:nvSpPr>
          <p:cNvPr id="16" name="Shape 16"/>
          <p:cNvSpPr/>
          <p:nvPr>
            <p:ph type="title"/>
          </p:nvPr>
        </p:nvSpPr>
        <p:spPr>
          <a:xfrm>
            <a:off x="990600" y="203200"/>
            <a:ext cx="8178800" cy="965200"/>
          </a:xfrm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タイトルテキスト</a:t>
            </a:r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タイトル &amp; 箇条書き（広め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タイトルテキスト</a:t>
            </a:r>
          </a:p>
        </p:txBody>
      </p:sp>
      <p:sp>
        <p:nvSpPr>
          <p:cNvPr id="19" name="Shape 1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spcBef>
                <a:spcPts val="1800"/>
              </a:spcBef>
              <a:buFont typeface="Gill Sans"/>
              <a:buBlip>
                <a:blip r:embed="rId2"/>
              </a:buBlip>
              <a:defRPr>
                <a:latin typeface="+mn-lt"/>
                <a:ea typeface="+mn-ea"/>
                <a:cs typeface="+mn-cs"/>
                <a:sym typeface="ヒラギノ明朝 Pro W3"/>
              </a:defRPr>
            </a:lvl1pPr>
            <a:lvl2pPr marL="981624" indent="-384724">
              <a:spcBef>
                <a:spcPts val="1800"/>
              </a:spcBef>
              <a:buSzPct val="50000"/>
              <a:buChar char="➡"/>
              <a:defRPr>
                <a:latin typeface="+mn-lt"/>
                <a:ea typeface="+mn-ea"/>
                <a:cs typeface="+mn-cs"/>
                <a:sym typeface="ヒラギノ明朝 Pro W3"/>
              </a:defRPr>
            </a:lvl2pPr>
            <a:lvl3pPr>
              <a:spcBef>
                <a:spcPts val="1800"/>
              </a:spcBef>
              <a:buFont typeface="Zapf Dingbats"/>
              <a:buChar char="✴"/>
              <a:defRPr>
                <a:latin typeface="+mn-lt"/>
                <a:ea typeface="+mn-ea"/>
                <a:cs typeface="+mn-cs"/>
                <a:sym typeface="ヒラギノ明朝 Pro W3"/>
              </a:defRPr>
            </a:lvl3pPr>
            <a:lvl4pPr>
              <a:spcBef>
                <a:spcPts val="1800"/>
              </a:spcBef>
              <a:buChar char="-"/>
              <a:defRPr>
                <a:latin typeface="+mn-lt"/>
                <a:ea typeface="+mn-ea"/>
                <a:cs typeface="+mn-cs"/>
                <a:sym typeface="ヒラギノ明朝 Pro W3"/>
              </a:defRPr>
            </a:lvl4pPr>
            <a:lvl5pPr>
              <a:spcBef>
                <a:spcPts val="1800"/>
              </a:spcBef>
              <a:buFont typeface="Gill Sans"/>
              <a:defRPr>
                <a:latin typeface="+mn-lt"/>
                <a:ea typeface="+mn-ea"/>
                <a:cs typeface="+mn-cs"/>
                <a:sym typeface="ヒラギノ明朝 Pro W3"/>
              </a:defRPr>
            </a:lvl5pPr>
          </a:lstStyle>
          <a:p>
            <a:pPr lvl="0">
              <a:defRPr sz="1800"/>
            </a:pPr>
            <a:r>
              <a:rPr sz="2400"/>
              <a:t>本文レベル1</a:t>
            </a:r>
            <a:endParaRPr sz="2400"/>
          </a:p>
          <a:p>
            <a:pPr lvl="1">
              <a:defRPr sz="1800"/>
            </a:pPr>
            <a:r>
              <a:rPr sz="2400"/>
              <a:t>本文レベル2</a:t>
            </a:r>
            <a:endParaRPr sz="2400"/>
          </a:p>
          <a:p>
            <a:pPr lvl="2">
              <a:defRPr sz="1800"/>
            </a:pPr>
            <a:r>
              <a:rPr sz="2400"/>
              <a:t>本文レベル3</a:t>
            </a:r>
            <a:endParaRPr sz="2400"/>
          </a:p>
          <a:p>
            <a:pPr lvl="3">
              <a:defRPr sz="1800"/>
            </a:pPr>
            <a:r>
              <a:rPr sz="2400"/>
              <a:t>本文レベル4</a:t>
            </a:r>
            <a:endParaRPr sz="2400"/>
          </a:p>
          <a:p>
            <a:pPr lvl="4">
              <a:defRPr sz="1800"/>
            </a:pPr>
            <a:r>
              <a:rPr sz="2400"/>
              <a:t>本文レベル 5</a:t>
            </a:r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タイトル &amp; 箇条書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Abstract 8-1.jpg"/>
          <p:cNvPicPr/>
          <p:nvPr/>
        </p:nvPicPr>
        <p:blipFill>
          <a:blip r:embed="rId2">
            <a:extLst/>
          </a:blip>
          <a:srcRect l="0" t="2812" r="89500" b="2500"/>
          <a:stretch>
            <a:fillRect/>
          </a:stretch>
        </p:blipFill>
        <p:spPr>
          <a:xfrm>
            <a:off x="0" y="-25400"/>
            <a:ext cx="1066800" cy="7696200"/>
          </a:xfrm>
          <a:prstGeom prst="rect">
            <a:avLst/>
          </a:prstGeom>
          <a:ln w="12700">
            <a:miter lim="400000"/>
          </a:ln>
        </p:spPr>
      </p:pic>
      <p:sp>
        <p:nvSpPr>
          <p:cNvPr id="22" name="Shape 22"/>
          <p:cNvSpPr/>
          <p:nvPr/>
        </p:nvSpPr>
        <p:spPr>
          <a:xfrm>
            <a:off x="7506716" y="7185659"/>
            <a:ext cx="2540001" cy="4368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>
            <a:spAutoFit/>
          </a:bodyPr>
          <a:lstStyle>
            <a:lvl1pPr algn="r">
              <a:defRPr sz="2400"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 lvl="0">
              <a:defRPr sz="1800"/>
            </a:pPr>
            <a:r>
              <a:rPr sz="2400"/>
              <a:t>Java Programming</a:t>
            </a:r>
          </a:p>
        </p:txBody>
      </p:sp>
      <p:sp>
        <p:nvSpPr>
          <p:cNvPr id="23" name="Shape 23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タイトルテキスト</a:t>
            </a:r>
          </a:p>
        </p:txBody>
      </p:sp>
      <p:sp>
        <p:nvSpPr>
          <p:cNvPr id="24" name="Shape 24"/>
          <p:cNvSpPr/>
          <p:nvPr>
            <p:ph type="body" idx="1"/>
          </p:nvPr>
        </p:nvSpPr>
        <p:spPr>
          <a:xfrm>
            <a:off x="990600" y="1358900"/>
            <a:ext cx="8178800" cy="52705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buFont typeface="Gill Sans"/>
              <a:buBlip>
                <a:blip r:embed="rId3"/>
              </a:buBlip>
              <a:defRPr>
                <a:latin typeface="+mn-lt"/>
                <a:ea typeface="+mn-ea"/>
                <a:cs typeface="+mn-cs"/>
                <a:sym typeface="ヒラギノ明朝 Pro W3"/>
              </a:defRPr>
            </a:lvl1pPr>
            <a:lvl2pPr marL="981624" indent="-384724">
              <a:spcBef>
                <a:spcPts val="600"/>
              </a:spcBef>
              <a:buSzPct val="50000"/>
              <a:buChar char="➡"/>
              <a:defRPr>
                <a:latin typeface="+mn-lt"/>
                <a:ea typeface="+mn-ea"/>
                <a:cs typeface="+mn-cs"/>
                <a:sym typeface="ヒラギノ明朝 Pro W3"/>
              </a:defRPr>
            </a:lvl2pPr>
            <a:lvl3pPr>
              <a:spcBef>
                <a:spcPts val="600"/>
              </a:spcBef>
              <a:buFont typeface="Zapf Dingbats"/>
              <a:buChar char="✴"/>
              <a:defRPr>
                <a:latin typeface="+mn-lt"/>
                <a:ea typeface="+mn-ea"/>
                <a:cs typeface="+mn-cs"/>
                <a:sym typeface="ヒラギノ明朝 Pro W3"/>
              </a:defRPr>
            </a:lvl3pPr>
            <a:lvl4pPr>
              <a:spcBef>
                <a:spcPts val="600"/>
              </a:spcBef>
              <a:buChar char="-"/>
              <a:defRPr>
                <a:latin typeface="+mn-lt"/>
                <a:ea typeface="+mn-ea"/>
                <a:cs typeface="+mn-cs"/>
                <a:sym typeface="ヒラギノ明朝 Pro W3"/>
              </a:defRPr>
            </a:lvl4pPr>
            <a:lvl5pPr>
              <a:spcBef>
                <a:spcPts val="600"/>
              </a:spcBef>
              <a:buFont typeface="Gill Sans"/>
              <a:defRPr>
                <a:latin typeface="+mn-lt"/>
                <a:ea typeface="+mn-ea"/>
                <a:cs typeface="+mn-cs"/>
                <a:sym typeface="ヒラギノ明朝 Pro W3"/>
              </a:defRPr>
            </a:lvl5pPr>
          </a:lstStyle>
          <a:p>
            <a:pPr lvl="0">
              <a:defRPr sz="1800"/>
            </a:pPr>
            <a:r>
              <a:rPr sz="2400"/>
              <a:t>本文レベル1</a:t>
            </a:r>
            <a:endParaRPr sz="2400"/>
          </a:p>
          <a:p>
            <a:pPr lvl="1">
              <a:defRPr sz="1800"/>
            </a:pPr>
            <a:r>
              <a:rPr sz="2400"/>
              <a:t>本文レベル2</a:t>
            </a:r>
            <a:endParaRPr sz="2400"/>
          </a:p>
          <a:p>
            <a:pPr lvl="2">
              <a:defRPr sz="1800"/>
            </a:pPr>
            <a:r>
              <a:rPr sz="2400"/>
              <a:t>本文レベル3</a:t>
            </a:r>
            <a:endParaRPr sz="2400"/>
          </a:p>
          <a:p>
            <a:pPr lvl="3">
              <a:defRPr sz="1800"/>
            </a:pPr>
            <a:r>
              <a:rPr sz="2400"/>
              <a:t>本文レベル4</a:t>
            </a:r>
            <a:endParaRPr sz="2400"/>
          </a:p>
          <a:p>
            <a:pPr lvl="4">
              <a:defRPr sz="1800"/>
            </a:pPr>
            <a:r>
              <a:rPr sz="2400"/>
              <a:t>本文レベル 5</a:t>
            </a:r>
          </a:p>
        </p:txBody>
      </p:sp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タイトル &amp; 箇条書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Abstract 8-1.jpg"/>
          <p:cNvPicPr/>
          <p:nvPr/>
        </p:nvPicPr>
        <p:blipFill>
          <a:blip r:embed="rId2">
            <a:extLst/>
          </a:blip>
          <a:srcRect l="0" t="2812" r="89500" b="2500"/>
          <a:stretch>
            <a:fillRect/>
          </a:stretch>
        </p:blipFill>
        <p:spPr>
          <a:xfrm>
            <a:off x="0" y="-25400"/>
            <a:ext cx="1066800" cy="7696200"/>
          </a:xfrm>
          <a:prstGeom prst="rect">
            <a:avLst/>
          </a:prstGeom>
          <a:ln w="12700">
            <a:miter lim="400000"/>
          </a:ln>
        </p:spPr>
      </p:pic>
      <p:sp>
        <p:nvSpPr>
          <p:cNvPr id="27" name="Shape 2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タイトルテキスト</a:t>
            </a:r>
          </a:p>
        </p:txBody>
      </p:sp>
      <p:sp>
        <p:nvSpPr>
          <p:cNvPr id="28" name="Shape 28"/>
          <p:cNvSpPr/>
          <p:nvPr>
            <p:ph type="body" idx="1"/>
          </p:nvPr>
        </p:nvSpPr>
        <p:spPr>
          <a:xfrm>
            <a:off x="990600" y="1358900"/>
            <a:ext cx="8178800" cy="5270500"/>
          </a:xfrm>
          <a:prstGeom prst="rect">
            <a:avLst/>
          </a:prstGeom>
        </p:spPr>
        <p:txBody>
          <a:bodyPr/>
          <a:lstStyle>
            <a:lvl1pPr marL="600625" indent="-346625">
              <a:spcBef>
                <a:spcPts val="0"/>
              </a:spcBef>
              <a:buFont typeface="Gill Sans"/>
              <a:buBlip>
                <a:blip r:embed="rId3"/>
              </a:buBlip>
              <a:defRPr>
                <a:latin typeface="+mn-lt"/>
                <a:ea typeface="+mn-ea"/>
                <a:cs typeface="+mn-cs"/>
                <a:sym typeface="ヒラギノ明朝 Pro W3"/>
              </a:defRPr>
            </a:lvl1pPr>
            <a:lvl2pPr marL="943524" indent="-346624">
              <a:spcBef>
                <a:spcPts val="0"/>
              </a:spcBef>
              <a:buSzPct val="50000"/>
              <a:buChar char="➡"/>
              <a:defRPr>
                <a:latin typeface="+mn-lt"/>
                <a:ea typeface="+mn-ea"/>
                <a:cs typeface="+mn-cs"/>
                <a:sym typeface="ヒラギノ明朝 Pro W3"/>
              </a:defRPr>
            </a:lvl2pPr>
            <a:lvl3pPr marL="1254427" indent="-314627">
              <a:spcBef>
                <a:spcPts val="0"/>
              </a:spcBef>
              <a:buFont typeface="Zapf Dingbats"/>
              <a:buChar char="✴"/>
              <a:defRPr>
                <a:latin typeface="+mn-lt"/>
                <a:ea typeface="+mn-ea"/>
                <a:cs typeface="+mn-cs"/>
                <a:sym typeface="ヒラギノ明朝 Pro W3"/>
              </a:defRPr>
            </a:lvl3pPr>
            <a:lvl4pPr marL="1590209" indent="-294809">
              <a:spcBef>
                <a:spcPts val="0"/>
              </a:spcBef>
              <a:buChar char="-"/>
              <a:defRPr>
                <a:latin typeface="+mn-lt"/>
                <a:ea typeface="+mn-ea"/>
                <a:cs typeface="+mn-cs"/>
                <a:sym typeface="ヒラギノ明朝 Pro W3"/>
              </a:defRPr>
            </a:lvl4pPr>
            <a:lvl5pPr marL="2017034" indent="-378734">
              <a:spcBef>
                <a:spcPts val="0"/>
              </a:spcBef>
              <a:buFont typeface="Gill Sans"/>
              <a:defRPr>
                <a:latin typeface="+mn-lt"/>
                <a:ea typeface="+mn-ea"/>
                <a:cs typeface="+mn-cs"/>
                <a:sym typeface="ヒラギノ明朝 Pro W3"/>
              </a:defRPr>
            </a:lvl5pPr>
          </a:lstStyle>
          <a:p>
            <a:pPr lvl="0">
              <a:defRPr sz="1800"/>
            </a:pPr>
            <a:r>
              <a:rPr sz="2400"/>
              <a:t>本文レベル1</a:t>
            </a:r>
            <a:endParaRPr sz="2400"/>
          </a:p>
          <a:p>
            <a:pPr lvl="1">
              <a:defRPr sz="1800"/>
            </a:pPr>
            <a:r>
              <a:rPr sz="2400"/>
              <a:t>本文レベル2</a:t>
            </a:r>
            <a:endParaRPr sz="2400"/>
          </a:p>
          <a:p>
            <a:pPr lvl="2">
              <a:defRPr sz="1800"/>
            </a:pPr>
            <a:r>
              <a:rPr sz="2400"/>
              <a:t>本文レベル3</a:t>
            </a:r>
            <a:endParaRPr sz="2400"/>
          </a:p>
          <a:p>
            <a:pPr lvl="3">
              <a:defRPr sz="1800"/>
            </a:pPr>
            <a:r>
              <a:rPr sz="2400"/>
              <a:t>本文レベル4</a:t>
            </a:r>
            <a:endParaRPr sz="2400"/>
          </a:p>
          <a:p>
            <a:pPr lvl="4">
              <a:defRPr sz="1800"/>
            </a:pPr>
            <a:r>
              <a:rPr sz="2400"/>
              <a:t>本文レベル 5</a:t>
            </a:r>
          </a:p>
        </p:txBody>
      </p:sp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タイトル &amp; 箇条書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Abstract 8-1.jpg"/>
          <p:cNvPicPr/>
          <p:nvPr/>
        </p:nvPicPr>
        <p:blipFill>
          <a:blip r:embed="rId2">
            <a:extLst/>
          </a:blip>
          <a:srcRect l="0" t="2812" r="89500" b="2500"/>
          <a:stretch>
            <a:fillRect/>
          </a:stretch>
        </p:blipFill>
        <p:spPr>
          <a:xfrm>
            <a:off x="0" y="-25400"/>
            <a:ext cx="1066800" cy="7696200"/>
          </a:xfrm>
          <a:prstGeom prst="rect">
            <a:avLst/>
          </a:prstGeom>
          <a:ln w="12700">
            <a:miter lim="400000"/>
          </a:ln>
        </p:spPr>
      </p:pic>
      <p:sp>
        <p:nvSpPr>
          <p:cNvPr id="31" name="Shape 3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タイトルテキスト</a:t>
            </a:r>
          </a:p>
        </p:txBody>
      </p:sp>
      <p:sp>
        <p:nvSpPr>
          <p:cNvPr id="32" name="Shape 32"/>
          <p:cNvSpPr/>
          <p:nvPr>
            <p:ph type="body" idx="1"/>
          </p:nvPr>
        </p:nvSpPr>
        <p:spPr>
          <a:xfrm>
            <a:off x="990600" y="1358900"/>
            <a:ext cx="8178800" cy="5270500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spcBef>
                <a:spcPts val="1800"/>
              </a:spcBef>
              <a:buFont typeface="Gill Sans"/>
              <a:buBlip>
                <a:blip r:embed="rId3"/>
              </a:buBlip>
            </a:lvl1pPr>
            <a:lvl2pPr marL="981624" indent="-384724">
              <a:spcBef>
                <a:spcPts val="1800"/>
              </a:spcBef>
              <a:buSzPct val="50000"/>
              <a:buChar char="➡"/>
              <a:defRPr>
                <a:latin typeface="+mn-lt"/>
                <a:ea typeface="+mn-ea"/>
                <a:cs typeface="+mn-cs"/>
                <a:sym typeface="ヒラギノ明朝 Pro W3"/>
              </a:defRPr>
            </a:lvl2pPr>
            <a:lvl3pPr>
              <a:spcBef>
                <a:spcPts val="1800"/>
              </a:spcBef>
              <a:buFont typeface="Zapf Dingbats"/>
              <a:buChar char="✴"/>
              <a:defRPr>
                <a:latin typeface="+mn-lt"/>
                <a:ea typeface="+mn-ea"/>
                <a:cs typeface="+mn-cs"/>
                <a:sym typeface="ヒラギノ明朝 Pro W3"/>
              </a:defRPr>
            </a:lvl3pPr>
            <a:lvl4pPr>
              <a:spcBef>
                <a:spcPts val="1800"/>
              </a:spcBef>
              <a:buChar char="-"/>
              <a:defRPr>
                <a:latin typeface="+mn-lt"/>
                <a:ea typeface="+mn-ea"/>
                <a:cs typeface="+mn-cs"/>
                <a:sym typeface="ヒラギノ明朝 Pro W3"/>
              </a:defRPr>
            </a:lvl4pPr>
            <a:lvl5pPr>
              <a:spcBef>
                <a:spcPts val="1800"/>
              </a:spcBef>
              <a:buFont typeface="Gill Sans"/>
              <a:defRPr>
                <a:latin typeface="+mn-lt"/>
                <a:ea typeface="+mn-ea"/>
                <a:cs typeface="+mn-cs"/>
                <a:sym typeface="ヒラギノ明朝 Pro W3"/>
              </a:defRPr>
            </a:lvl5pPr>
          </a:lstStyle>
          <a:p>
            <a:pPr lvl="0">
              <a:defRPr sz="1800"/>
            </a:pPr>
            <a:r>
              <a:rPr sz="2400"/>
              <a:t>本文レベル1</a:t>
            </a:r>
            <a:endParaRPr sz="2400"/>
          </a:p>
          <a:p>
            <a:pPr lvl="1">
              <a:defRPr sz="1800"/>
            </a:pPr>
            <a:r>
              <a:rPr sz="2400"/>
              <a:t>本文レベル2</a:t>
            </a:r>
            <a:endParaRPr sz="2400"/>
          </a:p>
          <a:p>
            <a:pPr lvl="2">
              <a:defRPr sz="1800"/>
            </a:pPr>
            <a:r>
              <a:rPr sz="2400"/>
              <a:t>本文レベル3</a:t>
            </a:r>
            <a:endParaRPr sz="2400"/>
          </a:p>
          <a:p>
            <a:pPr lvl="3">
              <a:defRPr sz="1800"/>
            </a:pPr>
            <a:r>
              <a:rPr sz="2400"/>
              <a:t>本文レベル4</a:t>
            </a:r>
            <a:endParaRPr sz="2400"/>
          </a:p>
          <a:p>
            <a:pPr lvl="4">
              <a:defRPr sz="1800"/>
            </a:pPr>
            <a:r>
              <a:rPr sz="2400"/>
              <a:t>本文レベル 5</a:t>
            </a:r>
          </a:p>
        </p:txBody>
      </p:sp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&amp; Subtitles"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>
            <p:ph type="title"/>
          </p:nvPr>
        </p:nvSpPr>
        <p:spPr>
          <a:xfrm>
            <a:off x="508000" y="38100"/>
            <a:ext cx="9144000" cy="1676400"/>
          </a:xfrm>
          <a:prstGeom prst="rect">
            <a:avLst/>
          </a:prstGeom>
          <a:effectLst>
            <a:outerShdw sx="100000" sy="100000" kx="0" ky="0" algn="b" rotWithShape="0" blurRad="38100" dist="50800" dir="2700000">
              <a:srgbClr val="FFFFFF"/>
            </a:outerShdw>
          </a:effectLst>
        </p:spPr>
        <p:txBody>
          <a:bodyPr/>
          <a:lstStyle>
            <a:lvl1pPr defTabSz="355600">
              <a:lnSpc>
                <a:spcPts val="7600"/>
              </a:lnSpc>
              <a:spcBef>
                <a:spcPts val="200"/>
              </a:spcBef>
              <a:tabLst>
                <a:tab pos="977900" algn="l"/>
              </a:tabLst>
              <a:defRPr sz="6400">
                <a:solidFill>
                  <a:srgbClr val="000849"/>
                </a:solidFill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400">
                <a:solidFill>
                  <a:srgbClr val="000849"/>
                </a:solidFill>
              </a:rPr>
              <a:t>タイトルテキスト</a:t>
            </a:r>
          </a:p>
        </p:txBody>
      </p:sp>
      <p:sp>
        <p:nvSpPr>
          <p:cNvPr id="35" name="Shape 35"/>
          <p:cNvSpPr/>
          <p:nvPr>
            <p:ph type="body" idx="1"/>
          </p:nvPr>
        </p:nvSpPr>
        <p:spPr>
          <a:xfrm>
            <a:off x="1333500" y="2425700"/>
            <a:ext cx="7467600" cy="4152900"/>
          </a:xfrm>
          <a:prstGeom prst="rect">
            <a:avLst/>
          </a:prstGeom>
          <a:effectLst>
            <a:outerShdw sx="100000" sy="100000" kx="0" ky="0" algn="b" rotWithShape="0" blurRad="38100" dist="25400" dir="2700000">
              <a:srgbClr val="FFFFFF"/>
            </a:outerShdw>
          </a:effectLst>
        </p:spPr>
        <p:txBody>
          <a:bodyPr anchor="ctr"/>
          <a:lstStyle>
            <a:lvl1pPr marL="0" indent="0" algn="ctr" defTabSz="355600">
              <a:lnSpc>
                <a:spcPts val="3600"/>
              </a:lnSpc>
              <a:spcBef>
                <a:spcPts val="200"/>
              </a:spcBef>
              <a:buSzTx/>
              <a:buNone/>
              <a:tabLst>
                <a:tab pos="977900" algn="l"/>
              </a:tabLst>
              <a:defRPr b="1" sz="3000">
                <a:solidFill>
                  <a:srgbClr val="2A1941"/>
                </a:solidFill>
                <a:latin typeface="Optima"/>
                <a:ea typeface="Optima"/>
                <a:cs typeface="Optima"/>
                <a:sym typeface="Optima"/>
              </a:defRPr>
            </a:lvl1pPr>
            <a:lvl2pPr indent="0" algn="ctr" defTabSz="355600">
              <a:lnSpc>
                <a:spcPts val="3600"/>
              </a:lnSpc>
              <a:spcBef>
                <a:spcPts val="200"/>
              </a:spcBef>
              <a:tabLst>
                <a:tab pos="977900" algn="l"/>
              </a:tabLst>
              <a:defRPr b="1" sz="3000">
                <a:solidFill>
                  <a:srgbClr val="2A1941"/>
                </a:solidFill>
                <a:latin typeface="Optima"/>
                <a:ea typeface="Optima"/>
                <a:cs typeface="Optima"/>
                <a:sym typeface="Optima"/>
              </a:defRPr>
            </a:lvl2pPr>
            <a:lvl3pPr marL="0" indent="0" algn="ctr" defTabSz="355600">
              <a:lnSpc>
                <a:spcPts val="3600"/>
              </a:lnSpc>
              <a:spcBef>
                <a:spcPts val="200"/>
              </a:spcBef>
              <a:buSzTx/>
              <a:buNone/>
              <a:tabLst>
                <a:tab pos="977900" algn="l"/>
              </a:tabLst>
              <a:defRPr b="1" sz="3000">
                <a:solidFill>
                  <a:srgbClr val="2A1941"/>
                </a:solidFill>
                <a:latin typeface="Optima"/>
                <a:ea typeface="Optima"/>
                <a:cs typeface="Optima"/>
                <a:sym typeface="Optima"/>
              </a:defRPr>
            </a:lvl3pPr>
            <a:lvl4pPr marL="0" indent="0" algn="ctr" defTabSz="355600">
              <a:lnSpc>
                <a:spcPts val="3600"/>
              </a:lnSpc>
              <a:spcBef>
                <a:spcPts val="200"/>
              </a:spcBef>
              <a:buSzTx/>
              <a:buNone/>
              <a:tabLst>
                <a:tab pos="977900" algn="l"/>
              </a:tabLst>
              <a:defRPr b="1" sz="3000">
                <a:solidFill>
                  <a:srgbClr val="2A1941"/>
                </a:solidFill>
                <a:latin typeface="Optima"/>
                <a:ea typeface="Optima"/>
                <a:cs typeface="Optima"/>
                <a:sym typeface="Optima"/>
              </a:defRPr>
            </a:lvl4pPr>
            <a:lvl5pPr marL="0" indent="0" algn="ctr" defTabSz="355600">
              <a:lnSpc>
                <a:spcPts val="3600"/>
              </a:lnSpc>
              <a:spcBef>
                <a:spcPts val="200"/>
              </a:spcBef>
              <a:buSzTx/>
              <a:buNone/>
              <a:tabLst>
                <a:tab pos="977900" algn="l"/>
              </a:tabLst>
              <a:defRPr b="1" sz="3000">
                <a:solidFill>
                  <a:srgbClr val="2A1941"/>
                </a:solidFill>
                <a:latin typeface="Optima"/>
                <a:ea typeface="Optima"/>
                <a:cs typeface="Optima"/>
                <a:sym typeface="Optima"/>
              </a:defRPr>
            </a:lvl5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000">
                <a:solidFill>
                  <a:srgbClr val="2A1941"/>
                </a:solidFill>
              </a:rPr>
              <a:t>本文レベル1</a:t>
            </a:r>
            <a:endParaRPr b="1" sz="3000">
              <a:solidFill>
                <a:srgbClr val="2A1941"/>
              </a:solidFill>
            </a:endParaRPr>
          </a:p>
          <a:p>
            <a:pPr lvl="1">
              <a:defRPr b="0" sz="1800">
                <a:solidFill>
                  <a:srgbClr val="000000"/>
                </a:solidFill>
              </a:defRPr>
            </a:pPr>
            <a:r>
              <a:rPr b="1" sz="3000">
                <a:solidFill>
                  <a:srgbClr val="2A1941"/>
                </a:solidFill>
              </a:rPr>
              <a:t>本文レベル2</a:t>
            </a:r>
            <a:endParaRPr b="1" sz="3000">
              <a:solidFill>
                <a:srgbClr val="2A1941"/>
              </a:solidFill>
            </a:endParaRPr>
          </a:p>
          <a:p>
            <a:pPr lvl="2">
              <a:defRPr b="0" sz="1800">
                <a:solidFill>
                  <a:srgbClr val="000000"/>
                </a:solidFill>
              </a:defRPr>
            </a:pPr>
            <a:r>
              <a:rPr b="1" sz="3000">
                <a:solidFill>
                  <a:srgbClr val="2A1941"/>
                </a:solidFill>
              </a:rPr>
              <a:t>本文レベル3</a:t>
            </a:r>
            <a:endParaRPr b="1" sz="3000">
              <a:solidFill>
                <a:srgbClr val="2A1941"/>
              </a:solidFill>
            </a:endParaRPr>
          </a:p>
          <a:p>
            <a:pPr lvl="3">
              <a:defRPr b="0" sz="1800">
                <a:solidFill>
                  <a:srgbClr val="000000"/>
                </a:solidFill>
              </a:defRPr>
            </a:pPr>
            <a:r>
              <a:rPr b="1" sz="3000">
                <a:solidFill>
                  <a:srgbClr val="2A1941"/>
                </a:solidFill>
              </a:rPr>
              <a:t>本文レベル4</a:t>
            </a:r>
            <a:endParaRPr b="1" sz="3000">
              <a:solidFill>
                <a:srgbClr val="2A1941"/>
              </a:solidFill>
            </a:endParaRPr>
          </a:p>
          <a:p>
            <a:pPr lvl="4">
              <a:defRPr b="0" sz="1800">
                <a:solidFill>
                  <a:srgbClr val="000000"/>
                </a:solidFill>
              </a:defRPr>
            </a:pPr>
            <a:r>
              <a:rPr b="1" sz="3000">
                <a:solidFill>
                  <a:srgbClr val="2A1941"/>
                </a:solidFill>
              </a:rPr>
              <a:t>本文レベル 5</a:t>
            </a:r>
          </a:p>
        </p:txBody>
      </p:sp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1.ti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bstract 8-1.jpg"/>
          <p:cNvPicPr/>
          <p:nvPr/>
        </p:nvPicPr>
        <p:blipFill>
          <a:blip r:embed="rId2">
            <a:extLst/>
          </a:blip>
          <a:srcRect l="0" t="2812" r="89500" b="2500"/>
          <a:stretch>
            <a:fillRect/>
          </a:stretch>
        </p:blipFill>
        <p:spPr>
          <a:xfrm>
            <a:off x="0" y="-25400"/>
            <a:ext cx="1066800" cy="76962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/>
          <p:nvPr/>
        </p:nvSpPr>
        <p:spPr>
          <a:xfrm>
            <a:off x="5906516" y="6982459"/>
            <a:ext cx="3225801" cy="4368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>
            <a:spAutoFit/>
          </a:bodyPr>
          <a:lstStyle>
            <a:lvl1pPr algn="r">
              <a:defRPr sz="2400"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 lvl="0">
              <a:defRPr sz="1800"/>
            </a:pPr>
            <a:r>
              <a:rPr sz="2400"/>
              <a:t>Java Programming</a:t>
            </a:r>
          </a:p>
        </p:txBody>
      </p:sp>
      <p:sp>
        <p:nvSpPr>
          <p:cNvPr id="4" name="Shape 4"/>
          <p:cNvSpPr/>
          <p:nvPr>
            <p:ph type="title"/>
          </p:nvPr>
        </p:nvSpPr>
        <p:spPr>
          <a:xfrm>
            <a:off x="990600" y="203200"/>
            <a:ext cx="8178800" cy="977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 lvl="0">
              <a:defRPr b="0" sz="1800"/>
            </a:pPr>
            <a:r>
              <a:rPr b="1" sz="3600"/>
              <a:t>タイトルテキスト</a:t>
            </a:r>
          </a:p>
        </p:txBody>
      </p:sp>
      <p:sp>
        <p:nvSpPr>
          <p:cNvPr id="5" name="Shape 5"/>
          <p:cNvSpPr/>
          <p:nvPr>
            <p:ph type="body" idx="1"/>
          </p:nvPr>
        </p:nvSpPr>
        <p:spPr>
          <a:xfrm>
            <a:off x="990600" y="1358900"/>
            <a:ext cx="8178800" cy="5689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>
            <a:lvl1pPr>
              <a:buBlip>
                <a:blip r:embed="rId3"/>
              </a:buBlip>
            </a:lvl1pPr>
            <a:lvl2pPr marL="981624" indent="-384724">
              <a:spcBef>
                <a:spcPts val="0"/>
              </a:spcBef>
              <a:buSzPct val="50000"/>
              <a:buChar char="➡"/>
              <a:defRPr>
                <a:latin typeface="+mn-lt"/>
                <a:ea typeface="+mn-ea"/>
                <a:cs typeface="+mn-cs"/>
                <a:sym typeface="ヒラギノ明朝 Pro W3"/>
              </a:defRPr>
            </a:lvl2pPr>
            <a:lvl3pPr>
              <a:buChar char="✴"/>
            </a:lvl3pPr>
            <a:lvl4pPr>
              <a:buChar char="-"/>
            </a:lvl4pPr>
          </a:lstStyle>
          <a:p>
            <a:pPr lvl="0">
              <a:defRPr sz="1800"/>
            </a:pPr>
            <a:r>
              <a:rPr sz="2400"/>
              <a:t>本文レベル1</a:t>
            </a:r>
            <a:endParaRPr sz="2400"/>
          </a:p>
          <a:p>
            <a:pPr lvl="1">
              <a:defRPr sz="1800"/>
            </a:pPr>
            <a:r>
              <a:rPr sz="2400"/>
              <a:t>本文レベル2</a:t>
            </a:r>
            <a:endParaRPr sz="2400"/>
          </a:p>
          <a:p>
            <a:pPr lvl="2">
              <a:defRPr sz="1800"/>
            </a:pPr>
            <a:r>
              <a:rPr sz="2400"/>
              <a:t>本文レベル3</a:t>
            </a:r>
            <a:endParaRPr sz="2400"/>
          </a:p>
          <a:p>
            <a:pPr lvl="3">
              <a:defRPr sz="1800"/>
            </a:pPr>
            <a:r>
              <a:rPr sz="2400"/>
              <a:t>本文レベル4</a:t>
            </a:r>
            <a:endParaRPr sz="2400"/>
          </a:p>
          <a:p>
            <a:pPr lvl="4">
              <a:defRPr sz="1800"/>
            </a:pPr>
            <a:r>
              <a:rPr sz="2400"/>
              <a:t>本文レベル 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</p:sldLayoutIdLst>
  <p:transition spd="med" advClick="1"/>
  <p:txStyles>
    <p:titleStyle>
      <a:lvl1pPr algn="ctr" defTabSz="457200">
        <a:defRPr b="1" sz="3600">
          <a:latin typeface="+mn-lt"/>
          <a:ea typeface="+mn-ea"/>
          <a:cs typeface="+mn-cs"/>
          <a:sym typeface="ヒラギノ明朝 Pro W3"/>
        </a:defRPr>
      </a:lvl1pPr>
      <a:lvl2pPr indent="228600" algn="ctr" defTabSz="457200">
        <a:defRPr b="1" sz="3600">
          <a:latin typeface="+mn-lt"/>
          <a:ea typeface="+mn-ea"/>
          <a:cs typeface="+mn-cs"/>
          <a:sym typeface="ヒラギノ明朝 Pro W3"/>
        </a:defRPr>
      </a:lvl2pPr>
      <a:lvl3pPr indent="457200" algn="ctr" defTabSz="457200">
        <a:defRPr b="1" sz="3600">
          <a:latin typeface="+mn-lt"/>
          <a:ea typeface="+mn-ea"/>
          <a:cs typeface="+mn-cs"/>
          <a:sym typeface="ヒラギノ明朝 Pro W3"/>
        </a:defRPr>
      </a:lvl3pPr>
      <a:lvl4pPr indent="685800" algn="ctr" defTabSz="457200">
        <a:defRPr b="1" sz="3600">
          <a:latin typeface="+mn-lt"/>
          <a:ea typeface="+mn-ea"/>
          <a:cs typeface="+mn-cs"/>
          <a:sym typeface="ヒラギノ明朝 Pro W3"/>
        </a:defRPr>
      </a:lvl4pPr>
      <a:lvl5pPr indent="914400" algn="ctr" defTabSz="457200">
        <a:defRPr b="1" sz="3600">
          <a:latin typeface="+mn-lt"/>
          <a:ea typeface="+mn-ea"/>
          <a:cs typeface="+mn-cs"/>
          <a:sym typeface="ヒラギノ明朝 Pro W3"/>
        </a:defRPr>
      </a:lvl5pPr>
      <a:lvl6pPr indent="1143000" algn="ctr" defTabSz="457200">
        <a:defRPr b="1" sz="3600">
          <a:latin typeface="+mn-lt"/>
          <a:ea typeface="+mn-ea"/>
          <a:cs typeface="+mn-cs"/>
          <a:sym typeface="ヒラギノ明朝 Pro W3"/>
        </a:defRPr>
      </a:lvl6pPr>
      <a:lvl7pPr indent="1371600" algn="ctr" defTabSz="457200">
        <a:defRPr b="1" sz="3600">
          <a:latin typeface="+mn-lt"/>
          <a:ea typeface="+mn-ea"/>
          <a:cs typeface="+mn-cs"/>
          <a:sym typeface="ヒラギノ明朝 Pro W3"/>
        </a:defRPr>
      </a:lvl7pPr>
      <a:lvl8pPr indent="1600200" algn="ctr" defTabSz="457200">
        <a:defRPr b="1" sz="3600">
          <a:latin typeface="+mn-lt"/>
          <a:ea typeface="+mn-ea"/>
          <a:cs typeface="+mn-cs"/>
          <a:sym typeface="ヒラギノ明朝 Pro W3"/>
        </a:defRPr>
      </a:lvl8pPr>
      <a:lvl9pPr indent="1828800" algn="ctr" defTabSz="457200">
        <a:defRPr b="1" sz="3600">
          <a:latin typeface="+mn-lt"/>
          <a:ea typeface="+mn-ea"/>
          <a:cs typeface="+mn-cs"/>
          <a:sym typeface="ヒラギノ明朝 Pro W3"/>
        </a:defRPr>
      </a:lvl9pPr>
    </p:titleStyle>
    <p:bodyStyle>
      <a:lvl1pPr marL="638725" indent="-384725" algn="just" defTabSz="457200">
        <a:spcBef>
          <a:spcPts val="800"/>
        </a:spcBef>
        <a:buSzPct val="50000"/>
        <a:buBlip>
          <a:blip r:embed="rId3"/>
        </a:buBlip>
        <a:defRPr sz="2400">
          <a:latin typeface="Palatino"/>
          <a:ea typeface="Palatino"/>
          <a:cs typeface="Palatino"/>
          <a:sym typeface="Palatino"/>
        </a:defRPr>
      </a:lvl1pPr>
      <a:lvl2pPr indent="596900" algn="just" defTabSz="457200">
        <a:spcBef>
          <a:spcPts val="800"/>
        </a:spcBef>
        <a:defRPr sz="2400">
          <a:latin typeface="Palatino"/>
          <a:ea typeface="Palatino"/>
          <a:cs typeface="Palatino"/>
          <a:sym typeface="Palatino"/>
        </a:defRPr>
      </a:lvl2pPr>
      <a:lvl3pPr marL="1284527" indent="-344727" algn="just" defTabSz="457200">
        <a:spcBef>
          <a:spcPts val="800"/>
        </a:spcBef>
        <a:buSzPct val="50000"/>
        <a:buChar char="•"/>
        <a:defRPr sz="2400">
          <a:latin typeface="Palatino"/>
          <a:ea typeface="Palatino"/>
          <a:cs typeface="Palatino"/>
          <a:sym typeface="Palatino"/>
        </a:defRPr>
      </a:lvl3pPr>
      <a:lvl4pPr marL="1615354" indent="-319954" algn="just" defTabSz="457200">
        <a:spcBef>
          <a:spcPts val="800"/>
        </a:spcBef>
        <a:buSzPct val="100000"/>
        <a:buChar char="•"/>
        <a:defRPr sz="2400">
          <a:latin typeface="Palatino"/>
          <a:ea typeface="Palatino"/>
          <a:cs typeface="Palatino"/>
          <a:sym typeface="Palatino"/>
        </a:defRPr>
      </a:lvl4pPr>
      <a:lvl5pPr marL="2063162" indent="-424862" algn="just" defTabSz="457200">
        <a:spcBef>
          <a:spcPts val="800"/>
        </a:spcBef>
        <a:buSzPct val="171000"/>
        <a:buChar char="•"/>
        <a:defRPr sz="2400">
          <a:latin typeface="Palatino"/>
          <a:ea typeface="Palatino"/>
          <a:cs typeface="Palatino"/>
          <a:sym typeface="Palatino"/>
        </a:defRPr>
      </a:lvl5pPr>
      <a:lvl6pPr marL="2418762" indent="-424862" algn="just" defTabSz="457200">
        <a:spcBef>
          <a:spcPts val="800"/>
        </a:spcBef>
        <a:buSzPct val="171000"/>
        <a:buChar char="•"/>
        <a:defRPr sz="2400">
          <a:latin typeface="Palatino"/>
          <a:ea typeface="Palatino"/>
          <a:cs typeface="Palatino"/>
          <a:sym typeface="Palatino"/>
        </a:defRPr>
      </a:lvl6pPr>
      <a:lvl7pPr marL="2774362" indent="-424862" algn="just" defTabSz="457200">
        <a:spcBef>
          <a:spcPts val="800"/>
        </a:spcBef>
        <a:buSzPct val="171000"/>
        <a:buChar char="•"/>
        <a:defRPr sz="2400">
          <a:latin typeface="Palatino"/>
          <a:ea typeface="Palatino"/>
          <a:cs typeface="Palatino"/>
          <a:sym typeface="Palatino"/>
        </a:defRPr>
      </a:lvl7pPr>
      <a:lvl8pPr marL="3129962" indent="-424862" algn="just" defTabSz="457200">
        <a:spcBef>
          <a:spcPts val="800"/>
        </a:spcBef>
        <a:buSzPct val="171000"/>
        <a:buChar char="•"/>
        <a:defRPr sz="2400">
          <a:latin typeface="Palatino"/>
          <a:ea typeface="Palatino"/>
          <a:cs typeface="Palatino"/>
          <a:sym typeface="Palatino"/>
        </a:defRPr>
      </a:lvl8pPr>
      <a:lvl9pPr marL="3485562" indent="-424862" algn="just" defTabSz="457200">
        <a:spcBef>
          <a:spcPts val="800"/>
        </a:spcBef>
        <a:buSzPct val="171000"/>
        <a:buChar char="•"/>
        <a:defRPr sz="2400">
          <a:latin typeface="Palatino"/>
          <a:ea typeface="Palatino"/>
          <a:cs typeface="Palatino"/>
          <a:sym typeface="Palatino"/>
        </a:defRPr>
      </a:lvl9pPr>
    </p:bodyStyle>
    <p:otherStyle>
      <a:lvl1pPr algn="ctr" defTabSz="457200">
        <a:defRPr sz="1400">
          <a:solidFill>
            <a:schemeClr val="tx1"/>
          </a:solidFill>
          <a:latin typeface="+mn-lt"/>
          <a:ea typeface="+mn-ea"/>
          <a:cs typeface="+mn-cs"/>
          <a:sym typeface="Gill Sans"/>
        </a:defRPr>
      </a:lvl1pPr>
      <a:lvl2pPr indent="228600" algn="ctr" defTabSz="457200">
        <a:defRPr sz="1400">
          <a:solidFill>
            <a:schemeClr val="tx1"/>
          </a:solidFill>
          <a:latin typeface="+mn-lt"/>
          <a:ea typeface="+mn-ea"/>
          <a:cs typeface="+mn-cs"/>
          <a:sym typeface="Gill Sans"/>
        </a:defRPr>
      </a:lvl2pPr>
      <a:lvl3pPr indent="457200" algn="ctr" defTabSz="457200">
        <a:defRPr sz="1400">
          <a:solidFill>
            <a:schemeClr val="tx1"/>
          </a:solidFill>
          <a:latin typeface="+mn-lt"/>
          <a:ea typeface="+mn-ea"/>
          <a:cs typeface="+mn-cs"/>
          <a:sym typeface="Gill Sans"/>
        </a:defRPr>
      </a:lvl3pPr>
      <a:lvl4pPr indent="685800" algn="ctr" defTabSz="457200">
        <a:defRPr sz="1400">
          <a:solidFill>
            <a:schemeClr val="tx1"/>
          </a:solidFill>
          <a:latin typeface="+mn-lt"/>
          <a:ea typeface="+mn-ea"/>
          <a:cs typeface="+mn-cs"/>
          <a:sym typeface="Gill Sans"/>
        </a:defRPr>
      </a:lvl4pPr>
      <a:lvl5pPr indent="914400" algn="ctr" defTabSz="457200">
        <a:defRPr sz="1400">
          <a:solidFill>
            <a:schemeClr val="tx1"/>
          </a:solidFill>
          <a:latin typeface="+mn-lt"/>
          <a:ea typeface="+mn-ea"/>
          <a:cs typeface="+mn-cs"/>
          <a:sym typeface="Gill Sans"/>
        </a:defRPr>
      </a:lvl5pPr>
      <a:lvl6pPr indent="1143000" algn="ctr" defTabSz="457200">
        <a:defRPr sz="1400">
          <a:solidFill>
            <a:schemeClr val="tx1"/>
          </a:solidFill>
          <a:latin typeface="+mn-lt"/>
          <a:ea typeface="+mn-ea"/>
          <a:cs typeface="+mn-cs"/>
          <a:sym typeface="Gill Sans"/>
        </a:defRPr>
      </a:lvl6pPr>
      <a:lvl7pPr indent="1371600" algn="ctr" defTabSz="457200">
        <a:defRPr sz="1400">
          <a:solidFill>
            <a:schemeClr val="tx1"/>
          </a:solidFill>
          <a:latin typeface="+mn-lt"/>
          <a:ea typeface="+mn-ea"/>
          <a:cs typeface="+mn-cs"/>
          <a:sym typeface="Gill Sans"/>
        </a:defRPr>
      </a:lvl7pPr>
      <a:lvl8pPr indent="1600200" algn="ctr" defTabSz="457200">
        <a:defRPr sz="1400">
          <a:solidFill>
            <a:schemeClr val="tx1"/>
          </a:solidFill>
          <a:latin typeface="+mn-lt"/>
          <a:ea typeface="+mn-ea"/>
          <a:cs typeface="+mn-cs"/>
          <a:sym typeface="Gill Sans"/>
        </a:defRPr>
      </a:lvl8pPr>
      <a:lvl9pPr indent="1828800" algn="ctr" defTabSz="457200">
        <a:defRPr sz="1400">
          <a:solidFill>
            <a:schemeClr val="tx1"/>
          </a:solidFill>
          <a:latin typeface="+mn-lt"/>
          <a:ea typeface="+mn-ea"/>
          <a:cs typeface="+mn-cs"/>
          <a:sym typeface="Gill San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Relationship Id="rId3" Type="http://schemas.openxmlformats.org/officeDocument/2006/relationships/image" Target="../media/image2.png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2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2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2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2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2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2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2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2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2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2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3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3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3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3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3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3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tif"/><Relationship Id="rId3" Type="http://schemas.openxmlformats.org/officeDocument/2006/relationships/image" Target="../media/image3.png"/></Relationships>

</file>

<file path=ppt/slides/_rels/slide3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tif"/></Relationships>

</file>

<file path=ppt/slides/_rels/slide3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png"/></Relationships>

</file>

<file path=ppt/slides/_rels/slide3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png"/></Relationships>

</file>

<file path=ppt/slides/_rels/slide3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6.png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4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tif"/></Relationships>

</file>

<file path=ppt/slides/_rels/slide4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tif"/></Relationships>

</file>

<file path=ppt/slides/_rels/slide4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tif"/></Relationships>

</file>

<file path=ppt/slides/_rels/slide4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tif"/><Relationship Id="rId3" Type="http://schemas.openxmlformats.org/officeDocument/2006/relationships/image" Target="../media/image7.png"/></Relationships>

</file>

<file path=ppt/slides/_rels/slide4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tif"/></Relationships>

</file>

<file path=ppt/slides/_rels/slide4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tif"/></Relationships>

</file>

<file path=ppt/slides/_rels/slide4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tif"/><Relationship Id="rId3" Type="http://schemas.openxmlformats.org/officeDocument/2006/relationships/image" Target="../media/image8.png"/></Relationships>

</file>

<file path=ppt/slides/_rels/slide4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tif"/></Relationships>

</file>

<file path=ppt/slides/_rels/slide4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tif"/></Relationships>

</file>

<file path=ppt/slides/_rels/slide4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tif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5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tif"/></Relationships>

</file>

<file path=ppt/slides/_rels/slide5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tif"/></Relationships>

</file>

<file path=ppt/slides/_rels/slide5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tif"/></Relationships>

</file>

<file path=ppt/slides/_rels/slide5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tif"/></Relationships>

</file>

<file path=ppt/slides/_rels/slide5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tif"/></Relationships>

</file>

<file path=ppt/slides/_rels/slide5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tif"/></Relationships>

</file>

<file path=ppt/slides/_rels/slide5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tif"/></Relationships>

</file>

<file path=ppt/slides/_rels/slide5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tif"/><Relationship Id="rId3" Type="http://schemas.openxmlformats.org/officeDocument/2006/relationships/image" Target="../media/image9.png"/></Relationships>

</file>

<file path=ppt/slides/_rels/slide5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tif"/></Relationships>

</file>

<file path=ppt/slides/_rels/slide5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tif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Relationship Id="rId3" Type="http://schemas.openxmlformats.org/officeDocument/2006/relationships/image" Target="../media/image1.png"/></Relationships>

</file>

<file path=ppt/slides/_rels/slide6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tif"/></Relationships>

</file>

<file path=ppt/slides/_rels/slide6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tif"/></Relationships>

</file>

<file path=ppt/slides/_rels/slide6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tif"/></Relationships>

</file>

<file path=ppt/slides/_rels/slide6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tif"/></Relationships>

</file>

<file path=ppt/slides/_rels/slide6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tif"/></Relationships>

</file>

<file path=ppt/slides/_rels/slide6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tif"/></Relationships>

</file>

<file path=ppt/slides/_rels/slide6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tif"/></Relationships>

</file>

<file path=ppt/slides/_rels/slide6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tif"/></Relationships>

</file>

<file path=ppt/slides/_rels/slide6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tif"/></Relationships>

</file>

<file path=ppt/slides/_rels/slide6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tif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7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tif"/></Relationships>

</file>

<file path=ppt/slides/_rels/slide7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tif"/></Relationships>

</file>

<file path=ppt/slides/_rels/slide7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tif"/></Relationships>

</file>

<file path=ppt/slides/_rels/slide7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tif"/></Relationships>

</file>

<file path=ppt/slides/_rels/slide7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tif"/></Relationships>

</file>

<file path=ppt/slides/_rels/slide7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tif"/></Relationships>

</file>

<file path=ppt/slides/_rels/slide7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tif"/></Relationships>

</file>

<file path=ppt/slides/_rels/slide7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tif"/></Relationships>

</file>

<file path=ppt/slides/_rels/slide7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tif"/></Relationships>

</file>

<file path=ppt/slides/_rels/slide7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tif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8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tif"/></Relationships>

</file>

<file path=ppt/slides/_rels/slide8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tif"/></Relationships>

</file>

<file path=ppt/slides/_rels/slide8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tif"/></Relationships>

</file>

<file path=ppt/slides/_rels/slide8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tif"/></Relationships>

</file>

<file path=ppt/slides/_rels/slide8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tif"/></Relationships>

</file>

<file path=ppt/slides/_rels/slide8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tif"/></Relationships>

</file>

<file path=ppt/slides/_rels/slide8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tif"/><Relationship Id="rId3" Type="http://schemas.openxmlformats.org/officeDocument/2006/relationships/image" Target="../media/image2.jpeg"/></Relationships>

</file>

<file path=ppt/slides/_rels/slide8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tif"/></Relationships>

</file>

<file path=ppt/slides/_rels/slide8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tif"/></Relationships>

</file>

<file path=ppt/slides/_rels/slide8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tif"/><Relationship Id="rId3" Type="http://schemas.openxmlformats.org/officeDocument/2006/relationships/image" Target="../media/image2.tif"/><Relationship Id="rId4" Type="http://schemas.openxmlformats.org/officeDocument/2006/relationships/image" Target="../media/image3.tif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9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tif"/></Relationships>

</file>

<file path=ppt/slides/_rels/slide9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tif"/></Relationships>

</file>

<file path=ppt/slides/_rels/slide9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tif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/>
          <p:nvPr>
            <p:ph type="title"/>
          </p:nvPr>
        </p:nvSpPr>
        <p:spPr>
          <a:xfrm>
            <a:off x="508000" y="38100"/>
            <a:ext cx="9144000" cy="2209800"/>
          </a:xfrm>
          <a:prstGeom prst="rect">
            <a:avLst/>
          </a:prstGeom>
        </p:spPr>
        <p:txBody>
          <a:bodyPr/>
          <a:lstStyle>
            <a:lvl1pPr defTabSz="457200">
              <a:lnSpc>
                <a:spcPts val="6600"/>
              </a:lnSpc>
              <a:tabLst>
                <a:tab pos="1244600" algn="l"/>
              </a:tabLst>
              <a:defRPr sz="5500"/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5500">
                <a:solidFill>
                  <a:srgbClr val="000849"/>
                </a:solidFill>
              </a:rPr>
              <a:t>Object Oriented Programming</a:t>
            </a:r>
          </a:p>
        </p:txBody>
      </p:sp>
      <p:sp>
        <p:nvSpPr>
          <p:cNvPr id="40" name="Shape 40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defTabSz="457200">
              <a:lnSpc>
                <a:spcPts val="4300"/>
              </a:lnSpc>
              <a:tabLst>
                <a:tab pos="1244600" algn="l"/>
              </a:tabLst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2A1941"/>
                </a:solidFill>
              </a:rPr>
              <a:t>Java Language Introduction</a:t>
            </a:r>
            <a:endParaRPr b="1" sz="3600">
              <a:solidFill>
                <a:srgbClr val="2A1941"/>
              </a:solidFill>
            </a:endParaRPr>
          </a:p>
          <a:p>
            <a:pPr lvl="0" defTabSz="457200">
              <a:lnSpc>
                <a:spcPts val="4300"/>
              </a:lnSpc>
              <a:tabLst>
                <a:tab pos="1244600" algn="l"/>
              </a:tabLst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2A1941"/>
                </a:solidFill>
              </a:rPr>
              <a:t>for Python programmer</a:t>
            </a:r>
            <a:endParaRPr b="1" sz="3600">
              <a:solidFill>
                <a:srgbClr val="2A1941"/>
              </a:solidFill>
            </a:endParaRPr>
          </a:p>
          <a:p>
            <a:pPr lvl="0" defTabSz="457200">
              <a:lnSpc>
                <a:spcPts val="4300"/>
              </a:lnSpc>
              <a:tabLst>
                <a:tab pos="1244600" algn="l"/>
              </a:tabLst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2A1941"/>
                </a:solidFill>
              </a:rPr>
              <a:t>Lecture 2</a:t>
            </a:r>
            <a:endParaRPr b="1" sz="3600">
              <a:solidFill>
                <a:srgbClr val="2A1941"/>
              </a:solidFill>
            </a:endParaRPr>
          </a:p>
          <a:p>
            <a:pPr lvl="0" defTabSz="457200">
              <a:lnSpc>
                <a:spcPts val="4300"/>
              </a:lnSpc>
              <a:tabLst>
                <a:tab pos="1244600" algn="l"/>
              </a:tabLst>
              <a:defRPr b="0" sz="1800">
                <a:solidFill>
                  <a:srgbClr val="000000"/>
                </a:solidFill>
              </a:defRPr>
            </a:pPr>
            <a:endParaRPr b="1" sz="3600">
              <a:solidFill>
                <a:srgbClr val="2A1941"/>
              </a:solidFill>
            </a:endParaRPr>
          </a:p>
          <a:p>
            <a:pPr lvl="0" defTabSz="457200">
              <a:lnSpc>
                <a:spcPts val="4300"/>
              </a:lnSpc>
              <a:tabLst>
                <a:tab pos="1244600" algn="l"/>
              </a:tabLst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2A1941"/>
                </a:solidFill>
              </a:rPr>
              <a:t>Tatsuo Minohara</a:t>
            </a:r>
          </a:p>
        </p:txBody>
      </p:sp>
    </p:spTree>
  </p:cSld>
  <p:clrMapOvr>
    <a:masterClrMapping/>
  </p:clrMapOvr>
  <p:transition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>
            <p:ph type="title"/>
          </p:nvPr>
        </p:nvSpPr>
        <p:spPr>
          <a:xfrm>
            <a:off x="990600" y="228600"/>
            <a:ext cx="8178800" cy="977900"/>
          </a:xfrm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文字型と文字列型</a:t>
            </a:r>
          </a:p>
        </p:txBody>
      </p:sp>
      <p:sp>
        <p:nvSpPr>
          <p:cNvPr id="68" name="Shape 68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文字はすべて</a:t>
            </a:r>
            <a:r>
              <a:rPr sz="2400"/>
              <a:t>Unicode</a:t>
            </a:r>
            <a:r>
              <a:rPr sz="2400"/>
              <a:t>で符号化されている。</a:t>
            </a:r>
            <a:endParaRPr sz="2400"/>
          </a:p>
          <a:p>
            <a:pPr lvl="0">
              <a:lnSpc>
                <a:spcPct val="70000"/>
              </a:lnSpc>
              <a:buBlip>
                <a:blip r:embed="rId2"/>
              </a:buBlip>
              <a:defRPr sz="1800"/>
            </a:pPr>
            <a:r>
              <a:rPr sz="2400"/>
              <a:t>アプリケーションなどを作るときに、別の符号（</a:t>
            </a:r>
            <a:r>
              <a:rPr sz="2400"/>
              <a:t>JISやShift JIS</a:t>
            </a:r>
            <a:r>
              <a:rPr sz="2400"/>
              <a:t>）を用いるときは、実行時に指定をしなければならない。→</a:t>
            </a:r>
            <a:r>
              <a:rPr sz="2400"/>
              <a:t>Runtime Interpreter</a:t>
            </a:r>
            <a:r>
              <a:rPr sz="2400"/>
              <a:t>に指定する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1文字だけを扱うのが文字型 </a:t>
            </a:r>
            <a:r>
              <a:rPr b="1" sz="2400"/>
              <a:t>char</a:t>
            </a:r>
            <a:r>
              <a:rPr sz="2400"/>
              <a:t>（Characterクラス）</a:t>
            </a:r>
            <a:endParaRPr b="1" sz="2400"/>
          </a:p>
          <a:p>
            <a:pPr lvl="1">
              <a:defRPr sz="1800"/>
            </a:pPr>
            <a:r>
              <a:rPr sz="2400"/>
              <a:t>値を記述するときは一重引用符で囲む  '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a'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複数の文字を扱う文字列はクラスになっている </a:t>
            </a:r>
            <a:r>
              <a:rPr sz="2400"/>
              <a:t>String</a:t>
            </a:r>
            <a:endParaRPr sz="2400"/>
          </a:p>
          <a:p>
            <a:pPr lvl="1">
              <a:defRPr sz="1800"/>
            </a:pPr>
            <a:r>
              <a:rPr sz="2400"/>
              <a:t>値を記述するときは二重引用符で囲む 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"a"</a:t>
            </a:r>
          </a:p>
        </p:txBody>
      </p:sp>
    </p:spTree>
  </p:cSld>
  <p:clrMapOvr>
    <a:masterClrMapping/>
  </p:clrMapOvr>
  <p:transition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>
                <a:latin typeface="Palatino"/>
                <a:ea typeface="Palatino"/>
                <a:cs typeface="Palatino"/>
                <a:sym typeface="Palatino"/>
              </a:rPr>
              <a:t>Unicode</a:t>
            </a:r>
            <a:r>
              <a:rPr b="1" sz="3600"/>
              <a:t>による文字列</a:t>
            </a:r>
          </a:p>
        </p:txBody>
      </p:sp>
      <p:sp>
        <p:nvSpPr>
          <p:cNvPr id="71" name="Shape 71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String</a:t>
            </a:r>
            <a:r>
              <a:rPr sz="2400"/>
              <a:t>クラスという形で定義されている</a:t>
            </a:r>
            <a:endParaRPr sz="2400"/>
          </a:p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\n</a:t>
            </a:r>
            <a:r>
              <a:rPr sz="2400"/>
              <a:t>は改行、</a:t>
            </a:r>
            <a:r>
              <a:rPr sz="2400"/>
              <a:t>\t</a:t>
            </a:r>
            <a:r>
              <a:rPr sz="2400"/>
              <a:t>は水平タブ</a:t>
            </a:r>
            <a:endParaRPr sz="2400"/>
          </a:p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\" はダブルクォーテーション、\’はシングル</a:t>
            </a:r>
            <a:endParaRPr sz="2400"/>
          </a:p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\\ はバックスラッシュ自身を表わす</a:t>
            </a:r>
            <a:endParaRPr sz="2400"/>
          </a:p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\u</a:t>
            </a:r>
            <a:r>
              <a:rPr sz="2400"/>
              <a:t>で</a:t>
            </a:r>
            <a:r>
              <a:rPr sz="2400"/>
              <a:t>16</a:t>
            </a:r>
            <a:r>
              <a:rPr sz="2400"/>
              <a:t>進数で、文字を指定できる。</a:t>
            </a:r>
            <a:endParaRPr sz="2400"/>
          </a:p>
          <a:p>
            <a:pPr lvl="1">
              <a:buFont typeface="Gill Sans"/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\u4e00</a:t>
            </a:r>
            <a:r>
              <a:rPr sz="2400"/>
              <a:t> → 一</a:t>
            </a:r>
            <a:endParaRPr sz="2400"/>
          </a:p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パレットで</a:t>
            </a:r>
            <a:r>
              <a:rPr sz="2400"/>
              <a:t>Unicode</a:t>
            </a:r>
            <a:r>
              <a:rPr sz="2400"/>
              <a:t>のコード表を見てみましょう</a:t>
            </a:r>
          </a:p>
        </p:txBody>
      </p:sp>
    </p:spTree>
  </p:cSld>
  <p:clrMapOvr>
    <a:masterClrMapping/>
  </p:clrMapOvr>
  <p:transition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/>
          <p:nvPr>
            <p:ph type="title"/>
          </p:nvPr>
        </p:nvSpPr>
        <p:spPr>
          <a:xfrm>
            <a:off x="990600" y="241300"/>
            <a:ext cx="8178800" cy="977900"/>
          </a:xfrm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文とブロック</a:t>
            </a:r>
          </a:p>
        </p:txBody>
      </p:sp>
      <p:sp>
        <p:nvSpPr>
          <p:cNvPr id="74" name="Shape 74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文</a:t>
            </a:r>
            <a:endParaRPr sz="2400"/>
          </a:p>
          <a:p>
            <a:pPr lvl="1">
              <a:defRPr sz="1800"/>
            </a:pPr>
            <a:r>
              <a:rPr sz="2400"/>
              <a:t>式 ;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ブロック</a:t>
            </a:r>
            <a:endParaRPr sz="2400"/>
          </a:p>
          <a:p>
            <a:pPr lvl="1">
              <a:defRPr sz="1800"/>
            </a:pPr>
            <a:r>
              <a:rPr sz="2400"/>
              <a:t>複数の文をまとめる</a:t>
            </a:r>
            <a:endParaRPr sz="2400"/>
          </a:p>
          <a:p>
            <a:pPr lvl="1">
              <a:defRPr sz="1800"/>
            </a:pPr>
            <a:r>
              <a:rPr sz="2400"/>
              <a:t>{ 文  文  文… }</a:t>
            </a:r>
          </a:p>
        </p:txBody>
      </p:sp>
    </p:spTree>
  </p:cSld>
  <p:clrMapOvr>
    <a:masterClrMapping/>
  </p:clrMapOvr>
  <p:transition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変数</a:t>
            </a:r>
          </a:p>
        </p:txBody>
      </p:sp>
      <p:sp>
        <p:nvSpPr>
          <p:cNvPr id="77" name="Shape 77"/>
          <p:cNvSpPr/>
          <p:nvPr>
            <p:ph type="body" idx="1"/>
          </p:nvPr>
        </p:nvSpPr>
        <p:spPr>
          <a:xfrm>
            <a:off x="990600" y="1358900"/>
            <a:ext cx="8178800" cy="5867400"/>
          </a:xfrm>
          <a:prstGeom prst="rect">
            <a:avLst/>
          </a:prstGeom>
        </p:spPr>
        <p:txBody>
          <a:bodyPr/>
          <a:lstStyle/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値を一時的に入れておく箱と思えば良い。</a:t>
            </a:r>
            <a:endParaRPr sz="2400"/>
          </a:p>
          <a:p>
            <a:pPr lvl="0">
              <a:buFont typeface="Gill Sans"/>
              <a:buBlip>
                <a:blip r:embed="rId2"/>
              </a:buBlip>
              <a:defRPr sz="1800"/>
            </a:pPr>
            <a:endParaRPr sz="2400"/>
          </a:p>
          <a:p>
            <a:pPr lvl="0">
              <a:buFont typeface="Gill Sans"/>
              <a:buBlip>
                <a:blip r:embed="rId2"/>
              </a:buBlip>
              <a:defRPr sz="1800"/>
            </a:pPr>
            <a:endParaRPr sz="2400"/>
          </a:p>
          <a:p>
            <a:pPr lvl="0">
              <a:buFont typeface="Gill Sans"/>
              <a:buBlip>
                <a:blip r:embed="rId2"/>
              </a:buBlip>
              <a:defRPr sz="1800"/>
            </a:pPr>
            <a:endParaRPr sz="2400"/>
          </a:p>
          <a:p>
            <a:pPr lvl="0">
              <a:buFont typeface="Gill Sans"/>
              <a:buBlip>
                <a:blip r:embed="rId2"/>
              </a:buBlip>
              <a:defRPr sz="1800"/>
            </a:pPr>
            <a:endParaRPr sz="2400"/>
          </a:p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変数の型を宣言する必要がある（厳格な型言語）。</a:t>
            </a:r>
            <a:endParaRPr sz="2400"/>
          </a:p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参照する前に、値を入れておかなければならない。</a:t>
            </a:r>
            <a:endParaRPr sz="2400"/>
          </a:p>
          <a:p>
            <a:pPr lvl="1">
              <a:defRPr sz="1800"/>
            </a:pPr>
            <a:r>
              <a:rPr sz="2400"/>
              <a:t>入っていないと、コンパイル時か実行時にエラーが出る。</a:t>
            </a:r>
          </a:p>
        </p:txBody>
      </p:sp>
      <p:pic>
        <p:nvPicPr>
          <p:cNvPr id="78" name="変数x123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318000" y="1981200"/>
            <a:ext cx="1537891" cy="147434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変数の宣言と代入</a:t>
            </a:r>
          </a:p>
        </p:txBody>
      </p:sp>
      <p:sp>
        <p:nvSpPr>
          <p:cNvPr id="81" name="Shape 81"/>
          <p:cNvSpPr/>
          <p:nvPr>
            <p:ph type="body" idx="1"/>
          </p:nvPr>
        </p:nvSpPr>
        <p:spPr>
          <a:xfrm>
            <a:off x="990600" y="1358900"/>
            <a:ext cx="8178800" cy="5511800"/>
          </a:xfrm>
          <a:prstGeom prst="rect">
            <a:avLst/>
          </a:prstGeom>
        </p:spPr>
        <p:txBody>
          <a:bodyPr/>
          <a:lstStyle/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宣言</a:t>
            </a:r>
            <a:endParaRPr sz="2400"/>
          </a:p>
          <a:p>
            <a:pPr lvl="1">
              <a:defRPr sz="1800"/>
            </a:pPr>
            <a:r>
              <a:rPr sz="2400"/>
              <a:t>型名　変数名;</a:t>
            </a:r>
            <a:endParaRPr sz="2400"/>
          </a:p>
          <a:p>
            <a:pPr lvl="1">
              <a:defRPr sz="1800"/>
            </a:pPr>
            <a:r>
              <a:rPr sz="2400"/>
              <a:t>変数名は、半角の小文字の英字でお願いします。</a:t>
            </a:r>
            <a:endParaRPr sz="2400"/>
          </a:p>
          <a:p>
            <a:pPr lvl="1" marL="0" indent="596900">
              <a:buSzTx/>
              <a:buNone/>
              <a:defRPr sz="1800"/>
            </a:pPr>
            <a:r>
              <a:rPr sz="2400"/>
              <a:t>例：　　</a:t>
            </a: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x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;</a:t>
            </a: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1" marL="0" indent="596900">
              <a:buSzTx/>
              <a:buNone/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　　　　</a:t>
            </a: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x, y, z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;</a:t>
            </a:r>
            <a:endParaRPr sz="2400"/>
          </a:p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代入</a:t>
            </a:r>
            <a:endParaRPr sz="2400"/>
          </a:p>
          <a:p>
            <a:pPr lvl="1">
              <a:defRPr sz="1800"/>
            </a:pPr>
            <a:r>
              <a:rPr sz="2400"/>
              <a:t>変数名 = 式;</a:t>
            </a:r>
            <a:endParaRPr sz="2400"/>
          </a:p>
          <a:p>
            <a:pPr lvl="1" marL="0" indent="596900">
              <a:buSzTx/>
              <a:buNone/>
              <a:defRPr sz="1800"/>
            </a:pPr>
            <a:r>
              <a:rPr sz="2400"/>
              <a:t>例：　　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x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= 10;</a:t>
            </a:r>
          </a:p>
        </p:txBody>
      </p:sp>
    </p:spTree>
  </p:cSld>
  <p:clrMapOvr>
    <a:masterClrMapping/>
  </p:clrMapOvr>
  <p:transition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変数の参照</a:t>
            </a:r>
          </a:p>
        </p:txBody>
      </p:sp>
      <p:sp>
        <p:nvSpPr>
          <p:cNvPr id="84" name="Shape 84"/>
          <p:cNvSpPr/>
          <p:nvPr>
            <p:ph type="body" idx="1"/>
          </p:nvPr>
        </p:nvSpPr>
        <p:spPr>
          <a:xfrm>
            <a:off x="990600" y="1346200"/>
            <a:ext cx="8178800" cy="5981700"/>
          </a:xfrm>
          <a:prstGeom prst="rect">
            <a:avLst/>
          </a:prstGeom>
        </p:spPr>
        <p:txBody>
          <a:bodyPr/>
          <a:lstStyle/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参照</a:t>
            </a:r>
            <a:endParaRPr sz="2400"/>
          </a:p>
          <a:p>
            <a:pPr lvl="1">
              <a:defRPr sz="1800"/>
            </a:pPr>
            <a:r>
              <a:rPr sz="2400"/>
              <a:t>変数が保持する値に置き換えられる。</a:t>
            </a:r>
            <a:endParaRPr sz="2400"/>
          </a:p>
          <a:p>
            <a:pPr lvl="1">
              <a:defRPr sz="1800"/>
            </a:pPr>
            <a:r>
              <a:rPr sz="2400"/>
              <a:t>変数が保持するオブジェクトが参照される。</a:t>
            </a:r>
            <a:endParaRPr sz="2400"/>
          </a:p>
          <a:p>
            <a:pPr lvl="0">
              <a:buFont typeface="Gill Sans"/>
              <a:buBlip>
                <a:blip r:embed="rId2"/>
              </a:buBlip>
              <a:defRPr sz="1800"/>
            </a:pPr>
            <a:endParaRPr sz="2400"/>
          </a:p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自己参照代入</a:t>
            </a:r>
            <a:endParaRPr sz="2400"/>
          </a:p>
          <a:p>
            <a:pPr lvl="1">
              <a:defRPr sz="1800"/>
            </a:pPr>
            <a:r>
              <a:rPr sz="2400"/>
              <a:t>元の値を利用して、新しい値が代入される。</a:t>
            </a:r>
            <a:endParaRPr sz="2400"/>
          </a:p>
          <a:p>
            <a:pPr lvl="1" marL="0" indent="596900">
              <a:buSzTx/>
              <a:buFont typeface="ヒラギノ明朝 Pro W3"/>
              <a:buNone/>
              <a:defRPr sz="1800"/>
            </a:pP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x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=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x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+ 1;</a:t>
            </a: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1" marL="0" indent="596900">
              <a:buSzTx/>
              <a:buFont typeface="ヒラギノ明朝 Pro W3"/>
              <a:buNone/>
              <a:defRPr sz="1800"/>
            </a:pP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x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= –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x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;</a:t>
            </a: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1" marL="0" indent="596900">
              <a:buSzTx/>
              <a:buFont typeface="ヒラギノ明朝 Pro W3"/>
              <a:buNone/>
              <a:defRPr sz="1800"/>
            </a:pP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x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=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x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– 20;</a:t>
            </a:r>
          </a:p>
        </p:txBody>
      </p:sp>
    </p:spTree>
  </p:cSld>
  <p:clrMapOvr>
    <a:masterClrMapping/>
  </p:clrMapOvr>
  <p:transition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代入演算子</a:t>
            </a:r>
          </a:p>
        </p:txBody>
      </p:sp>
      <p:sp>
        <p:nvSpPr>
          <p:cNvPr id="87" name="Shape 87"/>
          <p:cNvSpPr/>
          <p:nvPr/>
        </p:nvSpPr>
        <p:spPr>
          <a:xfrm>
            <a:off x="1409700" y="2921000"/>
            <a:ext cx="2921000" cy="558800"/>
          </a:xfrm>
          <a:prstGeom prst="rect">
            <a:avLst/>
          </a:prstGeom>
          <a:gradFill>
            <a:gsLst>
              <a:gs pos="0">
                <a:srgbClr val="FFFFFF">
                  <a:alpha val="50000"/>
                </a:srgbClr>
              </a:gs>
              <a:gs pos="75647">
                <a:srgbClr val="EEB0D8">
                  <a:alpha val="75000"/>
                </a:srgbClr>
              </a:gs>
              <a:gs pos="100000">
                <a:srgbClr val="DD60B1"/>
              </a:gs>
            </a:gsLst>
            <a:lin ang="4740000"/>
          </a:gradFill>
          <a:ln w="12700">
            <a:solidFill/>
            <a:miter lim="400000"/>
          </a:ln>
        </p:spPr>
        <p:txBody>
          <a:bodyPr lIns="0" tIns="0" rIns="0" bIns="0" anchor="ctr"/>
          <a:lstStyle/>
          <a:p>
            <a:pPr lvl="0" algn="ctr">
              <a:defRPr sz="30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88" name="Shape 88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右辺と左辺は同一ではない</a:t>
            </a:r>
            <a:endParaRPr sz="2400"/>
          </a:p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等しいという意味ではなく、右辺を左辺に</a:t>
            </a:r>
            <a:r>
              <a:rPr sz="2400">
                <a:latin typeface="Optima"/>
                <a:ea typeface="Optima"/>
                <a:cs typeface="Optima"/>
                <a:sym typeface="Optima"/>
              </a:rPr>
              <a:t>Assign</a:t>
            </a:r>
            <a:r>
              <a:rPr sz="2400"/>
              <a:t>するもの。</a:t>
            </a:r>
            <a:endParaRPr sz="2400"/>
          </a:p>
          <a:p>
            <a:pPr lvl="1" marL="0" indent="596900">
              <a:buSzTx/>
              <a:buNone/>
              <a:defRPr sz="1800"/>
            </a:pPr>
            <a:r>
              <a:rPr sz="2400"/>
              <a:t>左辺 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=</a:t>
            </a:r>
            <a:r>
              <a:rPr sz="2400"/>
              <a:t> 右辺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;</a:t>
            </a: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2">
              <a:buFont typeface="Zapf Dingbats"/>
              <a:defRPr sz="1800"/>
            </a:pPr>
            <a:r>
              <a:rPr sz="2400"/>
              <a:t>この意味は、「左辺の変数　←　右辺の評価値」 </a:t>
            </a:r>
            <a:endParaRPr sz="2400"/>
          </a:p>
          <a:p>
            <a:pPr lvl="0">
              <a:buFont typeface="Gill Sans"/>
              <a:buBlip>
                <a:blip r:embed="rId2"/>
              </a:buBlip>
              <a:defRPr sz="1800"/>
            </a:pPr>
            <a:endParaRPr sz="2400"/>
          </a:p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なお、左辺の値が評価値として残る（右結合性）</a:t>
            </a:r>
            <a:endParaRPr sz="2400"/>
          </a:p>
          <a:p>
            <a:pPr lvl="1" marL="0" indent="596900">
              <a:buSzTx/>
              <a:buFont typeface="ヒラギノ明朝 Pro W3"/>
              <a:buNone/>
              <a:defRPr sz="1800"/>
            </a:pP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x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=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y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=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z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= 0;   → 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x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= (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y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= (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z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= 0 ) );</a:t>
            </a:r>
          </a:p>
        </p:txBody>
      </p:sp>
    </p:spTree>
  </p:cSld>
  <p:clrMapOvr>
    <a:masterClrMapping/>
  </p:clrMapOvr>
  <p:transition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式に何が書けるか</a:t>
            </a:r>
          </a:p>
        </p:txBody>
      </p:sp>
      <p:sp>
        <p:nvSpPr>
          <p:cNvPr id="91" name="Shape 91"/>
          <p:cNvSpPr/>
          <p:nvPr>
            <p:ph type="body" idx="1"/>
          </p:nvPr>
        </p:nvSpPr>
        <p:spPr>
          <a:xfrm>
            <a:off x="990600" y="1358900"/>
            <a:ext cx="8178800" cy="5461000"/>
          </a:xfrm>
          <a:prstGeom prst="rect">
            <a:avLst/>
          </a:prstGeom>
        </p:spPr>
        <p:txBody>
          <a:bodyPr/>
          <a:lstStyle/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定数</a:t>
            </a:r>
            <a:endParaRPr sz="2400"/>
          </a:p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変数名</a:t>
            </a:r>
            <a:endParaRPr sz="2400"/>
          </a:p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式 + 式</a:t>
            </a:r>
            <a:endParaRPr sz="2400"/>
          </a:p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式 – 式</a:t>
            </a:r>
            <a:endParaRPr sz="2400"/>
          </a:p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式 * 式</a:t>
            </a:r>
            <a:endParaRPr sz="2400"/>
          </a:p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式 / 式</a:t>
            </a:r>
            <a:endParaRPr sz="2400"/>
          </a:p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式 % 式　　←剰余</a:t>
            </a:r>
            <a:endParaRPr sz="2400"/>
          </a:p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( 式 )</a:t>
            </a:r>
          </a:p>
        </p:txBody>
      </p:sp>
    </p:spTree>
  </p:cSld>
  <p:clrMapOvr>
    <a:masterClrMapping/>
  </p:clrMapOvr>
  <p:transition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式と評価</a:t>
            </a:r>
          </a:p>
        </p:txBody>
      </p:sp>
      <p:sp>
        <p:nvSpPr>
          <p:cNvPr id="94" name="Shape 94"/>
          <p:cNvSpPr/>
          <p:nvPr>
            <p:ph type="body" idx="1"/>
          </p:nvPr>
        </p:nvSpPr>
        <p:spPr>
          <a:xfrm>
            <a:off x="990600" y="1358900"/>
            <a:ext cx="8178800" cy="6134100"/>
          </a:xfrm>
          <a:prstGeom prst="rect">
            <a:avLst/>
          </a:prstGeom>
        </p:spPr>
        <p:txBody>
          <a:bodyPr/>
          <a:lstStyle/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評価（</a:t>
            </a:r>
            <a:r>
              <a:rPr sz="2400">
                <a:latin typeface="Optima"/>
                <a:ea typeface="Optima"/>
                <a:cs typeface="Optima"/>
                <a:sym typeface="Optima"/>
              </a:rPr>
              <a:t>Evaluation</a:t>
            </a:r>
            <a:r>
              <a:rPr sz="2400"/>
              <a:t>）とは</a:t>
            </a:r>
            <a:endParaRPr sz="2400"/>
          </a:p>
          <a:p>
            <a:pPr lvl="1">
              <a:defRPr sz="1800"/>
            </a:pPr>
            <a:r>
              <a:rPr sz="2400"/>
              <a:t>単一の値になるまで計算すること</a:t>
            </a:r>
            <a:endParaRPr sz="2400"/>
          </a:p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式の書式に合っているか</a:t>
            </a:r>
            <a:endParaRPr sz="2400"/>
          </a:p>
          <a:p>
            <a:pPr lvl="1">
              <a:defRPr sz="1800"/>
            </a:pPr>
            <a:r>
              <a:rPr sz="2400"/>
              <a:t>書式に合っていないと文法エラー</a:t>
            </a:r>
            <a:endParaRPr sz="2400"/>
          </a:p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式の評価の順番</a:t>
            </a:r>
            <a:endParaRPr sz="2400"/>
          </a:p>
          <a:p>
            <a:pPr lvl="1">
              <a:defRPr sz="1800"/>
            </a:pPr>
            <a:r>
              <a:rPr sz="2400"/>
              <a:t>優先順位がある</a:t>
            </a:r>
            <a:endParaRPr sz="2400"/>
          </a:p>
          <a:p>
            <a:pPr lvl="1">
              <a:defRPr sz="1800"/>
            </a:pPr>
            <a:r>
              <a:rPr sz="2400"/>
              <a:t>単項の±は優先される</a:t>
            </a:r>
            <a:endParaRPr sz="2400"/>
          </a:p>
          <a:p>
            <a:pPr lvl="1">
              <a:defRPr sz="1800"/>
            </a:pPr>
            <a:r>
              <a:rPr sz="2400"/>
              <a:t>乗法演算子（* / % )の方が優先される</a:t>
            </a:r>
            <a:endParaRPr sz="2400"/>
          </a:p>
          <a:p>
            <a:pPr lvl="1">
              <a:defRPr sz="1800"/>
            </a:pPr>
            <a:r>
              <a:rPr sz="2400"/>
              <a:t>加法演算子（+ - )が優先度低い</a:t>
            </a:r>
            <a:endParaRPr sz="2400"/>
          </a:p>
          <a:p>
            <a:pPr lvl="1">
              <a:defRPr sz="1800"/>
            </a:pPr>
            <a:r>
              <a:rPr sz="2400"/>
              <a:t>（）で囲むと優先度を高くする</a:t>
            </a:r>
          </a:p>
        </p:txBody>
      </p:sp>
    </p:spTree>
  </p:cSld>
  <p:clrMapOvr>
    <a:masterClrMapping/>
  </p:clrMapOvr>
  <p:transition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結合性</a:t>
            </a:r>
          </a:p>
        </p:txBody>
      </p:sp>
      <p:sp>
        <p:nvSpPr>
          <p:cNvPr id="97" name="Shape 97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同じ優先順位の演算子は、左から評価されていく（加減乗除などの場合）</a:t>
            </a:r>
            <a:endParaRPr sz="2400"/>
          </a:p>
          <a:p>
            <a:pPr lvl="1">
              <a:defRPr sz="1800"/>
            </a:pPr>
            <a:r>
              <a:rPr sz="2400"/>
              <a:t>左結合性（Left associative）と呼ぶ</a:t>
            </a:r>
            <a:endParaRPr sz="2400"/>
          </a:p>
          <a:p>
            <a:pPr lvl="1">
              <a:defRPr sz="1800"/>
            </a:pPr>
            <a:endParaRPr sz="2400"/>
          </a:p>
          <a:p>
            <a:pPr lvl="2" marL="0" indent="939800">
              <a:buSzTx/>
              <a:buFont typeface="Zapf Dingbats"/>
              <a:buNone/>
              <a:defRPr sz="1800"/>
            </a:pPr>
            <a:r>
              <a:rPr sz="2400"/>
              <a:t>56 * 34 / 28 * 60 / 30 % 89</a:t>
            </a:r>
            <a:endParaRPr sz="2400"/>
          </a:p>
          <a:p>
            <a:pPr lvl="1" marL="981625" indent="-384725">
              <a:buFont typeface="Zapf Dingbats"/>
              <a:buBlip>
                <a:blip r:embed="rId2"/>
              </a:buBlip>
              <a:defRPr sz="1800"/>
            </a:pPr>
            <a:r>
              <a:rPr sz="2400"/>
              <a:t>→( ( ( ( 56 * 34 ) / 28 ) * 60 ) / 30 ) % 89</a:t>
            </a:r>
            <a:endParaRPr sz="2400"/>
          </a:p>
          <a:p>
            <a:pPr lvl="2" marL="0" indent="939800">
              <a:buSzTx/>
              <a:buFont typeface="Zapf Dingbats"/>
              <a:buNone/>
              <a:defRPr sz="1800"/>
            </a:pPr>
            <a:r>
              <a:rPr sz="2400"/>
              <a:t>83 + 45 - 23 + 38</a:t>
            </a:r>
            <a:endParaRPr sz="2400"/>
          </a:p>
          <a:p>
            <a:pPr lvl="1" marL="981625" indent="-384725">
              <a:buFont typeface="Zapf Dingbats"/>
              <a:buBlip>
                <a:blip r:embed="rId2"/>
              </a:buBlip>
              <a:defRPr sz="1800"/>
            </a:pPr>
            <a:r>
              <a:rPr sz="2400"/>
              <a:t>→( ( 83 + 45 ) - 23 ) + 3</a:t>
            </a:r>
          </a:p>
        </p:txBody>
      </p:sp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プログラムは式を記述していく</a:t>
            </a:r>
          </a:p>
        </p:txBody>
      </p:sp>
      <p:sp>
        <p:nvSpPr>
          <p:cNvPr id="43" name="Shape 43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式の構成要素</a:t>
            </a:r>
            <a:endParaRPr sz="2400"/>
          </a:p>
          <a:p>
            <a:pPr lvl="1">
              <a:defRPr sz="1800"/>
            </a:pPr>
            <a:r>
              <a:rPr sz="2400"/>
              <a:t>変数</a:t>
            </a:r>
            <a:endParaRPr sz="2400"/>
          </a:p>
          <a:p>
            <a:pPr lvl="1">
              <a:defRPr sz="1800"/>
            </a:pPr>
            <a:r>
              <a:rPr sz="2400"/>
              <a:t>定数（リテラル）</a:t>
            </a:r>
            <a:endParaRPr sz="2400"/>
          </a:p>
          <a:p>
            <a:pPr lvl="1">
              <a:defRPr sz="1800"/>
            </a:pPr>
            <a:r>
              <a:rPr sz="2400"/>
              <a:t>演算子</a:t>
            </a:r>
            <a:endParaRPr sz="2400"/>
          </a:p>
          <a:p>
            <a:pPr lvl="1">
              <a:defRPr sz="1800"/>
            </a:pP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定数は、値のこと</a:t>
            </a:r>
            <a:endParaRPr sz="2400"/>
          </a:p>
          <a:p>
            <a:pPr lvl="1">
              <a:defRPr sz="1800"/>
            </a:pPr>
            <a:r>
              <a:rPr sz="2400"/>
              <a:t>一定の値を取り続けるということで、定数(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constant</a:t>
            </a:r>
            <a:r>
              <a:rPr sz="2400"/>
              <a:t>)と呼ばれる</a:t>
            </a:r>
            <a:endParaRPr sz="2400"/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Java/C/C++</a:t>
            </a:r>
            <a:r>
              <a:rPr sz="2400"/>
              <a:t>では、定数が型を持つ</a:t>
            </a:r>
          </a:p>
        </p:txBody>
      </p:sp>
    </p:spTree>
  </p:cSld>
  <p:clrMapOvr>
    <a:masterClrMapping/>
  </p:clrMapOvr>
  <p:transition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整数演算</a:t>
            </a:r>
          </a:p>
        </p:txBody>
      </p:sp>
      <p:sp>
        <p:nvSpPr>
          <p:cNvPr id="100" name="Shape 100"/>
          <p:cNvSpPr/>
          <p:nvPr>
            <p:ph type="body" idx="1"/>
          </p:nvPr>
        </p:nvSpPr>
        <p:spPr>
          <a:xfrm>
            <a:off x="990600" y="1143000"/>
            <a:ext cx="8178800" cy="6121400"/>
          </a:xfrm>
          <a:prstGeom prst="rect">
            <a:avLst/>
          </a:prstGeom>
        </p:spPr>
        <p:txBody>
          <a:bodyPr/>
          <a:lstStyle/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整数除算は、小数点以下が切り捨てられる</a:t>
            </a:r>
            <a:endParaRPr sz="2400"/>
          </a:p>
          <a:p>
            <a:pPr lvl="1">
              <a:buFont typeface="Gill Sans"/>
              <a:defRPr sz="1800"/>
            </a:pPr>
            <a:r>
              <a:rPr sz="2400"/>
              <a:t>5/2  → 2</a:t>
            </a:r>
            <a:endParaRPr sz="2400"/>
          </a:p>
          <a:p>
            <a:pPr lvl="1">
              <a:buFont typeface="Gill Sans"/>
              <a:defRPr sz="1800"/>
            </a:pPr>
            <a:r>
              <a:rPr sz="2400"/>
              <a:t>1/8  → 0   分母の大きいと0になる</a:t>
            </a:r>
            <a:endParaRPr sz="2400"/>
          </a:p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どこに整数除算があるか重要</a:t>
            </a:r>
            <a:endParaRPr sz="2400"/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5 / 2 * 2</a:t>
            </a:r>
            <a:r>
              <a:rPr sz="2400"/>
              <a:t> → 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4</a:t>
            </a:r>
            <a:endParaRPr sz="2400"/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5 * 2 / 2</a:t>
            </a:r>
            <a:r>
              <a:rPr sz="2400"/>
              <a:t> → 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5</a:t>
            </a:r>
            <a:endParaRPr sz="2400"/>
          </a:p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剰余算は、余りを計算する（実数でも可）</a:t>
            </a:r>
            <a:endParaRPr sz="2400"/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365 % 20</a:t>
            </a:r>
            <a:r>
              <a:rPr sz="2400"/>
              <a:t> → 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5</a:t>
            </a:r>
            <a:endParaRPr sz="2400"/>
          </a:p>
          <a:p>
            <a:pPr lvl="1">
              <a:defRPr sz="1800"/>
            </a:pP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x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%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n</a:t>
            </a:r>
            <a:r>
              <a:rPr sz="2400"/>
              <a:t> → 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0</a:t>
            </a:r>
            <a:r>
              <a:rPr sz="2400"/>
              <a:t> 〜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n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-1</a:t>
            </a:r>
            <a:r>
              <a:rPr sz="2400"/>
              <a:t>の数しか出てこない</a:t>
            </a:r>
            <a:endParaRPr sz="2400"/>
          </a:p>
          <a:p>
            <a:pPr lvl="2" marL="0" indent="939800">
              <a:buSzTx/>
              <a:buFont typeface="Zapf Dingbats"/>
              <a:buNone/>
              <a:defRPr sz="1800"/>
            </a:pPr>
            <a:r>
              <a:rPr sz="2400"/>
              <a:t>計算結果が0になるときは、割り切れるということ</a:t>
            </a:r>
          </a:p>
        </p:txBody>
      </p:sp>
    </p:spTree>
  </p:cSld>
  <p:clrMapOvr>
    <a:masterClrMapping/>
  </p:clrMapOvr>
  <p:transition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整数剰余・整数除算</a:t>
            </a:r>
          </a:p>
        </p:txBody>
      </p:sp>
      <p:sp>
        <p:nvSpPr>
          <p:cNvPr id="103" name="Shape 103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x / n * n</a:t>
            </a:r>
            <a:endParaRPr sz="2400"/>
          </a:p>
          <a:p>
            <a:pPr lvl="1">
              <a:defRPr sz="1800"/>
            </a:pPr>
            <a:r>
              <a:rPr sz="2400"/>
              <a:t>xと等しいか、xを超えない最大の数で、nで割り切れる数が求まる</a:t>
            </a:r>
            <a:endParaRPr sz="2400"/>
          </a:p>
          <a:p>
            <a:pPr lvl="1">
              <a:defRPr sz="1800"/>
            </a:pPr>
            <a:r>
              <a:rPr sz="2400"/>
              <a:t>例： 10 / 3 * 3 → 9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n / m</a:t>
            </a:r>
            <a:endParaRPr sz="2400"/>
          </a:p>
          <a:p>
            <a:pPr lvl="1">
              <a:defRPr sz="1800"/>
            </a:pPr>
            <a:r>
              <a:rPr sz="2400"/>
              <a:t>n &lt; mの場合は、0になる</a:t>
            </a:r>
            <a:endParaRPr sz="2400"/>
          </a:p>
          <a:p>
            <a:pPr lvl="1">
              <a:defRPr sz="1800"/>
            </a:pPr>
            <a:r>
              <a:rPr sz="2400"/>
              <a:t>例： 3 / 4 → 0</a:t>
            </a:r>
          </a:p>
        </p:txBody>
      </p:sp>
    </p:spTree>
  </p:cSld>
  <p:clrMapOvr>
    <a:masterClrMapping/>
  </p:clrMapOvr>
  <p:transition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基数と整数剰余・整数除算</a:t>
            </a:r>
          </a:p>
        </p:txBody>
      </p:sp>
      <p:sp>
        <p:nvSpPr>
          <p:cNvPr id="106" name="Shape 106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各桁に分解できる</a:t>
            </a:r>
            <a:endParaRPr sz="2400"/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3456 % 10 </a:t>
            </a:r>
            <a:r>
              <a:rPr sz="2400"/>
              <a:t> =  6</a:t>
            </a:r>
            <a:endParaRPr sz="2400"/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3456 / 10 % 10</a:t>
            </a:r>
            <a:r>
              <a:rPr sz="2400"/>
              <a:t> = 5</a:t>
            </a:r>
            <a:endParaRPr sz="2400"/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3456 / 10 / 10 % 10</a:t>
            </a:r>
            <a:r>
              <a:rPr sz="2400"/>
              <a:t> = 4</a:t>
            </a:r>
            <a:endParaRPr sz="2400"/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3456 / 10 / 10 / 10 % 10</a:t>
            </a:r>
            <a:r>
              <a:rPr sz="2400"/>
              <a:t> = 3</a:t>
            </a:r>
          </a:p>
        </p:txBody>
      </p:sp>
    </p:spTree>
  </p:cSld>
  <p:clrMapOvr>
    <a:masterClrMapping/>
  </p:clrMapOvr>
  <p:transition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整数除算の計算方法</a:t>
            </a:r>
          </a:p>
        </p:txBody>
      </p:sp>
      <p:sp>
        <p:nvSpPr>
          <p:cNvPr id="109" name="Shape 109"/>
          <p:cNvSpPr/>
          <p:nvPr>
            <p:ph type="body" idx="1"/>
          </p:nvPr>
        </p:nvSpPr>
        <p:spPr>
          <a:xfrm>
            <a:off x="990600" y="1358900"/>
            <a:ext cx="8178800" cy="6032500"/>
          </a:xfrm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x % n </a:t>
            </a:r>
            <a:r>
              <a:rPr sz="2400"/>
              <a:t> →　 </a:t>
            </a:r>
            <a:r>
              <a:rPr sz="2400"/>
              <a:t>x – ( x / n * n )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x / n  →  ( x  –  x % n ) / n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x / n * n  ≠   x</a:t>
            </a:r>
            <a:r>
              <a:rPr sz="2400"/>
              <a:t>のときがある</a:t>
            </a:r>
            <a:endParaRPr sz="2400"/>
          </a:p>
          <a:p>
            <a:pPr lvl="1">
              <a:lnSpc>
                <a:spcPct val="80000"/>
              </a:lnSpc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10 / 3 * 3  </a:t>
            </a:r>
            <a:r>
              <a:rPr sz="2400"/>
              <a:t>→ 9</a:t>
            </a:r>
            <a:endParaRPr sz="2400"/>
          </a:p>
          <a:p>
            <a:pPr lvl="1">
              <a:lnSpc>
                <a:spcPct val="80000"/>
              </a:lnSpc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11 / 3 * 3  </a:t>
            </a:r>
            <a:r>
              <a:rPr sz="2400"/>
              <a:t>→ 9</a:t>
            </a:r>
            <a:endParaRPr sz="2400"/>
          </a:p>
          <a:p>
            <a:pPr lvl="1">
              <a:lnSpc>
                <a:spcPct val="80000"/>
              </a:lnSpc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12 / 3 * 3 </a:t>
            </a:r>
            <a:r>
              <a:rPr sz="2400"/>
              <a:t>→ 12</a:t>
            </a:r>
            <a:endParaRPr sz="2400"/>
          </a:p>
          <a:p>
            <a:pPr lvl="1">
              <a:lnSpc>
                <a:spcPct val="80000"/>
              </a:lnSpc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13 / 3 * 3 </a:t>
            </a:r>
            <a:r>
              <a:rPr sz="2400"/>
              <a:t>→ 12</a:t>
            </a:r>
            <a:endParaRPr sz="2400"/>
          </a:p>
          <a:p>
            <a:pPr lvl="1">
              <a:lnSpc>
                <a:spcPct val="80000"/>
              </a:lnSpc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14 / 3 * 3 </a:t>
            </a:r>
            <a:r>
              <a:rPr sz="2400"/>
              <a:t>→ 12</a:t>
            </a:r>
            <a:endParaRPr sz="2400"/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15 / 3 * 3 </a:t>
            </a:r>
            <a:r>
              <a:rPr sz="2400"/>
              <a:t>→ 15</a:t>
            </a:r>
          </a:p>
        </p:txBody>
      </p:sp>
    </p:spTree>
  </p:cSld>
  <p:clrMapOvr>
    <a:masterClrMapping/>
  </p:clrMapOvr>
  <p:transition spd="med" advClick="1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文字列との結合</a:t>
            </a:r>
          </a:p>
        </p:txBody>
      </p:sp>
      <p:sp>
        <p:nvSpPr>
          <p:cNvPr id="112" name="Shape 112"/>
          <p:cNvSpPr/>
          <p:nvPr>
            <p:ph type="body" idx="1"/>
          </p:nvPr>
        </p:nvSpPr>
        <p:spPr>
          <a:xfrm>
            <a:off x="990600" y="1358900"/>
            <a:ext cx="8178800" cy="6070600"/>
          </a:xfrm>
          <a:prstGeom prst="rect">
            <a:avLst/>
          </a:prstGeom>
        </p:spPr>
        <p:txBody>
          <a:bodyPr/>
          <a:lstStyle/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文字列同士の足し算</a:t>
            </a:r>
            <a:endParaRPr sz="2400"/>
          </a:p>
          <a:p>
            <a:pPr lvl="1">
              <a:defRPr sz="1800"/>
            </a:pPr>
            <a:r>
              <a:rPr sz="2400"/>
              <a:t>足し合わされた別の文字列が生成される</a:t>
            </a:r>
            <a:endParaRPr sz="2400"/>
          </a:p>
          <a:p>
            <a:pPr lvl="1">
              <a:defRPr sz="1800"/>
            </a:pPr>
            <a:r>
              <a:rPr sz="2400"/>
              <a:t>"2345" + "6789" → "23456789"</a:t>
            </a:r>
            <a:endParaRPr sz="2400"/>
          </a:p>
          <a:p>
            <a:pPr lvl="1">
              <a:defRPr sz="1800"/>
            </a:pPr>
            <a:r>
              <a:rPr sz="2400"/>
              <a:t>"千里の道も" + "一歩から" → "千里の道も一歩から"</a:t>
            </a:r>
            <a:endParaRPr sz="2400"/>
          </a:p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文字列と他の型の値との足し算</a:t>
            </a:r>
            <a:endParaRPr sz="2400"/>
          </a:p>
          <a:p>
            <a:pPr lvl="1">
              <a:defRPr sz="1800"/>
            </a:pPr>
            <a:r>
              <a:rPr sz="2400"/>
              <a:t>他の型は、自動的に文字列に変換される</a:t>
            </a:r>
            <a:endParaRPr sz="2400"/>
          </a:p>
          <a:p>
            <a:pPr lvl="2">
              <a:buFont typeface="Zapf Dingbats"/>
              <a:defRPr sz="1800"/>
            </a:pPr>
            <a:r>
              <a:rPr sz="2400"/>
              <a:t>数値→その数値を表わす数字などに</a:t>
            </a:r>
            <a:endParaRPr sz="2400"/>
          </a:p>
          <a:p>
            <a:pPr lvl="2">
              <a:buFont typeface="Zapf Dingbats"/>
              <a:defRPr sz="1800"/>
            </a:pPr>
            <a:r>
              <a:rPr sz="2400"/>
              <a:t>"xの値は" + x + "です。"</a:t>
            </a:r>
          </a:p>
        </p:txBody>
      </p:sp>
    </p:spTree>
  </p:cSld>
  <p:clrMapOvr>
    <a:masterClrMapping/>
  </p:clrMapOvr>
  <p:transition spd="med" advClick="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プログラム上に現れる英字</a:t>
            </a:r>
          </a:p>
        </p:txBody>
      </p:sp>
      <p:sp>
        <p:nvSpPr>
          <p:cNvPr id="115" name="Shape 115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 a … 変数名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 'a'  … aという一文字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"a"  …a一文字から成る文字列</a:t>
            </a:r>
          </a:p>
        </p:txBody>
      </p:sp>
    </p:spTree>
  </p:cSld>
  <p:clrMapOvr>
    <a:masterClrMapping/>
  </p:clrMapOvr>
  <p:transition spd="med" advClick="1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文字列への自動変換</a:t>
            </a:r>
          </a:p>
        </p:txBody>
      </p:sp>
      <p:sp>
        <p:nvSpPr>
          <p:cNvPr id="118" name="Shape 118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中身のない文字と結合</a:t>
            </a:r>
            <a:endParaRPr sz="2400"/>
          </a:p>
          <a:p>
            <a:pPr lvl="1">
              <a:buFont typeface="Gill Sans"/>
              <a:defRPr sz="1800"/>
            </a:pPr>
            <a:r>
              <a:rPr sz="2400"/>
              <a:t>"" + 8392  → "8392"</a:t>
            </a:r>
            <a:endParaRPr sz="2400"/>
          </a:p>
          <a:p>
            <a:pPr lvl="1">
              <a:buFont typeface="Gill Sans"/>
              <a:defRPr sz="1800"/>
            </a:pPr>
            <a:r>
              <a:rPr sz="2400"/>
              <a:t>x + "" → "10"</a:t>
            </a:r>
            <a:endParaRPr sz="2400"/>
          </a:p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演算順序に注意！</a:t>
            </a:r>
            <a:endParaRPr sz="2400"/>
          </a:p>
          <a:p>
            <a:pPr lvl="1">
              <a:defRPr sz="1800"/>
            </a:pPr>
            <a:r>
              <a:rPr sz="2400"/>
              <a:t>足し算は、左から行なわれる（左結合性で、文字列の足し算が優先される）</a:t>
            </a:r>
            <a:endParaRPr sz="2400"/>
          </a:p>
          <a:p>
            <a:pPr lvl="1">
              <a:defRPr sz="1800"/>
            </a:pPr>
            <a:r>
              <a:rPr sz="2400"/>
              <a:t>"文字列"+整数+整数　の場合に注意</a:t>
            </a:r>
            <a:endParaRPr sz="2400"/>
          </a:p>
          <a:p>
            <a:pPr lvl="1">
              <a:defRPr sz="1800"/>
            </a:pPr>
            <a:r>
              <a:rPr sz="2400"/>
              <a:t>"文字列"+（整数+整数）　にする</a:t>
            </a:r>
            <a:endParaRPr sz="2400"/>
          </a:p>
          <a:p>
            <a:pPr lvl="2">
              <a:buFont typeface="Zapf Dingbats"/>
              <a:defRPr sz="1800"/>
            </a:pPr>
            <a:r>
              <a:rPr sz="2400"/>
              <a:t>"Feet: " + 100 + 12　→  Feet: 10012</a:t>
            </a:r>
            <a:endParaRPr sz="2400"/>
          </a:p>
          <a:p>
            <a:pPr lvl="2">
              <a:buFont typeface="Zapf Dingbats"/>
              <a:defRPr sz="1800"/>
            </a:pPr>
            <a:r>
              <a:rPr sz="2400"/>
              <a:t>"Feet: " + (100 + 12)　→  Feet: 112</a:t>
            </a:r>
          </a:p>
        </p:txBody>
      </p:sp>
    </p:spTree>
  </p:cSld>
  <p:clrMapOvr>
    <a:masterClrMapping/>
  </p:clrMapOvr>
  <p:transition spd="med" advClick="1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コンソールへの表示</a:t>
            </a:r>
          </a:p>
        </p:txBody>
      </p:sp>
      <p:sp>
        <p:nvSpPr>
          <p:cNvPr id="121" name="Shape 121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アプレットでは、</a:t>
            </a:r>
            <a:endParaRPr sz="2400"/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showStatus</a:t>
            </a:r>
            <a:r>
              <a:rPr sz="2400"/>
              <a:t>( 文字列の式 );    // ステータスバー</a:t>
            </a:r>
            <a:endParaRPr sz="2400"/>
          </a:p>
          <a:p>
            <a:pPr lvl="1">
              <a:defRPr sz="1800"/>
            </a:pPr>
            <a:endParaRPr sz="2400"/>
          </a:p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アプリケーションでは</a:t>
            </a:r>
            <a:endParaRPr sz="2400"/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System.out.println</a:t>
            </a:r>
            <a:r>
              <a:rPr sz="2400"/>
              <a:t>( 式 );  // 表示したあと改行</a:t>
            </a:r>
            <a:endParaRPr sz="2400"/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System.out.print</a:t>
            </a:r>
            <a:r>
              <a:rPr sz="2400"/>
              <a:t>( 式 );  // 改行せず</a:t>
            </a:r>
            <a:endParaRPr sz="2400"/>
          </a:p>
          <a:p>
            <a:pPr lvl="1">
              <a:defRPr sz="1800"/>
            </a:pPr>
            <a:r>
              <a:rPr sz="2400"/>
              <a:t>改行用の特殊記号として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\n</a:t>
            </a:r>
            <a:r>
              <a:rPr sz="2400"/>
              <a:t>が使えます。</a:t>
            </a:r>
          </a:p>
        </p:txBody>
      </p:sp>
    </p:spTree>
  </p:cSld>
  <p:clrMapOvr>
    <a:masterClrMapping/>
  </p:clrMapOvr>
  <p:transition spd="med" advClick="1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ターミナルへの表示</a:t>
            </a:r>
          </a:p>
        </p:txBody>
      </p:sp>
      <p:sp>
        <p:nvSpPr>
          <p:cNvPr id="124" name="Shape 124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lnSpc>
                <a:spcPct val="70000"/>
              </a:lnSpc>
              <a:buBlip>
                <a:blip r:embed="rId2"/>
              </a:buBlip>
              <a:defRPr sz="1800"/>
            </a:pPr>
            <a:r>
              <a:rPr sz="2400"/>
              <a:t>Java 5.0</a:t>
            </a:r>
            <a:r>
              <a:rPr sz="2400"/>
              <a:t>から</a:t>
            </a:r>
            <a:r>
              <a:rPr sz="2400"/>
              <a:t>C/C++</a:t>
            </a:r>
            <a:r>
              <a:rPr sz="2400"/>
              <a:t>言語の互換性を考えて、新しい表示メソッドが追加された</a:t>
            </a:r>
            <a:endParaRPr sz="2400"/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System.out.printf( "</a:t>
            </a:r>
            <a:r>
              <a:rPr sz="2400"/>
              <a:t>フォーマット文字列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", </a:t>
            </a:r>
            <a:r>
              <a:rPr sz="2400"/>
              <a:t>引数... );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フォーマット文字列には、次のような文字が使える</a:t>
            </a:r>
            <a:endParaRPr sz="2400"/>
          </a:p>
          <a:p>
            <a:pPr lvl="1">
              <a:lnSpc>
                <a:spcPct val="70000"/>
              </a:lnSpc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%d   %nd  %0nd</a:t>
            </a:r>
            <a:r>
              <a:rPr sz="2400"/>
              <a:t>       整数用　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n</a:t>
            </a:r>
            <a:r>
              <a:rPr sz="2400"/>
              <a:t>は数字</a:t>
            </a:r>
            <a:endParaRPr sz="2400"/>
          </a:p>
          <a:p>
            <a:pPr lvl="1">
              <a:lnSpc>
                <a:spcPct val="70000"/>
              </a:lnSpc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%x   %nx</a:t>
            </a:r>
            <a:r>
              <a:rPr sz="2400"/>
              <a:t>                 整数用16進数　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n</a:t>
            </a:r>
            <a:r>
              <a:rPr sz="2400"/>
              <a:t>は数字</a:t>
            </a:r>
            <a:endParaRPr sz="2400"/>
          </a:p>
          <a:p>
            <a:pPr lvl="1">
              <a:lnSpc>
                <a:spcPct val="70000"/>
              </a:lnSpc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%f    %n.mf</a:t>
            </a:r>
            <a:r>
              <a:rPr sz="2400"/>
              <a:t>              実数用   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n,m</a:t>
            </a:r>
            <a:r>
              <a:rPr sz="2400"/>
              <a:t>は数字</a:t>
            </a:r>
            <a:endParaRPr sz="2400"/>
          </a:p>
          <a:p>
            <a:pPr lvl="1">
              <a:lnSpc>
                <a:spcPct val="70000"/>
              </a:lnSpc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%e   %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n.me</a:t>
            </a:r>
            <a:r>
              <a:rPr sz="2400"/>
              <a:t>             実数用、指数表記</a:t>
            </a:r>
            <a:endParaRPr sz="2400"/>
          </a:p>
          <a:p>
            <a:pPr lvl="1">
              <a:lnSpc>
                <a:spcPct val="70000"/>
              </a:lnSpc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%s   %n.ms</a:t>
            </a:r>
            <a:r>
              <a:rPr sz="2400"/>
              <a:t>              文字列用   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n,m</a:t>
            </a:r>
            <a:r>
              <a:rPr sz="2400"/>
              <a:t>は数字</a:t>
            </a:r>
            <a:endParaRPr sz="2400"/>
          </a:p>
          <a:p>
            <a:pPr lvl="1">
              <a:lnSpc>
                <a:spcPct val="70000"/>
              </a:lnSpc>
              <a:defRPr sz="1800"/>
            </a:pPr>
            <a:r>
              <a:rPr sz="2400"/>
              <a:t>,をつける　　　　　千桁区切りのカンマがつく</a:t>
            </a:r>
            <a:endParaRPr sz="2400"/>
          </a:p>
          <a:p>
            <a:pPr lvl="1">
              <a:lnSpc>
                <a:spcPct val="70000"/>
              </a:lnSpc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-</a:t>
            </a:r>
            <a:r>
              <a:rPr sz="2400"/>
              <a:t>をつける　　　　　左寄せになる</a:t>
            </a:r>
            <a:endParaRPr sz="2400"/>
          </a:p>
          <a:p>
            <a:pPr lvl="1">
              <a:lnSpc>
                <a:spcPct val="70000"/>
              </a:lnSpc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+</a:t>
            </a:r>
            <a:r>
              <a:rPr sz="2400"/>
              <a:t>をつける　　　　　符号がつく（数のみ）</a:t>
            </a:r>
          </a:p>
        </p:txBody>
      </p:sp>
    </p:spTree>
  </p:cSld>
  <p:clrMapOvr>
    <a:masterClrMapping/>
  </p:clrMapOvr>
  <p:transition spd="med" advClick="1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フォーマット文字列一覧</a:t>
            </a:r>
          </a:p>
        </p:txBody>
      </p:sp>
      <p:sp>
        <p:nvSpPr>
          <p:cNvPr id="127" name="Shape 127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spcBef>
                <a:spcPts val="0"/>
              </a:spcBef>
              <a:buBlip>
                <a:blip r:embed="rId2"/>
              </a:buBlip>
              <a:defRPr sz="1800"/>
            </a:pPr>
            <a:r>
              <a:rPr sz="2400"/>
              <a:t>%d…10進数として表示する</a:t>
            </a:r>
            <a:endParaRPr sz="2400"/>
          </a:p>
          <a:p>
            <a:pPr lvl="0">
              <a:spcBef>
                <a:spcPts val="0"/>
              </a:spcBef>
              <a:buBlip>
                <a:blip r:embed="rId2"/>
              </a:buBlip>
              <a:defRPr sz="1800"/>
            </a:pPr>
            <a:r>
              <a:rPr sz="2400"/>
              <a:t>%o…8進数として表示する</a:t>
            </a:r>
            <a:endParaRPr sz="2400"/>
          </a:p>
          <a:p>
            <a:pPr lvl="0">
              <a:spcBef>
                <a:spcPts val="0"/>
              </a:spcBef>
              <a:buBlip>
                <a:blip r:embed="rId2"/>
              </a:buBlip>
              <a:defRPr sz="1800"/>
            </a:pPr>
            <a:r>
              <a:rPr sz="2400"/>
              <a:t>%x…16進数として表示する</a:t>
            </a:r>
            <a:endParaRPr sz="2400"/>
          </a:p>
          <a:p>
            <a:pPr lvl="0">
              <a:spcBef>
                <a:spcPts val="0"/>
              </a:spcBef>
              <a:buBlip>
                <a:blip r:embed="rId2"/>
              </a:buBlip>
              <a:defRPr sz="1800"/>
            </a:pPr>
            <a:r>
              <a:rPr sz="2400"/>
              <a:t>%X…16進数として表示する（A-Fを大文字で）</a:t>
            </a:r>
            <a:endParaRPr sz="2400"/>
          </a:p>
          <a:p>
            <a:pPr lvl="0">
              <a:spcBef>
                <a:spcPts val="0"/>
              </a:spcBef>
              <a:buBlip>
                <a:blip r:embed="rId2"/>
              </a:buBlip>
              <a:defRPr sz="1800"/>
            </a:pPr>
            <a:r>
              <a:rPr sz="2400"/>
              <a:t>%f…実数として表示する</a:t>
            </a:r>
            <a:endParaRPr sz="2400"/>
          </a:p>
          <a:p>
            <a:pPr lvl="0">
              <a:spcBef>
                <a:spcPts val="0"/>
              </a:spcBef>
              <a:buBlip>
                <a:blip r:embed="rId2"/>
              </a:buBlip>
              <a:defRPr sz="1800"/>
            </a:pPr>
            <a:r>
              <a:rPr sz="2400"/>
              <a:t>%e…指数形式の実数として表示する</a:t>
            </a:r>
            <a:endParaRPr sz="2400"/>
          </a:p>
          <a:p>
            <a:pPr lvl="0">
              <a:spcBef>
                <a:spcPts val="0"/>
              </a:spcBef>
              <a:buBlip>
                <a:blip r:embed="rId2"/>
              </a:buBlip>
              <a:defRPr sz="1800"/>
            </a:pPr>
            <a:r>
              <a:rPr sz="2400"/>
              <a:t>%c…１文字として表示する</a:t>
            </a:r>
            <a:endParaRPr sz="2400"/>
          </a:p>
          <a:p>
            <a:pPr lvl="0">
              <a:spcBef>
                <a:spcPts val="0"/>
              </a:spcBef>
              <a:buBlip>
                <a:blip r:embed="rId2"/>
              </a:buBlip>
              <a:defRPr sz="1800"/>
            </a:pPr>
            <a:r>
              <a:rPr sz="2400"/>
              <a:t>%s…文字列として表示する</a:t>
            </a:r>
            <a:endParaRPr sz="2400"/>
          </a:p>
          <a:p>
            <a:pPr lvl="0">
              <a:spcBef>
                <a:spcPts val="0"/>
              </a:spcBef>
              <a:buBlip>
                <a:blip r:embed="rId2"/>
              </a:buBlip>
              <a:defRPr sz="1800"/>
            </a:pPr>
            <a:r>
              <a:rPr sz="2400"/>
              <a:t>%b…論理値として（trueかfalseを）表示する</a:t>
            </a:r>
          </a:p>
        </p:txBody>
      </p:sp>
    </p:spTree>
  </p:cSld>
  <p:clrMapOvr>
    <a:masterClrMapping/>
  </p:clrMapOvr>
  <p:transition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値の型</a:t>
            </a:r>
          </a:p>
        </p:txBody>
      </p:sp>
      <p:sp>
        <p:nvSpPr>
          <p:cNvPr id="46" name="Shape 46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Java/C/C++では、値の型が厳格に参照される。</a:t>
            </a:r>
            <a:endParaRPr sz="2400"/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Strict type languages</a:t>
            </a: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プログラム上で値を記述できる型（</a:t>
            </a:r>
            <a:r>
              <a:rPr sz="2400"/>
              <a:t>primitive type</a:t>
            </a:r>
            <a:r>
              <a:rPr sz="2400"/>
              <a:t>)には次のようなものがある</a:t>
            </a:r>
            <a:endParaRPr sz="2400"/>
          </a:p>
          <a:p>
            <a:pPr lvl="1">
              <a:lnSpc>
                <a:spcPct val="90000"/>
              </a:lnSpc>
              <a:defRPr sz="1800"/>
            </a:pPr>
            <a:r>
              <a:rPr sz="2400"/>
              <a:t>論理型</a:t>
            </a:r>
            <a:endParaRPr sz="2400"/>
          </a:p>
          <a:p>
            <a:pPr lvl="1">
              <a:lnSpc>
                <a:spcPct val="90000"/>
              </a:lnSpc>
              <a:defRPr sz="1800"/>
            </a:pPr>
            <a:r>
              <a:rPr sz="2400"/>
              <a:t>整数型</a:t>
            </a:r>
            <a:endParaRPr sz="2400"/>
          </a:p>
          <a:p>
            <a:pPr lvl="1">
              <a:lnSpc>
                <a:spcPct val="90000"/>
              </a:lnSpc>
              <a:defRPr sz="1800"/>
            </a:pPr>
            <a:r>
              <a:rPr sz="2400"/>
              <a:t>実数型</a:t>
            </a:r>
            <a:endParaRPr sz="2400"/>
          </a:p>
          <a:p>
            <a:pPr lvl="1">
              <a:lnSpc>
                <a:spcPct val="90000"/>
              </a:lnSpc>
              <a:defRPr sz="1800"/>
            </a:pPr>
            <a:r>
              <a:rPr sz="2400"/>
              <a:t>文字型</a:t>
            </a:r>
            <a:endParaRPr sz="2400"/>
          </a:p>
          <a:p>
            <a:pPr lvl="1">
              <a:lnSpc>
                <a:spcPct val="90000"/>
              </a:lnSpc>
              <a:spcBef>
                <a:spcPts val="1800"/>
              </a:spcBef>
              <a:defRPr sz="1800"/>
            </a:pPr>
            <a:r>
              <a:rPr sz="2400"/>
              <a:t>文字列型</a:t>
            </a:r>
            <a:endParaRPr sz="2400"/>
          </a:p>
          <a:p>
            <a:pPr lvl="0">
              <a:spcBef>
                <a:spcPts val="0"/>
              </a:spcBef>
              <a:buBlip>
                <a:blip r:embed="rId2"/>
              </a:buBlip>
              <a:defRPr sz="1800"/>
            </a:pPr>
            <a:r>
              <a:rPr sz="2400"/>
              <a:t>プログラム上で記述された値（型を持つ）をリテラル（</a:t>
            </a:r>
            <a:r>
              <a:rPr sz="2400"/>
              <a:t>literal</a:t>
            </a:r>
            <a:r>
              <a:rPr sz="2400"/>
              <a:t>）と呼ぶ</a:t>
            </a:r>
          </a:p>
        </p:txBody>
      </p:sp>
    </p:spTree>
  </p:cSld>
  <p:clrMapOvr>
    <a:masterClrMapping/>
  </p:clrMapOvr>
  <p:transition spd="med" advClick="1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フォーマット例</a:t>
            </a:r>
          </a:p>
        </p:txBody>
      </p:sp>
      <p:sp>
        <p:nvSpPr>
          <p:cNvPr id="130" name="Shape 130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638725" indent="-384725">
              <a:lnSpc>
                <a:spcPct val="90000"/>
              </a:lnSpc>
              <a:spcBef>
                <a:spcPts val="0"/>
              </a:spcBef>
              <a:buBlip>
                <a:blip r:embed="rId2"/>
              </a:buBlip>
              <a:defRPr sz="1800"/>
            </a:pPr>
            <a:r>
              <a:rPr sz="2000"/>
              <a:t>%6d…6文字分は最低限確保される。足りなければ、左側に空白が詰められる</a:t>
            </a:r>
            <a:endParaRPr sz="2000"/>
          </a:p>
          <a:p>
            <a:pPr lvl="0" marL="638725" indent="-384725">
              <a:lnSpc>
                <a:spcPct val="90000"/>
              </a:lnSpc>
              <a:spcBef>
                <a:spcPts val="0"/>
              </a:spcBef>
              <a:buBlip>
                <a:blip r:embed="rId2"/>
              </a:buBlip>
              <a:defRPr sz="1800"/>
            </a:pPr>
            <a:r>
              <a:rPr sz="2000"/>
              <a:t>%06d…6文字分は最低限確保される。足りなければ、左側に0が詰められる</a:t>
            </a:r>
            <a:endParaRPr sz="2000"/>
          </a:p>
          <a:p>
            <a:pPr lvl="0" marL="638725" indent="-384725">
              <a:lnSpc>
                <a:spcPct val="90000"/>
              </a:lnSpc>
              <a:spcBef>
                <a:spcPts val="0"/>
              </a:spcBef>
              <a:buBlip>
                <a:blip r:embed="rId2"/>
              </a:buBlip>
              <a:defRPr sz="1800"/>
            </a:pPr>
            <a:r>
              <a:rPr sz="2000"/>
              <a:t>%+d…必ず符号が含まれる（符号で上記の指定の１文字分は消費される）</a:t>
            </a:r>
            <a:endParaRPr sz="2000"/>
          </a:p>
          <a:p>
            <a:pPr lvl="0" marL="638725" indent="-384725">
              <a:lnSpc>
                <a:spcPct val="90000"/>
              </a:lnSpc>
              <a:spcBef>
                <a:spcPts val="0"/>
              </a:spcBef>
              <a:buBlip>
                <a:blip r:embed="rId2"/>
              </a:buBlip>
              <a:defRPr sz="1800"/>
            </a:pPr>
            <a:r>
              <a:rPr sz="2000"/>
              <a:t>%-8s…8文字分は確保される。結果は左揃えになる（通常は右揃え）</a:t>
            </a:r>
            <a:endParaRPr sz="2000"/>
          </a:p>
          <a:p>
            <a:pPr lvl="0" marL="638725" indent="-384725">
              <a:lnSpc>
                <a:spcPct val="90000"/>
              </a:lnSpc>
              <a:spcBef>
                <a:spcPts val="0"/>
              </a:spcBef>
              <a:buBlip>
                <a:blip r:embed="rId2"/>
              </a:buBlip>
              <a:defRPr sz="1800"/>
            </a:pPr>
            <a:r>
              <a:rPr sz="2000"/>
              <a:t>%,6d…3桁ごとに、カンマ「,」を入れる</a:t>
            </a:r>
            <a:endParaRPr sz="2000"/>
          </a:p>
          <a:p>
            <a:pPr lvl="0" marL="638725" indent="-384725">
              <a:lnSpc>
                <a:spcPct val="90000"/>
              </a:lnSpc>
              <a:spcBef>
                <a:spcPts val="0"/>
              </a:spcBef>
              <a:buBlip>
                <a:blip r:embed="rId2"/>
              </a:buBlip>
              <a:defRPr sz="1800"/>
            </a:pPr>
            <a:r>
              <a:rPr sz="2000"/>
              <a:t>%#o…かならず0で始まる8進数として表示する</a:t>
            </a:r>
            <a:endParaRPr sz="2000"/>
          </a:p>
          <a:p>
            <a:pPr lvl="0" marL="638725" indent="-384725">
              <a:lnSpc>
                <a:spcPct val="90000"/>
              </a:lnSpc>
              <a:spcBef>
                <a:spcPts val="0"/>
              </a:spcBef>
              <a:buBlip>
                <a:blip r:embed="rId2"/>
              </a:buBlip>
              <a:defRPr sz="1800"/>
            </a:pPr>
            <a:r>
              <a:rPr sz="2000"/>
              <a:t>%#x…かならず0xで始まる16進数として表示する</a:t>
            </a:r>
            <a:endParaRPr sz="2000"/>
          </a:p>
          <a:p>
            <a:pPr lvl="0" marL="638725" indent="-384725">
              <a:lnSpc>
                <a:spcPct val="90000"/>
              </a:lnSpc>
              <a:spcBef>
                <a:spcPts val="0"/>
              </a:spcBef>
              <a:buBlip>
                <a:blip r:embed="rId2"/>
              </a:buBlip>
              <a:defRPr sz="1800"/>
            </a:pPr>
            <a:r>
              <a:rPr sz="2000"/>
              <a:t>%10.3f…全体で10桁、小数部は四捨五入されて3桁になる</a:t>
            </a:r>
            <a:endParaRPr sz="2000"/>
          </a:p>
          <a:p>
            <a:pPr lvl="0" marL="638725" indent="-384725">
              <a:lnSpc>
                <a:spcPct val="90000"/>
              </a:lnSpc>
              <a:spcBef>
                <a:spcPts val="0"/>
              </a:spcBef>
              <a:buBlip>
                <a:blip r:embed="rId2"/>
              </a:buBlip>
              <a:defRPr sz="1800"/>
            </a:pPr>
            <a:r>
              <a:rPr sz="2000"/>
              <a:t>%10.3s…表示部分は10文字分確保されるが、そのうち実際に文字が評されるのは3文字分だけ</a:t>
            </a:r>
          </a:p>
        </p:txBody>
      </p:sp>
    </p:spTree>
  </p:cSld>
  <p:clrMapOvr>
    <a:masterClrMapping/>
  </p:clrMapOvr>
  <p:transition spd="med" advClick="1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整数の文字列への変換</a:t>
            </a:r>
          </a:p>
        </p:txBody>
      </p:sp>
      <p:sp>
        <p:nvSpPr>
          <p:cNvPr id="133" name="Shape 133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606975" indent="-352975">
              <a:buBlip>
                <a:blip r:embed="rId2"/>
              </a:buBlip>
              <a:defRPr sz="1800"/>
            </a:pPr>
            <a:r>
              <a:rPr sz="2400"/>
              <a:t>標準ライブラリで定義されている</a:t>
            </a:r>
            <a:endParaRPr sz="2400"/>
          </a:p>
          <a:p>
            <a:pPr lvl="1" marL="0" indent="0">
              <a:buSzTx/>
              <a:buNone/>
              <a:defRPr sz="1800"/>
            </a:pPr>
            <a:r>
              <a:rPr sz="2400"/>
              <a:t>文字列変数 = 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Integer.toString</a:t>
            </a:r>
            <a:r>
              <a:rPr sz="2400"/>
              <a:t>( 整数 )</a:t>
            </a:r>
            <a:endParaRPr sz="2400"/>
          </a:p>
          <a:p>
            <a:pPr lvl="1" marL="0" indent="0">
              <a:buSzTx/>
              <a:buNone/>
              <a:defRPr sz="1800"/>
            </a:pPr>
            <a:r>
              <a:rPr sz="2400"/>
              <a:t>文字列変数 = 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Integer.toBinaryString</a:t>
            </a:r>
            <a:r>
              <a:rPr sz="2400"/>
              <a:t>( 整数 )</a:t>
            </a:r>
            <a:endParaRPr sz="2400"/>
          </a:p>
          <a:p>
            <a:pPr lvl="1" marL="0" indent="0">
              <a:buSzTx/>
              <a:buNone/>
              <a:defRPr sz="1800"/>
            </a:pPr>
            <a:r>
              <a:rPr sz="2400"/>
              <a:t>文字列変数 = 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Integer.toHexString</a:t>
            </a:r>
            <a:r>
              <a:rPr sz="2400"/>
              <a:t>( 整数 )</a:t>
            </a:r>
            <a:endParaRPr sz="2400"/>
          </a:p>
          <a:p>
            <a:pPr lvl="1" marL="0" indent="0">
              <a:buSzTx/>
              <a:buNone/>
              <a:defRPr sz="1800"/>
            </a:pPr>
            <a:r>
              <a:rPr sz="2400"/>
              <a:t>文字列変数 = 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Integer.toString</a:t>
            </a:r>
            <a:r>
              <a:rPr sz="2400"/>
              <a:t>( 整数, 基数 )</a:t>
            </a:r>
          </a:p>
        </p:txBody>
      </p:sp>
    </p:spTree>
  </p:cSld>
  <p:clrMapOvr>
    <a:masterClrMapping/>
  </p:clrMapOvr>
  <p:transition spd="med" advClick="1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文字列から数への変換</a:t>
            </a:r>
          </a:p>
        </p:txBody>
      </p:sp>
      <p:sp>
        <p:nvSpPr>
          <p:cNvPr id="136" name="Shape 136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整数</a:t>
            </a:r>
            <a:endParaRPr sz="2400"/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Integer.parseInt</a:t>
            </a:r>
            <a:r>
              <a:rPr sz="2400"/>
              <a:t>( 文字列 )</a:t>
            </a:r>
            <a:endParaRPr sz="2400"/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Integer.parseInt</a:t>
            </a:r>
            <a:r>
              <a:rPr sz="2400"/>
              <a:t>( 文字列, 基数 )</a:t>
            </a:r>
            <a:endParaRPr sz="2400"/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Long.parseLong</a:t>
            </a:r>
            <a:r>
              <a:rPr sz="2400"/>
              <a:t>( 文字列 )</a:t>
            </a:r>
            <a:endParaRPr sz="2400"/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Long.parseLong</a:t>
            </a:r>
            <a:r>
              <a:rPr sz="2400"/>
              <a:t>( 文字列, 基数 )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実数</a:t>
            </a:r>
            <a:endParaRPr sz="2400"/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Float.parseFloat</a:t>
            </a:r>
            <a:r>
              <a:rPr sz="2400"/>
              <a:t>( 文字列 )</a:t>
            </a:r>
            <a:endParaRPr sz="2400"/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Double.parseDouble</a:t>
            </a:r>
            <a:r>
              <a:rPr sz="2400"/>
              <a:t>( 文字列 )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論理値</a:t>
            </a:r>
            <a:endParaRPr sz="2400"/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Boolean.parseBoolean</a:t>
            </a:r>
            <a:r>
              <a:rPr sz="2400"/>
              <a:t>( 文字列 )</a:t>
            </a:r>
          </a:p>
        </p:txBody>
      </p:sp>
    </p:spTree>
  </p:cSld>
  <p:clrMapOvr>
    <a:masterClrMapping/>
  </p:clrMapOvr>
  <p:transition spd="med" advClick="1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暗黙の型の変換</a:t>
            </a:r>
          </a:p>
        </p:txBody>
      </p:sp>
      <p:sp>
        <p:nvSpPr>
          <p:cNvPr id="139" name="Shape 139"/>
          <p:cNvSpPr/>
          <p:nvPr>
            <p:ph type="body" idx="1"/>
          </p:nvPr>
        </p:nvSpPr>
        <p:spPr>
          <a:xfrm>
            <a:off x="990600" y="1358900"/>
            <a:ext cx="8178800" cy="5753100"/>
          </a:xfrm>
          <a:prstGeom prst="rect">
            <a:avLst/>
          </a:prstGeom>
        </p:spPr>
        <p:txBody>
          <a:bodyPr/>
          <a:lstStyle/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暗黙の型変換</a:t>
            </a:r>
            <a:endParaRPr sz="2400"/>
          </a:p>
          <a:p>
            <a:pPr lvl="1">
              <a:defRPr sz="1800"/>
            </a:pPr>
            <a:r>
              <a:rPr sz="2400"/>
              <a:t>整数から長桁整数型の変数へ代入</a:t>
            </a:r>
            <a:endParaRPr sz="2400"/>
          </a:p>
          <a:p>
            <a:pPr lvl="1">
              <a:defRPr sz="1800"/>
            </a:pPr>
            <a:r>
              <a:rPr sz="2400"/>
              <a:t>長桁整数が式の中に出てくると、式の型が長桁整数へ自動的に変換される</a:t>
            </a:r>
            <a:endParaRPr sz="2400"/>
          </a:p>
          <a:p>
            <a:pPr lvl="1" marL="981625" indent="-384725">
              <a:buBlip>
                <a:blip r:embed="rId2"/>
              </a:buBlip>
              <a:defRPr sz="1800"/>
            </a:pPr>
            <a:r>
              <a:rPr sz="2400"/>
              <a:t>整数から実数型の変数への代入（自動的に）</a:t>
            </a:r>
            <a:endParaRPr sz="2400"/>
          </a:p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明示的な型変換</a:t>
            </a:r>
            <a:endParaRPr sz="2400"/>
          </a:p>
          <a:p>
            <a:pPr lvl="1">
              <a:defRPr sz="1800"/>
            </a:pPr>
            <a:r>
              <a:rPr sz="2400"/>
              <a:t>キャストの書式を使う</a:t>
            </a:r>
            <a:endParaRPr sz="2400"/>
          </a:p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文字列への変換</a:t>
            </a:r>
            <a:endParaRPr sz="2400"/>
          </a:p>
          <a:p>
            <a:pPr lvl="1">
              <a:defRPr sz="1800"/>
            </a:pPr>
            <a:r>
              <a:rPr sz="2400"/>
              <a:t>文字列と足し算する</a:t>
            </a:r>
            <a:endParaRPr sz="2400"/>
          </a:p>
          <a:p>
            <a:pPr lvl="1">
              <a:defRPr sz="1800"/>
            </a:pPr>
            <a:r>
              <a:rPr sz="2400">
                <a:latin typeface="Osaka"/>
                <a:ea typeface="Osaka"/>
                <a:cs typeface="Osaka"/>
                <a:sym typeface="Osaka"/>
              </a:rPr>
              <a:t>""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+ (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x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* 25)</a:t>
            </a:r>
          </a:p>
        </p:txBody>
      </p:sp>
    </p:spTree>
  </p:cSld>
  <p:clrMapOvr>
    <a:masterClrMapping/>
  </p:clrMapOvr>
  <p:transition spd="med" advClick="1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型の変換（明示）</a:t>
            </a:r>
          </a:p>
        </p:txBody>
      </p:sp>
      <p:sp>
        <p:nvSpPr>
          <p:cNvPr id="142" name="Shape 142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明示的な型変換</a:t>
            </a:r>
            <a:endParaRPr sz="2400"/>
          </a:p>
          <a:p>
            <a:pPr lvl="1">
              <a:defRPr sz="1800"/>
            </a:pPr>
            <a:r>
              <a:rPr sz="2400"/>
              <a:t>キャスト（型）演算子を使う</a:t>
            </a:r>
            <a:endParaRPr sz="2400"/>
          </a:p>
          <a:p>
            <a:pPr lvl="1">
              <a:defRPr sz="1800"/>
            </a:pPr>
            <a:r>
              <a:rPr sz="2400"/>
              <a:t>変換可能であれば、その型に変換される</a:t>
            </a:r>
            <a:endParaRPr sz="2400"/>
          </a:p>
          <a:p>
            <a:pPr lvl="0" marL="641392" indent="-387392">
              <a:buFont typeface="Gill Sans"/>
              <a:buBlip>
                <a:blip r:embed="rId2"/>
              </a:buBlip>
              <a:defRPr sz="1800"/>
            </a:pPr>
            <a:r>
              <a:rPr b="1" sz="2400"/>
              <a:t>(int)</a:t>
            </a:r>
            <a:r>
              <a:rPr sz="2400"/>
              <a:t>　整数への変換</a:t>
            </a:r>
            <a:endParaRPr sz="2400"/>
          </a:p>
          <a:p>
            <a:pPr lvl="1">
              <a:defRPr sz="1800"/>
            </a:pPr>
            <a:r>
              <a:rPr sz="2400"/>
              <a:t>長桁整数で変換可能な場合は変換される</a:t>
            </a:r>
            <a:endParaRPr sz="2400"/>
          </a:p>
          <a:p>
            <a:pPr lvl="1">
              <a:defRPr sz="1800"/>
            </a:pPr>
            <a:r>
              <a:rPr sz="2400"/>
              <a:t>長桁整数</a:t>
            </a:r>
            <a:r>
              <a:rPr sz="2400"/>
              <a:t>から整数に変換するときは必ず必要</a:t>
            </a:r>
            <a:endParaRPr sz="2400"/>
          </a:p>
          <a:p>
            <a:pPr lvl="0" marL="641392" indent="-387392">
              <a:buFont typeface="Gill Sans"/>
              <a:buBlip>
                <a:blip r:embed="rId2"/>
              </a:buBlip>
              <a:defRPr sz="1800"/>
            </a:pPr>
            <a:r>
              <a:rPr b="1" sz="2400"/>
              <a:t>(long)</a:t>
            </a:r>
            <a:r>
              <a:rPr sz="2400"/>
              <a:t>　長桁整数への変換</a:t>
            </a:r>
            <a:endParaRPr sz="2400"/>
          </a:p>
          <a:p>
            <a:pPr lvl="0" marL="641392" indent="-387392">
              <a:buFont typeface="Gill Sans"/>
              <a:buBlip>
                <a:blip r:embed="rId2"/>
              </a:buBlip>
              <a:defRPr sz="1800"/>
            </a:pPr>
            <a:r>
              <a:rPr b="1" sz="2400"/>
              <a:t>(float)</a:t>
            </a:r>
            <a:r>
              <a:rPr sz="2400"/>
              <a:t>  単精度実数への変換</a:t>
            </a:r>
            <a:endParaRPr sz="2400"/>
          </a:p>
          <a:p>
            <a:pPr lvl="0" marL="641392" indent="-387392">
              <a:buFont typeface="Gill Sans"/>
              <a:buBlip>
                <a:blip r:embed="rId2"/>
              </a:buBlip>
              <a:defRPr sz="1800"/>
            </a:pPr>
            <a:r>
              <a:rPr b="1" sz="2400"/>
              <a:t>(double)</a:t>
            </a:r>
            <a:r>
              <a:rPr sz="2400"/>
              <a:t>  倍精度実数への変換</a:t>
            </a:r>
            <a:endParaRPr sz="2400"/>
          </a:p>
          <a:p>
            <a:pPr lvl="0" marL="641392" indent="-387392">
              <a:buFont typeface="Gill Sans"/>
              <a:buBlip>
                <a:blip r:embed="rId2"/>
              </a:buBlip>
              <a:defRPr sz="1800"/>
            </a:pPr>
            <a:r>
              <a:rPr b="1" sz="2400"/>
              <a:t>(boolean)</a:t>
            </a:r>
            <a:r>
              <a:rPr sz="2400"/>
              <a:t>  論理値への変換</a:t>
            </a:r>
          </a:p>
        </p:txBody>
      </p:sp>
    </p:spTree>
  </p:cSld>
  <p:clrMapOvr>
    <a:masterClrMapping/>
  </p:clrMapOvr>
  <p:transition spd="med" advClick="1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制御構文（Control Statement）</a:t>
            </a:r>
          </a:p>
        </p:txBody>
      </p:sp>
      <p:sp>
        <p:nvSpPr>
          <p:cNvPr id="145" name="Shape 145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</a:lstStyle>
          <a:p>
            <a:pPr lvl="0">
              <a:defRPr sz="1800"/>
            </a:pPr>
            <a:r>
              <a:rPr sz="2400"/>
              <a:t>通常の文の流れだけでなく、繰返し・条件分岐がある</a:t>
            </a:r>
          </a:p>
        </p:txBody>
      </p:sp>
      <p:pic>
        <p:nvPicPr>
          <p:cNvPr id="146" name="Figure 7-1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45100" y="2514600"/>
            <a:ext cx="7482500" cy="26035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条件分岐：３つのif文</a:t>
            </a:r>
          </a:p>
        </p:txBody>
      </p:sp>
      <p:sp>
        <p:nvSpPr>
          <p:cNvPr id="149" name="Shape 149"/>
          <p:cNvSpPr/>
          <p:nvPr>
            <p:ph type="body" idx="1"/>
          </p:nvPr>
        </p:nvSpPr>
        <p:spPr>
          <a:xfrm>
            <a:off x="990600" y="1358900"/>
            <a:ext cx="8178800" cy="5981700"/>
          </a:xfrm>
          <a:prstGeom prst="rect">
            <a:avLst/>
          </a:prstGeom>
        </p:spPr>
        <p:txBody>
          <a:bodyPr/>
          <a:lstStyle/>
          <a:p>
            <a:pPr lvl="0" marL="613325" indent="-359325">
              <a:buBlip>
                <a:blip r:embed="rId2"/>
              </a:buBlip>
              <a:defRPr sz="1800"/>
            </a:pPr>
            <a:r>
              <a:rPr sz="2600"/>
              <a:t>書式１：条件を満足しなければスキップする</a:t>
            </a:r>
            <a:endParaRPr sz="2600"/>
          </a:p>
          <a:p>
            <a:pPr lvl="1" marL="956225" indent="-359325">
              <a:defRPr sz="1800"/>
            </a:pPr>
            <a:r>
              <a:rPr b="1" sz="2600">
                <a:latin typeface="Palatino"/>
                <a:ea typeface="Palatino"/>
                <a:cs typeface="Palatino"/>
                <a:sym typeface="Palatino"/>
              </a:rPr>
              <a:t>if</a:t>
            </a:r>
            <a:r>
              <a:rPr sz="2600"/>
              <a:t> ( 条件 ) { 満足するときにすること }</a:t>
            </a:r>
            <a:endParaRPr sz="2600"/>
          </a:p>
          <a:p>
            <a:pPr lvl="0" marL="613325" indent="-359325">
              <a:buBlip>
                <a:blip r:embed="rId2"/>
              </a:buBlip>
              <a:defRPr sz="1800"/>
            </a:pPr>
            <a:r>
              <a:rPr sz="2600"/>
              <a:t>書式２：条件を満足する場合としない場合</a:t>
            </a:r>
            <a:endParaRPr sz="2600"/>
          </a:p>
          <a:p>
            <a:pPr lvl="1" marL="956225" indent="-359325">
              <a:defRPr sz="1800"/>
            </a:pPr>
            <a:r>
              <a:rPr b="1" sz="2600">
                <a:latin typeface="Palatino"/>
                <a:ea typeface="Palatino"/>
                <a:cs typeface="Palatino"/>
                <a:sym typeface="Palatino"/>
              </a:rPr>
              <a:t>if</a:t>
            </a:r>
            <a:r>
              <a:rPr sz="2600"/>
              <a:t> ( 条件 ) { 満足するとき } </a:t>
            </a:r>
            <a:r>
              <a:rPr b="1" sz="2600">
                <a:latin typeface="Palatino"/>
                <a:ea typeface="Palatino"/>
                <a:cs typeface="Palatino"/>
                <a:sym typeface="Palatino"/>
              </a:rPr>
              <a:t>else</a:t>
            </a:r>
            <a:r>
              <a:rPr sz="2600"/>
              <a:t> { しないとき }</a:t>
            </a:r>
            <a:endParaRPr sz="2600"/>
          </a:p>
          <a:p>
            <a:pPr lvl="0" marL="613325" indent="-359325">
              <a:buBlip>
                <a:blip r:embed="rId2"/>
              </a:buBlip>
              <a:defRPr sz="1800"/>
            </a:pPr>
            <a:r>
              <a:rPr sz="2600"/>
              <a:t>書式３：上から条件を満たすものを当てはめていく</a:t>
            </a:r>
            <a:endParaRPr sz="2600"/>
          </a:p>
          <a:p>
            <a:pPr lvl="1" marL="956225" indent="-359325">
              <a:defRPr sz="1800"/>
            </a:pPr>
            <a:r>
              <a:rPr b="1" sz="2600">
                <a:latin typeface="Palatino"/>
                <a:ea typeface="Palatino"/>
                <a:cs typeface="Palatino"/>
                <a:sym typeface="Palatino"/>
              </a:rPr>
              <a:t>if</a:t>
            </a:r>
            <a:r>
              <a:rPr sz="2600"/>
              <a:t> ( 条件 ) { 満足するとき } </a:t>
            </a:r>
            <a:r>
              <a:rPr b="1" sz="2600">
                <a:latin typeface="Palatino"/>
                <a:ea typeface="Palatino"/>
                <a:cs typeface="Palatino"/>
                <a:sym typeface="Palatino"/>
              </a:rPr>
              <a:t>else</a:t>
            </a:r>
            <a:r>
              <a:rPr sz="2600"/>
              <a:t> </a:t>
            </a:r>
            <a:r>
              <a:rPr b="1" sz="2600">
                <a:latin typeface="Palatino"/>
                <a:ea typeface="Palatino"/>
                <a:cs typeface="Palatino"/>
                <a:sym typeface="Palatino"/>
              </a:rPr>
              <a:t>if</a:t>
            </a:r>
            <a:r>
              <a:rPr sz="2600"/>
              <a:t> ( 次の条件)  …</a:t>
            </a:r>
          </a:p>
        </p:txBody>
      </p:sp>
    </p:spTree>
  </p:cSld>
  <p:clrMapOvr>
    <a:masterClrMapping/>
  </p:clrMapOvr>
  <p:transition spd="med" advClick="1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if文</a:t>
            </a:r>
          </a:p>
        </p:txBody>
      </p:sp>
      <p:sp>
        <p:nvSpPr>
          <p:cNvPr id="152" name="Shape 152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0" indent="254000">
              <a:buSzTx/>
              <a:buNone/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if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( </a:t>
            </a:r>
            <a:r>
              <a:rPr sz="2400"/>
              <a:t>条件式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) {</a:t>
            </a: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0" marL="0" indent="254000">
              <a:buSzTx/>
              <a:buNone/>
              <a:defRPr sz="1800"/>
            </a:pPr>
            <a:r>
              <a:rPr sz="2400"/>
              <a:t> 条件式が満足されたときに実行されること</a:t>
            </a:r>
            <a:endParaRPr sz="2400"/>
          </a:p>
          <a:p>
            <a:pPr lvl="0" marL="0" indent="254000">
              <a:buSzTx/>
              <a:buNone/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}</a:t>
            </a:r>
          </a:p>
        </p:txBody>
      </p:sp>
      <p:pic>
        <p:nvPicPr>
          <p:cNvPr id="153" name="Conditional1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771900" y="2895600"/>
            <a:ext cx="3340100" cy="29972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if - else 文</a:t>
            </a:r>
          </a:p>
        </p:txBody>
      </p:sp>
      <p:sp>
        <p:nvSpPr>
          <p:cNvPr id="156" name="Shape 156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0" indent="254000">
              <a:buSzTx/>
              <a:buNone/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if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( </a:t>
            </a:r>
            <a:r>
              <a:rPr sz="2400"/>
              <a:t>条件式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) {</a:t>
            </a: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0" marL="0" indent="254000">
              <a:buSzTx/>
              <a:buNone/>
              <a:defRPr sz="1800"/>
            </a:pPr>
            <a:r>
              <a:rPr sz="2400"/>
              <a:t> 条件式が満足されたときに実行されること</a:t>
            </a:r>
            <a:endParaRPr sz="2400"/>
          </a:p>
          <a:p>
            <a:pPr lvl="0" marL="0" indent="254000">
              <a:buSzTx/>
              <a:buNone/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} </a:t>
            </a: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else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{</a:t>
            </a: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0" marL="0" indent="254000">
              <a:buSzTx/>
              <a:buNone/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  </a:t>
            </a:r>
            <a:r>
              <a:rPr sz="2400"/>
              <a:t>満足されないときに実行されること</a:t>
            </a:r>
            <a:endParaRPr sz="2400"/>
          </a:p>
          <a:p>
            <a:pPr lvl="0" marL="0" indent="254000">
              <a:buSzTx/>
              <a:buNone/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}</a:t>
            </a:r>
          </a:p>
        </p:txBody>
      </p:sp>
      <p:pic>
        <p:nvPicPr>
          <p:cNvPr id="157" name="Conditional2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073400" y="3975100"/>
            <a:ext cx="4013200" cy="29718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if - else if - else 文</a:t>
            </a:r>
          </a:p>
        </p:txBody>
      </p:sp>
      <p:sp>
        <p:nvSpPr>
          <p:cNvPr id="160" name="Shape 160"/>
          <p:cNvSpPr/>
          <p:nvPr>
            <p:ph type="body" idx="1"/>
          </p:nvPr>
        </p:nvSpPr>
        <p:spPr>
          <a:xfrm>
            <a:off x="990600" y="1358900"/>
            <a:ext cx="3708946" cy="5689600"/>
          </a:xfrm>
          <a:prstGeom prst="rect">
            <a:avLst/>
          </a:prstGeom>
        </p:spPr>
        <p:txBody>
          <a:bodyPr/>
          <a:lstStyle/>
          <a:p>
            <a:pPr lvl="0" marL="0" indent="254000">
              <a:spcBef>
                <a:spcPts val="800"/>
              </a:spcBef>
              <a:buSzTx/>
              <a:buNone/>
              <a:defRPr sz="1800"/>
            </a:pPr>
            <a:r>
              <a:rPr b="1">
                <a:latin typeface="Palatino"/>
                <a:ea typeface="Palatino"/>
                <a:cs typeface="Palatino"/>
                <a:sym typeface="Palatino"/>
              </a:rPr>
              <a:t>if</a:t>
            </a:r>
            <a:r>
              <a:rPr>
                <a:latin typeface="Palatino"/>
                <a:ea typeface="Palatino"/>
                <a:cs typeface="Palatino"/>
                <a:sym typeface="Palatino"/>
              </a:rPr>
              <a:t> ( </a:t>
            </a:r>
            <a:r>
              <a:t>条件式1</a:t>
            </a:r>
            <a:r>
              <a:rPr>
                <a:latin typeface="Palatino"/>
                <a:ea typeface="Palatino"/>
                <a:cs typeface="Palatino"/>
                <a:sym typeface="Palatino"/>
              </a:rPr>
              <a:t> ) {</a:t>
            </a:r>
            <a:endParaRPr>
              <a:latin typeface="Palatino"/>
              <a:ea typeface="Palatino"/>
              <a:cs typeface="Palatino"/>
              <a:sym typeface="Palatino"/>
            </a:endParaRPr>
          </a:p>
          <a:p>
            <a:pPr lvl="0" marL="0" indent="254000">
              <a:spcBef>
                <a:spcPts val="800"/>
              </a:spcBef>
              <a:buSzTx/>
              <a:buNone/>
              <a:defRPr sz="1800"/>
            </a:pPr>
            <a:r>
              <a:t>   条件式1が満足された</a:t>
            </a:r>
            <a:br/>
            <a:r>
              <a:t>　ときに実行されること</a:t>
            </a:r>
          </a:p>
          <a:p>
            <a:pPr lvl="0" marL="0" indent="254000">
              <a:spcBef>
                <a:spcPts val="800"/>
              </a:spcBef>
              <a:buClr>
                <a:srgbClr val="000000"/>
              </a:buClr>
              <a:buSzTx/>
              <a:buNone/>
              <a:defRPr sz="1800"/>
            </a:pPr>
            <a:r>
              <a:rPr>
                <a:solidFill>
                  <a:srgbClr val="0433FF"/>
                </a:solidFill>
                <a:latin typeface="Palatino"/>
                <a:ea typeface="Palatino"/>
                <a:cs typeface="Palatino"/>
                <a:sym typeface="Palatino"/>
              </a:rPr>
              <a:t>} </a:t>
            </a:r>
            <a:r>
              <a:rPr b="1">
                <a:solidFill>
                  <a:srgbClr val="0433FF"/>
                </a:solidFill>
                <a:latin typeface="Palatino"/>
                <a:ea typeface="Palatino"/>
                <a:cs typeface="Palatino"/>
                <a:sym typeface="Palatino"/>
              </a:rPr>
              <a:t>else</a:t>
            </a:r>
            <a:r>
              <a:rPr>
                <a:solidFill>
                  <a:srgbClr val="0433FF"/>
                </a:solidFill>
                <a:latin typeface="Palatino"/>
                <a:ea typeface="Palatino"/>
                <a:cs typeface="Palatino"/>
                <a:sym typeface="Palatino"/>
              </a:rPr>
              <a:t> </a:t>
            </a:r>
            <a:r>
              <a:rPr b="1">
                <a:solidFill>
                  <a:srgbClr val="0433FF"/>
                </a:solidFill>
                <a:latin typeface="Palatino"/>
                <a:ea typeface="Palatino"/>
                <a:cs typeface="Palatino"/>
                <a:sym typeface="Palatino"/>
              </a:rPr>
              <a:t>if</a:t>
            </a:r>
            <a:r>
              <a:rPr>
                <a:solidFill>
                  <a:srgbClr val="0433FF"/>
                </a:solidFill>
                <a:latin typeface="Palatino"/>
                <a:ea typeface="Palatino"/>
                <a:cs typeface="Palatino"/>
                <a:sym typeface="Palatino"/>
              </a:rPr>
              <a:t> ( </a:t>
            </a:r>
            <a:r>
              <a:rPr>
                <a:solidFill>
                  <a:srgbClr val="0433FF"/>
                </a:solidFill>
              </a:rPr>
              <a:t>条件式2 </a:t>
            </a:r>
            <a:r>
              <a:rPr>
                <a:solidFill>
                  <a:srgbClr val="0433FF"/>
                </a:solidFill>
                <a:latin typeface="Palatino"/>
                <a:ea typeface="Palatino"/>
                <a:cs typeface="Palatino"/>
                <a:sym typeface="Palatino"/>
              </a:rPr>
              <a:t>) {</a:t>
            </a:r>
            <a:endParaRPr>
              <a:solidFill>
                <a:srgbClr val="0433FF"/>
              </a:solidFill>
              <a:latin typeface="Palatino"/>
              <a:ea typeface="Palatino"/>
              <a:cs typeface="Palatino"/>
              <a:sym typeface="Palatino"/>
            </a:endParaRPr>
          </a:p>
          <a:p>
            <a:pPr lvl="0" marL="0" indent="254000">
              <a:spcBef>
                <a:spcPts val="800"/>
              </a:spcBef>
              <a:buClr>
                <a:srgbClr val="000000"/>
              </a:buClr>
              <a:buSzTx/>
              <a:buNone/>
              <a:defRPr sz="1800"/>
            </a:pPr>
            <a:r>
              <a:rPr>
                <a:solidFill>
                  <a:srgbClr val="0433FF"/>
                </a:solidFill>
                <a:latin typeface="Palatino"/>
                <a:ea typeface="Palatino"/>
                <a:cs typeface="Palatino"/>
                <a:sym typeface="Palatino"/>
              </a:rPr>
              <a:t>    </a:t>
            </a:r>
            <a:r>
              <a:rPr>
                <a:solidFill>
                  <a:srgbClr val="0433FF"/>
                </a:solidFill>
              </a:rPr>
              <a:t>条件式2が満足された</a:t>
            </a:r>
            <a:br>
              <a:rPr>
                <a:solidFill>
                  <a:srgbClr val="0433FF"/>
                </a:solidFill>
              </a:rPr>
            </a:br>
            <a:r>
              <a:rPr>
                <a:solidFill>
                  <a:srgbClr val="0433FF"/>
                </a:solidFill>
              </a:rPr>
              <a:t>　ときに実行されること</a:t>
            </a:r>
            <a:endParaRPr>
              <a:solidFill>
                <a:srgbClr val="0433FF"/>
              </a:solidFill>
            </a:endParaRPr>
          </a:p>
          <a:p>
            <a:pPr lvl="0" marL="0" indent="254000">
              <a:spcBef>
                <a:spcPts val="800"/>
              </a:spcBef>
              <a:buSzTx/>
              <a:buNone/>
              <a:defRPr sz="1800"/>
            </a:pPr>
            <a:r>
              <a:rPr>
                <a:solidFill>
                  <a:srgbClr val="0433FF"/>
                </a:solidFill>
                <a:latin typeface="Palatino"/>
                <a:ea typeface="Palatino"/>
                <a:cs typeface="Palatino"/>
                <a:sym typeface="Palatino"/>
              </a:rPr>
              <a:t>}</a:t>
            </a:r>
            <a:r>
              <a:rPr>
                <a:latin typeface="Palatino"/>
                <a:ea typeface="Palatino"/>
                <a:cs typeface="Palatino"/>
                <a:sym typeface="Palatino"/>
              </a:rPr>
              <a:t> </a:t>
            </a:r>
            <a:r>
              <a:rPr b="1">
                <a:solidFill>
                  <a:srgbClr val="942192"/>
                </a:solidFill>
                <a:latin typeface="Palatino"/>
                <a:ea typeface="Palatino"/>
                <a:cs typeface="Palatino"/>
                <a:sym typeface="Palatino"/>
              </a:rPr>
              <a:t>else</a:t>
            </a:r>
            <a:r>
              <a:rPr>
                <a:solidFill>
                  <a:srgbClr val="942192"/>
                </a:solidFill>
                <a:latin typeface="Palatino"/>
                <a:ea typeface="Palatino"/>
                <a:cs typeface="Palatino"/>
                <a:sym typeface="Palatino"/>
              </a:rPr>
              <a:t> {</a:t>
            </a:r>
            <a:endParaRPr>
              <a:solidFill>
                <a:srgbClr val="942192"/>
              </a:solidFill>
              <a:latin typeface="Palatino"/>
              <a:ea typeface="Palatino"/>
              <a:cs typeface="Palatino"/>
              <a:sym typeface="Palatino"/>
            </a:endParaRPr>
          </a:p>
          <a:p>
            <a:pPr lvl="0" marL="0" indent="254000">
              <a:spcBef>
                <a:spcPts val="800"/>
              </a:spcBef>
              <a:buClr>
                <a:srgbClr val="000000"/>
              </a:buClr>
              <a:buSzTx/>
              <a:buNone/>
              <a:defRPr sz="1800"/>
            </a:pPr>
            <a:r>
              <a:rPr>
                <a:solidFill>
                  <a:srgbClr val="942192"/>
                </a:solidFill>
                <a:latin typeface="Palatino"/>
                <a:ea typeface="Palatino"/>
                <a:cs typeface="Palatino"/>
                <a:sym typeface="Palatino"/>
              </a:rPr>
              <a:t>    </a:t>
            </a:r>
            <a:r>
              <a:rPr>
                <a:solidFill>
                  <a:srgbClr val="942192"/>
                </a:solidFill>
              </a:rPr>
              <a:t>全てが満足されない</a:t>
            </a:r>
            <a:br>
              <a:rPr>
                <a:solidFill>
                  <a:srgbClr val="942192"/>
                </a:solidFill>
              </a:rPr>
            </a:br>
            <a:r>
              <a:rPr>
                <a:solidFill>
                  <a:srgbClr val="942192"/>
                </a:solidFill>
              </a:rPr>
              <a:t>   ときに実行されること</a:t>
            </a:r>
            <a:endParaRPr>
              <a:solidFill>
                <a:srgbClr val="942192"/>
              </a:solidFill>
            </a:endParaRPr>
          </a:p>
          <a:p>
            <a:pPr lvl="0" marL="0" indent="254000">
              <a:spcBef>
                <a:spcPts val="800"/>
              </a:spcBef>
              <a:buClr>
                <a:srgbClr val="000000"/>
              </a:buClr>
              <a:buSzTx/>
              <a:buNone/>
              <a:defRPr sz="1800"/>
            </a:pPr>
            <a:r>
              <a:rPr>
                <a:solidFill>
                  <a:srgbClr val="942192"/>
                </a:solidFill>
                <a:latin typeface="Palatino"/>
                <a:ea typeface="Palatino"/>
                <a:cs typeface="Palatino"/>
                <a:sym typeface="Palatino"/>
              </a:rPr>
              <a:t>}</a:t>
            </a:r>
            <a:endParaRPr>
              <a:solidFill>
                <a:srgbClr val="942192"/>
              </a:solidFill>
              <a:latin typeface="Palatino"/>
              <a:ea typeface="Palatino"/>
              <a:cs typeface="Palatino"/>
              <a:sym typeface="Palatino"/>
            </a:endParaRPr>
          </a:p>
          <a:p>
            <a:pPr lvl="0" marL="0" indent="254000">
              <a:spcBef>
                <a:spcPts val="800"/>
              </a:spcBef>
              <a:buClr>
                <a:srgbClr val="000000"/>
              </a:buClr>
              <a:buSzTx/>
              <a:buNone/>
              <a:defRPr sz="1800"/>
            </a:pPr>
            <a:endParaRPr>
              <a:solidFill>
                <a:srgbClr val="942192"/>
              </a:solidFill>
              <a:latin typeface="Palatino"/>
              <a:ea typeface="Palatino"/>
              <a:cs typeface="Palatino"/>
              <a:sym typeface="Palatino"/>
            </a:endParaRPr>
          </a:p>
          <a:p>
            <a:pPr lvl="0" marL="0" indent="254000">
              <a:spcBef>
                <a:spcPts val="800"/>
              </a:spcBef>
              <a:buClr>
                <a:srgbClr val="000000"/>
              </a:buClr>
              <a:buSzTx/>
              <a:buNone/>
              <a:defRPr sz="1800"/>
            </a:pPr>
            <a:r>
              <a:rPr>
                <a:solidFill>
                  <a:srgbClr val="0433FF"/>
                </a:solidFill>
                <a:latin typeface="Palatino"/>
                <a:ea typeface="Palatino"/>
                <a:cs typeface="Palatino"/>
                <a:sym typeface="Palatino"/>
              </a:rPr>
              <a:t>青は１回以上あってもよい</a:t>
            </a:r>
            <a:endParaRPr>
              <a:solidFill>
                <a:srgbClr val="0433FF"/>
              </a:solidFill>
              <a:latin typeface="Palatino"/>
              <a:ea typeface="Palatino"/>
              <a:cs typeface="Palatino"/>
              <a:sym typeface="Palatino"/>
            </a:endParaRPr>
          </a:p>
          <a:p>
            <a:pPr lvl="0" marL="0" indent="254000">
              <a:spcBef>
                <a:spcPts val="800"/>
              </a:spcBef>
              <a:buClr>
                <a:srgbClr val="000000"/>
              </a:buClr>
              <a:buSzTx/>
              <a:buNone/>
              <a:defRPr sz="1800"/>
            </a:pPr>
            <a:r>
              <a:rPr>
                <a:solidFill>
                  <a:srgbClr val="942192"/>
                </a:solidFill>
                <a:latin typeface="Palatino"/>
                <a:ea typeface="Palatino"/>
                <a:cs typeface="Palatino"/>
                <a:sym typeface="Palatino"/>
              </a:rPr>
              <a:t>紫は省略されてもよい</a:t>
            </a:r>
          </a:p>
        </p:txBody>
      </p:sp>
      <p:pic>
        <p:nvPicPr>
          <p:cNvPr id="161" name="Conditional3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279900" y="1783443"/>
            <a:ext cx="5441660" cy="440870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ラッパークラス</a:t>
            </a:r>
          </a:p>
        </p:txBody>
      </p:sp>
      <p:sp>
        <p:nvSpPr>
          <p:cNvPr id="49" name="Shape 4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原始型（</a:t>
            </a:r>
            <a:r>
              <a:rPr sz="2400"/>
              <a:t>primitive type</a:t>
            </a:r>
            <a:r>
              <a:rPr sz="2400"/>
              <a:t>）に対応するクラス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外側にラップするという意味でラッパークラス(</a:t>
            </a:r>
            <a:r>
              <a:rPr sz="2400"/>
              <a:t>wrapper class</a:t>
            </a:r>
            <a:r>
              <a:rPr sz="2400"/>
              <a:t>)と呼ばれる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ほとんどは、最初を大文字にするだけ</a:t>
            </a:r>
            <a:endParaRPr sz="2400"/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400"/>
              <a:t>型だけは、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int→Integer</a:t>
            </a: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新しいJavaの文法では、ラッパークラスと原始型は混在して使えるが、ときどきうまく動かなくなるので、原始型の方で宣言しておいた方が無難</a:t>
            </a:r>
          </a:p>
        </p:txBody>
      </p:sp>
    </p:spTree>
  </p:cSld>
  <p:clrMapOvr>
    <a:masterClrMapping/>
  </p:clrMapOvr>
  <p:transition spd="med" advClick="1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条件式の書き方</a:t>
            </a:r>
          </a:p>
        </p:txBody>
      </p:sp>
      <p:sp>
        <p:nvSpPr>
          <p:cNvPr id="164" name="Shape 164"/>
          <p:cNvSpPr/>
          <p:nvPr>
            <p:ph type="body" idx="1"/>
          </p:nvPr>
        </p:nvSpPr>
        <p:spPr>
          <a:xfrm>
            <a:off x="990600" y="1358900"/>
            <a:ext cx="8178800" cy="5638800"/>
          </a:xfrm>
          <a:prstGeom prst="rect">
            <a:avLst/>
          </a:prstGeom>
        </p:spPr>
        <p:txBody>
          <a:bodyPr/>
          <a:lstStyle/>
          <a:p>
            <a:pPr lvl="0">
              <a:spcBef>
                <a:spcPts val="900"/>
              </a:spcBef>
              <a:buBlip>
                <a:blip r:embed="rId2"/>
              </a:buBlip>
              <a:defRPr sz="1800"/>
            </a:pPr>
            <a:r>
              <a:rPr sz="2400"/>
              <a:t>条件式を記述する</a:t>
            </a:r>
            <a:endParaRPr sz="2400"/>
          </a:p>
          <a:p>
            <a:pPr lvl="1">
              <a:spcBef>
                <a:spcPts val="900"/>
              </a:spcBef>
              <a:defRPr sz="1800"/>
            </a:pPr>
            <a:r>
              <a:rPr sz="2400"/>
              <a:t>式　条件演算子　式</a:t>
            </a:r>
            <a:endParaRPr sz="2400"/>
          </a:p>
          <a:p>
            <a:pPr lvl="1">
              <a:spcBef>
                <a:spcPts val="900"/>
              </a:spcBef>
              <a:defRPr sz="1800"/>
            </a:pPr>
            <a:r>
              <a:rPr sz="2400"/>
              <a:t>条件演算子</a:t>
            </a:r>
            <a:r>
              <a:rPr sz="2400"/>
              <a:t>の左右の式はどちらに書いても構わない</a:t>
            </a:r>
            <a:endParaRPr sz="2400"/>
          </a:p>
          <a:p>
            <a:pPr lvl="1">
              <a:spcBef>
                <a:spcPts val="900"/>
              </a:spcBef>
              <a:defRPr sz="1800"/>
            </a:pPr>
            <a:r>
              <a:rPr sz="2400"/>
              <a:t>例：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x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== 34           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y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* 2 &gt;= 11</a:t>
            </a:r>
            <a:endParaRPr sz="2400"/>
          </a:p>
          <a:p>
            <a:pPr lvl="0">
              <a:spcBef>
                <a:spcPts val="900"/>
              </a:spcBef>
              <a:buBlip>
                <a:blip r:embed="rId2"/>
              </a:buBlip>
              <a:defRPr sz="1800"/>
            </a:pPr>
            <a:r>
              <a:rPr sz="2400"/>
              <a:t>演算子は６つある（空白不可）</a:t>
            </a:r>
            <a:endParaRPr sz="2400"/>
          </a:p>
          <a:p>
            <a:pPr lvl="1">
              <a:spcBef>
                <a:spcPts val="900"/>
              </a:spcBef>
              <a:defRPr sz="1800"/>
            </a:pPr>
            <a:r>
              <a:rPr sz="2400"/>
              <a:t>==, !=, &gt;, &lt;, &lt;=, &gt;=</a:t>
            </a:r>
            <a:endParaRPr sz="2400"/>
          </a:p>
          <a:p>
            <a:pPr lvl="1">
              <a:spcBef>
                <a:spcPts val="900"/>
              </a:spcBef>
              <a:defRPr sz="1800"/>
            </a:pPr>
            <a:r>
              <a:rPr sz="2400"/>
              <a:t>&lt;=と&gt;=は、不等号を先に書く</a:t>
            </a:r>
            <a:endParaRPr sz="2400"/>
          </a:p>
          <a:p>
            <a:pPr lvl="1">
              <a:spcBef>
                <a:spcPts val="900"/>
              </a:spcBef>
              <a:defRPr sz="1800"/>
            </a:pPr>
            <a:r>
              <a:rPr sz="2400"/>
              <a:t>等しいは、==（=が２つ）</a:t>
            </a:r>
            <a:endParaRPr sz="2400"/>
          </a:p>
          <a:p>
            <a:pPr lvl="1">
              <a:spcBef>
                <a:spcPts val="900"/>
              </a:spcBef>
              <a:defRPr sz="1800"/>
            </a:pPr>
            <a:r>
              <a:rPr sz="2400"/>
              <a:t>等しくないは、!=</a:t>
            </a:r>
          </a:p>
        </p:txBody>
      </p:sp>
    </p:spTree>
  </p:cSld>
  <p:clrMapOvr>
    <a:masterClrMapping/>
  </p:clrMapOvr>
  <p:transition spd="med" advClick="1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よくある文法エラー</a:t>
            </a:r>
          </a:p>
        </p:txBody>
      </p:sp>
      <p:sp>
        <p:nvSpPr>
          <p:cNvPr id="167" name="Shape 167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反対の条件を書いてしまう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条件や</a:t>
            </a: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else</a:t>
            </a:r>
            <a:r>
              <a:rPr sz="2400"/>
              <a:t>の後に;（セミコロン）をいれる</a:t>
            </a:r>
            <a:endParaRPr sz="2400"/>
          </a:p>
          <a:p>
            <a:pPr lvl="1"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if</a:t>
            </a:r>
            <a:r>
              <a:rPr sz="2400"/>
              <a:t>文</a:t>
            </a:r>
            <a:r>
              <a:rPr sz="2400"/>
              <a:t>や</a:t>
            </a: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else</a:t>
            </a:r>
            <a:r>
              <a:rPr sz="2400"/>
              <a:t>文と関係ない独立ブロックに</a:t>
            </a:r>
            <a:endParaRPr sz="2400"/>
          </a:p>
          <a:p>
            <a:pPr lvl="0" marL="641392" indent="-387392">
              <a:buBlip>
                <a:blip r:embed="rId2"/>
              </a:buBlip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else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</a:t>
            </a: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if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</a:t>
            </a:r>
            <a:r>
              <a:rPr sz="2400"/>
              <a:t>の</a:t>
            </a: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else</a:t>
            </a:r>
            <a:r>
              <a:rPr sz="2400"/>
              <a:t>を忘れる→別の２つの</a:t>
            </a: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 if </a:t>
            </a:r>
            <a:r>
              <a:rPr sz="2400"/>
              <a:t>文に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複合条件を,（カンマ）で記述する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２文字の演算子の間に空白をいれる 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例：=  =     &gt;  =   &lt;  =</a:t>
            </a:r>
          </a:p>
        </p:txBody>
      </p:sp>
    </p:spTree>
  </p:cSld>
  <p:clrMapOvr>
    <a:masterClrMapping/>
  </p:clrMapOvr>
  <p:transition spd="med" advClick="1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論理式</a:t>
            </a:r>
          </a:p>
        </p:txBody>
      </p:sp>
      <p:sp>
        <p:nvSpPr>
          <p:cNvPr id="170" name="Shape 170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条件式を複数使うことができる</a:t>
            </a:r>
            <a:endParaRPr sz="2400"/>
          </a:p>
          <a:p>
            <a:pPr lvl="1">
              <a:spcBef>
                <a:spcPts val="0"/>
              </a:spcBef>
              <a:defRPr sz="1800"/>
            </a:pPr>
            <a:r>
              <a:rPr sz="2400"/>
              <a:t>論理積（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AND</a:t>
            </a:r>
            <a:r>
              <a:rPr sz="2400"/>
              <a:t>）　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&amp;&amp;</a:t>
            </a:r>
            <a:r>
              <a:rPr sz="2400"/>
              <a:t>　両方の条件を満たす</a:t>
            </a:r>
            <a:endParaRPr sz="2400"/>
          </a:p>
          <a:p>
            <a:pPr lvl="1">
              <a:spcBef>
                <a:spcPts val="0"/>
              </a:spcBef>
              <a:defRPr sz="1800"/>
            </a:pPr>
            <a:r>
              <a:rPr sz="2400"/>
              <a:t>論理和（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OR</a:t>
            </a:r>
            <a:r>
              <a:rPr sz="2400"/>
              <a:t>）　||　どちらかの条件を満たす</a:t>
            </a:r>
            <a:endParaRPr sz="2400"/>
          </a:p>
          <a:p>
            <a:pPr lvl="1">
              <a:spcBef>
                <a:spcPts val="0"/>
              </a:spcBef>
              <a:defRPr sz="1800"/>
            </a:pPr>
            <a:r>
              <a:rPr sz="2400"/>
              <a:t>否定（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NOT</a:t>
            </a:r>
            <a:r>
              <a:rPr sz="2400"/>
              <a:t>）　!( )　反対の条件にする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論理式</a:t>
            </a:r>
            <a:endParaRPr sz="2400"/>
          </a:p>
          <a:p>
            <a:pPr lvl="1">
              <a:spcBef>
                <a:spcPts val="0"/>
              </a:spcBef>
              <a:defRPr sz="1800"/>
            </a:pPr>
            <a:r>
              <a:rPr sz="2400"/>
              <a:t>条件式</a:t>
            </a:r>
            <a:endParaRPr sz="2400"/>
          </a:p>
          <a:p>
            <a:pPr lvl="1">
              <a:spcBef>
                <a:spcPts val="0"/>
              </a:spcBef>
              <a:defRPr sz="1800"/>
            </a:pPr>
            <a:r>
              <a:rPr sz="2400"/>
              <a:t>!(論理式）</a:t>
            </a:r>
            <a:endParaRPr sz="2400"/>
          </a:p>
          <a:p>
            <a:pPr lvl="1">
              <a:spcBef>
                <a:spcPts val="0"/>
              </a:spcBef>
              <a:defRPr sz="1800"/>
            </a:pPr>
            <a:r>
              <a:rPr sz="2400"/>
              <a:t>論理式 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&amp;&amp;</a:t>
            </a:r>
            <a:r>
              <a:rPr sz="2400"/>
              <a:t> 論理式</a:t>
            </a:r>
            <a:endParaRPr sz="2400"/>
          </a:p>
          <a:p>
            <a:pPr lvl="1">
              <a:spcBef>
                <a:spcPts val="0"/>
              </a:spcBef>
              <a:defRPr sz="1800"/>
            </a:pPr>
            <a:r>
              <a:rPr sz="2400"/>
              <a:t>論理式 || 論理式</a:t>
            </a:r>
          </a:p>
        </p:txBody>
      </p:sp>
    </p:spTree>
  </p:cSld>
  <p:clrMapOvr>
    <a:masterClrMapping/>
  </p:clrMapOvr>
  <p:transition spd="med" advClick="1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論理式の値</a:t>
            </a:r>
          </a:p>
        </p:txBody>
      </p:sp>
      <p:sp>
        <p:nvSpPr>
          <p:cNvPr id="173" name="Shape 173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網が掛かっている部分が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false</a:t>
            </a:r>
            <a:r>
              <a:rPr sz="2400"/>
              <a:t>になる。白い部分は、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true</a:t>
            </a:r>
            <a:r>
              <a:rPr sz="2400"/>
              <a:t>になる。</a:t>
            </a:r>
          </a:p>
        </p:txBody>
      </p:sp>
      <p:pic>
        <p:nvPicPr>
          <p:cNvPr id="174" name="スクリーンショット 2016-05-12 15.06.25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130471" y="2845764"/>
            <a:ext cx="7899058" cy="247203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論理式の記述の仕方</a:t>
            </a:r>
          </a:p>
        </p:txBody>
      </p:sp>
      <p:sp>
        <p:nvSpPr>
          <p:cNvPr id="177" name="Shape 177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かならず論理積・論理和などで結ぶ必要がある</a:t>
            </a:r>
            <a:endParaRPr sz="2400"/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100 &lt;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x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&lt; 200</a:t>
            </a:r>
            <a:r>
              <a:rPr sz="2400"/>
              <a:t>　はだめ</a:t>
            </a:r>
            <a:endParaRPr sz="2400"/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100 &lt;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x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&amp;&amp;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x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&lt; 200</a:t>
            </a: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0">
              <a:buBlip>
                <a:blip r:embed="rId2"/>
              </a:buBlip>
              <a:defRPr sz="1800"/>
            </a:pP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論理式の記号は、空白をあけない（２文字記号）</a:t>
            </a:r>
            <a:endParaRPr sz="2400"/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100 &lt;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x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&amp; &amp;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x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&lt; 200</a:t>
            </a:r>
            <a:r>
              <a:rPr sz="2400"/>
              <a:t> はだめ</a:t>
            </a:r>
            <a:endParaRPr sz="2400"/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100 ==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x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| |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x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== 200 </a:t>
            </a:r>
            <a:r>
              <a:rPr sz="2400"/>
              <a:t>もだめ</a:t>
            </a:r>
            <a:endParaRPr sz="2400"/>
          </a:p>
        </p:txBody>
      </p:sp>
    </p:spTree>
  </p:cSld>
  <p:clrMapOvr>
    <a:masterClrMapping/>
  </p:clrMapOvr>
  <p:transition spd="med" advClick="1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ド モルガンの法則</a:t>
            </a:r>
          </a:p>
        </p:txBody>
      </p:sp>
      <p:sp>
        <p:nvSpPr>
          <p:cNvPr id="180" name="Shape 180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否定のついた論理式を変換することが可能</a:t>
            </a:r>
            <a:endParaRPr sz="2400"/>
          </a:p>
          <a:p>
            <a:pPr lvl="1" marL="0" indent="0">
              <a:buSzTx/>
              <a:buNone/>
              <a:defRPr sz="1800"/>
            </a:pPr>
            <a:r>
              <a:rPr sz="2400"/>
              <a:t>!(条件A 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&amp;&amp;</a:t>
            </a:r>
            <a:r>
              <a:rPr sz="2400"/>
              <a:t> 条件B) ⇔ !条件A || !条件B</a:t>
            </a:r>
            <a:endParaRPr sz="2400"/>
          </a:p>
          <a:p>
            <a:pPr lvl="1" marL="0" indent="0">
              <a:buSzTx/>
              <a:buNone/>
              <a:defRPr sz="1800"/>
            </a:pPr>
            <a:r>
              <a:rPr sz="2400"/>
              <a:t>!(条件A || 条件B) ⇔ !条件A 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&amp;&amp;</a:t>
            </a:r>
            <a:r>
              <a:rPr sz="2400"/>
              <a:t> !条件B</a:t>
            </a:r>
            <a:endParaRPr sz="2400"/>
          </a:p>
          <a:p>
            <a:pPr lvl="1" marL="0" indent="0">
              <a:buSzTx/>
              <a:buNone/>
              <a:defRPr sz="1800"/>
            </a:pPr>
            <a:endParaRPr sz="2400"/>
          </a:p>
          <a:p>
            <a:pPr lvl="0" marL="635000" indent="-381000">
              <a:buBlip>
                <a:blip r:embed="rId2"/>
              </a:buBlip>
              <a:defRPr sz="1800"/>
            </a:pPr>
            <a:r>
              <a:rPr sz="2400"/>
              <a:t>適用例</a:t>
            </a:r>
            <a:endParaRPr sz="2400"/>
          </a:p>
          <a:p>
            <a:pPr lvl="1" marL="0" indent="0">
              <a:buSzTx/>
              <a:buNone/>
              <a:defRPr sz="1800"/>
            </a:pPr>
            <a:r>
              <a:rPr sz="2400"/>
              <a:t>!( </a:t>
            </a:r>
            <a:r>
              <a:rPr i="1" sz="2400"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  <a:r>
              <a:rPr sz="2400"/>
              <a:t> == 1 || </a:t>
            </a:r>
            <a:r>
              <a:rPr i="1" sz="2400"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  <a:r>
              <a:rPr sz="2400"/>
              <a:t> == 2 )</a:t>
            </a:r>
            <a:endParaRPr sz="2400"/>
          </a:p>
          <a:p>
            <a:pPr lvl="1" marL="0" indent="0">
              <a:buSzTx/>
              <a:buNone/>
              <a:defRPr sz="1800"/>
            </a:pPr>
            <a:r>
              <a:rPr sz="2400"/>
              <a:t>⇒ !( </a:t>
            </a:r>
            <a:r>
              <a:rPr i="1" sz="2400"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  <a:r>
              <a:rPr sz="2400"/>
              <a:t> == 1) 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&amp;&amp;</a:t>
            </a:r>
            <a:r>
              <a:rPr sz="2400"/>
              <a:t> !( </a:t>
            </a:r>
            <a:r>
              <a:rPr i="1" sz="2400"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  <a:r>
              <a:rPr sz="2400"/>
              <a:t> == 2 )</a:t>
            </a:r>
            <a:endParaRPr sz="2400"/>
          </a:p>
          <a:p>
            <a:pPr lvl="1" marL="0" indent="0">
              <a:buSzTx/>
              <a:buNone/>
              <a:defRPr sz="1800"/>
            </a:pPr>
            <a:r>
              <a:rPr sz="2400"/>
              <a:t>⇒  </a:t>
            </a:r>
            <a:r>
              <a:rPr i="1" sz="2400"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  <a:r>
              <a:rPr sz="2400"/>
              <a:t> != 1 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&amp;&amp;</a:t>
            </a:r>
            <a:r>
              <a:rPr sz="2400"/>
              <a:t> </a:t>
            </a:r>
            <a:r>
              <a:rPr i="1" sz="2400"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  <a:r>
              <a:rPr sz="2400"/>
              <a:t> != 2</a:t>
            </a:r>
          </a:p>
        </p:txBody>
      </p:sp>
    </p:spTree>
  </p:cSld>
  <p:clrMapOvr>
    <a:masterClrMapping/>
  </p:clrMapOvr>
  <p:transition spd="med" advClick="1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ド・モルガン則と数直線</a:t>
            </a:r>
          </a:p>
        </p:txBody>
      </p:sp>
      <p:sp>
        <p:nvSpPr>
          <p:cNvPr id="183" name="Shape 183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100 &lt;= x  &amp;&amp;  x &lt;= 200</a:t>
            </a: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0">
              <a:buBlip>
                <a:blip r:embed="rId2"/>
              </a:buBlip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!( 100 &lt;= x &amp;&amp; x &lt;= 200 )</a:t>
            </a: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1">
              <a:spcBef>
                <a:spcPts val="900"/>
              </a:spcBef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!(100 &lt;= x )  ||  !( x &lt;= 200 )</a:t>
            </a:r>
            <a:endParaRPr sz="2400"/>
          </a:p>
          <a:p>
            <a:pPr lvl="1">
              <a:spcBef>
                <a:spcPts val="900"/>
              </a:spcBef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　 100 &gt; x || x &gt; 200</a:t>
            </a:r>
          </a:p>
        </p:txBody>
      </p:sp>
      <p:pic>
        <p:nvPicPr>
          <p:cNvPr id="184" name="deMorgan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97000" y="3644281"/>
            <a:ext cx="7391400" cy="323973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それ以外の変換</a:t>
            </a:r>
          </a:p>
        </p:txBody>
      </p:sp>
      <p:sp>
        <p:nvSpPr>
          <p:cNvPr id="187" name="Shape 187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否定と等号</a:t>
            </a:r>
            <a:endParaRPr sz="2400"/>
          </a:p>
          <a:p>
            <a:pPr lvl="1">
              <a:defRPr sz="1800"/>
            </a:pPr>
            <a:r>
              <a:rPr sz="2400"/>
              <a:t>!( a == b )  ⇔   a != b</a:t>
            </a:r>
            <a:endParaRPr sz="2400"/>
          </a:p>
          <a:p>
            <a:pPr lvl="1">
              <a:defRPr sz="1800"/>
            </a:pPr>
            <a:r>
              <a:rPr sz="2400"/>
              <a:t>!( a != b )   ⇔   a == b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不等号と否定</a:t>
            </a:r>
            <a:endParaRPr sz="2400"/>
          </a:p>
          <a:p>
            <a:pPr lvl="1">
              <a:defRPr sz="1800"/>
            </a:pPr>
            <a:r>
              <a:rPr sz="2400"/>
              <a:t>!( a &gt;= b )   ⇔   a &lt; b</a:t>
            </a:r>
            <a:endParaRPr sz="2400"/>
          </a:p>
          <a:p>
            <a:pPr lvl="1">
              <a:defRPr sz="1800"/>
            </a:pPr>
            <a:r>
              <a:rPr sz="2400"/>
              <a:t>!( a &gt; b )     ⇔   a &lt;= b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等号付き不等号の分解</a:t>
            </a:r>
            <a:endParaRPr sz="2400"/>
          </a:p>
          <a:p>
            <a:pPr lvl="1">
              <a:defRPr sz="1800"/>
            </a:pPr>
            <a:r>
              <a:rPr sz="2400"/>
              <a:t>a &gt;= b   ⇔  a &gt; b  ||  a == b</a:t>
            </a:r>
          </a:p>
        </p:txBody>
      </p:sp>
    </p:spTree>
  </p:cSld>
  <p:clrMapOvr>
    <a:masterClrMapping/>
  </p:clrMapOvr>
  <p:transition spd="med" advClick="1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論理和・論理積の評価</a:t>
            </a:r>
          </a:p>
        </p:txBody>
      </p:sp>
      <p:sp>
        <p:nvSpPr>
          <p:cNvPr id="190" name="Shape 190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条件式は、左から評価される</a:t>
            </a:r>
            <a:endParaRPr sz="2400"/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x % 2 == 0 || x % 8 == 0</a:t>
            </a: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1">
              <a:defRPr sz="1800"/>
            </a:pPr>
            <a:r>
              <a:rPr sz="2400"/>
              <a:t>偶数の時点で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true</a:t>
            </a:r>
            <a:r>
              <a:rPr sz="2400"/>
              <a:t>に評価される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同じ優先順位の演算は、左から評価される</a:t>
            </a:r>
            <a:endParaRPr sz="2400"/>
          </a:p>
          <a:p>
            <a:pPr lvl="1" marL="981625" indent="-384725">
              <a:buFont typeface="Gill Sans"/>
              <a:buBlip>
                <a:blip r:embed="rId2"/>
              </a:buBlip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x % 2 == 0 &amp;&amp; x % 3 == 0 &amp;&amp; x % 5 == 0</a:t>
            </a: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1" marL="981625" indent="-384725">
              <a:buFont typeface="Gill Sans"/>
              <a:buBlip>
                <a:blip r:embed="rId2"/>
              </a:buBlip>
              <a:defRPr sz="1800"/>
            </a:pPr>
            <a:r>
              <a:rPr sz="2400"/>
              <a:t>左の条件から評価される</a:t>
            </a:r>
          </a:p>
        </p:txBody>
      </p:sp>
    </p:spTree>
  </p:cSld>
  <p:clrMapOvr>
    <a:masterClrMapping/>
  </p:clrMapOvr>
  <p:transition spd="med" advClick="1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/>
          <p:nvPr>
            <p:ph type="title"/>
          </p:nvPr>
        </p:nvSpPr>
        <p:spPr>
          <a:xfrm>
            <a:off x="990600" y="215900"/>
            <a:ext cx="8178800" cy="977900"/>
          </a:xfrm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宣言時の初期値代入</a:t>
            </a:r>
          </a:p>
        </p:txBody>
      </p:sp>
      <p:sp>
        <p:nvSpPr>
          <p:cNvPr id="193" name="Shape 193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型名　変数名  =  最初に代入される値の式;</a:t>
            </a:r>
            <a:endParaRPr sz="2400"/>
          </a:p>
          <a:p>
            <a:pPr lvl="1">
              <a:spcBef>
                <a:spcPts val="0"/>
              </a:spcBef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int  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x  = 100</a:t>
            </a:r>
            <a:r>
              <a:rPr sz="2400"/>
              <a:t>;</a:t>
            </a:r>
            <a:endParaRPr sz="2400"/>
          </a:p>
          <a:p>
            <a:pPr lvl="1">
              <a:spcBef>
                <a:spcPts val="0"/>
              </a:spcBef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int   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y  = x  * 200</a:t>
            </a:r>
            <a:r>
              <a:rPr sz="2400"/>
              <a:t>;</a:t>
            </a:r>
            <a:endParaRPr sz="2400"/>
          </a:p>
          <a:p>
            <a:pPr lvl="1">
              <a:spcBef>
                <a:spcPts val="0"/>
              </a:spcBef>
              <a:defRPr sz="1800"/>
            </a:pPr>
            <a:endParaRPr sz="2400"/>
          </a:p>
          <a:p>
            <a:pPr lvl="1">
              <a:spcBef>
                <a:spcPts val="0"/>
              </a:spcBef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 x,  y = 20</a:t>
            </a:r>
            <a:r>
              <a:rPr sz="2400"/>
              <a:t>;    // yしか20が代入されない</a:t>
            </a:r>
            <a:endParaRPr sz="2400"/>
          </a:p>
          <a:p>
            <a:pPr lvl="1">
              <a:spcBef>
                <a:spcPts val="0"/>
              </a:spcBef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 x = 20,  y = 20</a:t>
            </a:r>
            <a:r>
              <a:rPr sz="2400"/>
              <a:t>;   // １つの宣言文で書くとき</a:t>
            </a:r>
            <a:endParaRPr sz="2400"/>
          </a:p>
          <a:p>
            <a:pPr lvl="1">
              <a:spcBef>
                <a:spcPts val="0"/>
              </a:spcBef>
              <a:defRPr sz="1800"/>
            </a:pPr>
            <a:endParaRPr sz="2400"/>
          </a:p>
          <a:p>
            <a:pPr lvl="1">
              <a:spcBef>
                <a:spcPts val="0"/>
              </a:spcBef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 x = 20</a:t>
            </a:r>
            <a:r>
              <a:rPr sz="2400"/>
              <a:t>;  // ２つの宣言文に分けるとき</a:t>
            </a:r>
            <a:endParaRPr sz="2400"/>
          </a:p>
          <a:p>
            <a:pPr lvl="1">
              <a:spcBef>
                <a:spcPts val="0"/>
              </a:spcBef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 y = 20</a:t>
            </a:r>
            <a:r>
              <a:rPr sz="2400"/>
              <a:t>;</a:t>
            </a:r>
            <a:endParaRPr sz="2400"/>
          </a:p>
          <a:p>
            <a:pPr lvl="1">
              <a:spcBef>
                <a:spcPts val="0"/>
              </a:spcBef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 x = 30</a:t>
            </a:r>
            <a:r>
              <a:rPr sz="2400"/>
              <a:t>;  // 一度宣言された変数は２回目以降は</a:t>
            </a:r>
          </a:p>
        </p:txBody>
      </p:sp>
    </p:spTree>
  </p:cSld>
  <p:clrMapOvr>
    <a:masterClrMapping/>
  </p:clrMapOvr>
  <p:transition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論理型</a:t>
            </a:r>
          </a:p>
        </p:txBody>
      </p:sp>
      <p:sp>
        <p:nvSpPr>
          <p:cNvPr id="52" name="Shape 52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条件が満足されたかどうかを示す真偽値。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b="1" sz="2400"/>
              <a:t>boolean</a:t>
            </a:r>
            <a:r>
              <a:rPr sz="2400"/>
              <a:t>型（ブール代数から）と呼ばれる。</a:t>
            </a:r>
            <a:r>
              <a:rPr sz="2400"/>
              <a:t>C/C++</a:t>
            </a:r>
            <a:r>
              <a:rPr sz="2400"/>
              <a:t>では、</a:t>
            </a:r>
            <a:r>
              <a:rPr b="1" sz="2400"/>
              <a:t>bool</a:t>
            </a:r>
            <a:r>
              <a:rPr sz="2400"/>
              <a:t>型で用意している環境もある。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ラッパークラスは、Boolean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値としては、次の２つだけになっている。</a:t>
            </a:r>
            <a:endParaRPr sz="2400"/>
          </a:p>
          <a:p>
            <a:pPr lvl="1"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true</a:t>
            </a:r>
            <a:r>
              <a:rPr sz="2400"/>
              <a:t>…条件を満足した（真）</a:t>
            </a:r>
            <a:endParaRPr sz="2400"/>
          </a:p>
          <a:p>
            <a:pPr lvl="1"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false</a:t>
            </a:r>
            <a:r>
              <a:rPr sz="2400"/>
              <a:t>…条件を満足しない（偽）</a:t>
            </a:r>
          </a:p>
        </p:txBody>
      </p:sp>
    </p:spTree>
  </p:cSld>
  <p:clrMapOvr>
    <a:masterClrMapping/>
  </p:clrMapOvr>
  <p:transition spd="med" advClick="1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自己参照代入文</a:t>
            </a:r>
          </a:p>
        </p:txBody>
      </p:sp>
      <p:sp>
        <p:nvSpPr>
          <p:cNvPr id="196" name="Shape 196"/>
          <p:cNvSpPr/>
          <p:nvPr>
            <p:ph type="body" idx="1"/>
          </p:nvPr>
        </p:nvSpPr>
        <p:spPr>
          <a:xfrm>
            <a:off x="990600" y="1358900"/>
            <a:ext cx="8178800" cy="5956300"/>
          </a:xfrm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左辺 = 右辺;</a:t>
            </a:r>
            <a:endParaRPr sz="2400"/>
          </a:p>
          <a:p>
            <a:pPr lvl="1">
              <a:defRPr sz="1800"/>
            </a:pPr>
            <a:r>
              <a:rPr sz="2400"/>
              <a:t>これは代入文であって、等しいということを示すものではない。</a:t>
            </a:r>
            <a:endParaRPr sz="2400"/>
          </a:p>
          <a:p>
            <a:pPr lvl="1">
              <a:defRPr sz="1800"/>
            </a:pPr>
            <a:r>
              <a:rPr sz="2400"/>
              <a:t>左辺の変数 ← 右辺の評価値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そのため同じ変数が左辺にも右辺にも出てくる場合がある。</a:t>
            </a:r>
            <a:endParaRPr sz="2400"/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x = x + 1</a:t>
            </a:r>
            <a:r>
              <a:rPr sz="2400"/>
              <a:t>;</a:t>
            </a:r>
          </a:p>
        </p:txBody>
      </p:sp>
    </p:spTree>
  </p:cSld>
  <p:clrMapOvr>
    <a:masterClrMapping/>
  </p:clrMapOvr>
  <p:transition spd="med" advClick="1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自己参照代入文（続き）</a:t>
            </a:r>
          </a:p>
        </p:txBody>
      </p:sp>
      <p:sp>
        <p:nvSpPr>
          <p:cNvPr id="199" name="Shape 199"/>
          <p:cNvSpPr/>
          <p:nvPr>
            <p:ph type="body" idx="1"/>
          </p:nvPr>
        </p:nvSpPr>
        <p:spPr>
          <a:xfrm>
            <a:off x="990600" y="1358900"/>
            <a:ext cx="8178800" cy="6045200"/>
          </a:xfrm>
          <a:prstGeom prst="rect">
            <a:avLst/>
          </a:prstGeom>
        </p:spPr>
        <p:txBody>
          <a:bodyPr/>
          <a:lstStyle/>
          <a:p>
            <a:pPr lvl="0" marL="641392" indent="-387392">
              <a:buBlip>
                <a:blip r:embed="rId2"/>
              </a:buBlip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x = x + 1</a:t>
            </a:r>
            <a:r>
              <a:rPr sz="2400"/>
              <a:t>;</a:t>
            </a:r>
            <a:endParaRPr sz="2400"/>
          </a:p>
          <a:p>
            <a:pPr lvl="1">
              <a:defRPr sz="1800"/>
            </a:pPr>
            <a:r>
              <a:rPr sz="2400"/>
              <a:t>xのそれまで持っていた値が評価され、+1されて、新しいxの値として代入される。</a:t>
            </a:r>
            <a:endParaRPr sz="2400"/>
          </a:p>
          <a:p>
            <a:pPr lvl="1">
              <a:defRPr sz="1800"/>
            </a:pPr>
            <a:r>
              <a:rPr sz="2400"/>
              <a:t>同じ変数が</a:t>
            </a:r>
            <a:endParaRPr sz="2400"/>
          </a:p>
          <a:p>
            <a:pPr lvl="2">
              <a:defRPr sz="1800"/>
            </a:pPr>
            <a:r>
              <a:rPr sz="2400"/>
              <a:t>右辺に出てきたら、それまでの値</a:t>
            </a:r>
            <a:endParaRPr sz="2400"/>
          </a:p>
          <a:p>
            <a:pPr lvl="2">
              <a:defRPr sz="1800"/>
            </a:pPr>
            <a:r>
              <a:rPr sz="2400"/>
              <a:t>左辺に出てきたら、新しく代入される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x = x /10 * 10;</a:t>
            </a:r>
          </a:p>
        </p:txBody>
      </p:sp>
    </p:spTree>
  </p:cSld>
  <p:clrMapOvr>
    <a:masterClrMapping/>
  </p:clrMapOvr>
  <p:transition spd="med" advClick="1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自己参照代入文の省略形</a:t>
            </a:r>
          </a:p>
        </p:txBody>
      </p:sp>
      <p:sp>
        <p:nvSpPr>
          <p:cNvPr id="202" name="Shape 202"/>
          <p:cNvSpPr/>
          <p:nvPr>
            <p:ph type="body" idx="1"/>
          </p:nvPr>
        </p:nvSpPr>
        <p:spPr>
          <a:xfrm>
            <a:off x="990600" y="1358900"/>
            <a:ext cx="8178800" cy="5930900"/>
          </a:xfrm>
          <a:prstGeom prst="rect">
            <a:avLst/>
          </a:prstGeom>
        </p:spPr>
        <p:txBody>
          <a:bodyPr/>
          <a:lstStyle/>
          <a:p>
            <a:pPr lvl="0" marL="641392" indent="-387392">
              <a:spcBef>
                <a:spcPts val="1400"/>
              </a:spcBef>
              <a:buBlip>
                <a:blip r:embed="rId2"/>
              </a:buBlip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+=　　　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x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= x + 5;   ⇒  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x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+= 5;</a:t>
            </a: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0" marL="641392" indent="-387392">
              <a:spcBef>
                <a:spcPts val="1400"/>
              </a:spcBef>
              <a:buBlip>
                <a:blip r:embed="rId2"/>
              </a:buBlip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–=　　　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y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=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y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– 5;   ⇒  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y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–= 5;</a:t>
            </a: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0" marL="641392" indent="-387392">
              <a:spcBef>
                <a:spcPts val="1400"/>
              </a:spcBef>
              <a:buBlip>
                <a:blip r:embed="rId2"/>
              </a:buBlip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*=　　　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z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=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z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* (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x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+5);   ⇒  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z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*=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x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+5;</a:t>
            </a: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0" marL="641392" indent="-387392">
              <a:spcBef>
                <a:spcPts val="1400"/>
              </a:spcBef>
              <a:buBlip>
                <a:blip r:embed="rId2"/>
              </a:buBlip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/=　　　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w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=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w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/ (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x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–5);   ⇒  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w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/=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x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–5;</a:t>
            </a: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0" marL="641392" indent="-387392">
              <a:spcBef>
                <a:spcPts val="1400"/>
              </a:spcBef>
              <a:buBlip>
                <a:blip r:embed="rId2"/>
              </a:buBlip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%=　　　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u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=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u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% 5;   ⇒  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u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%= 5;</a:t>
            </a: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1" marL="984292" indent="-387392">
              <a:spcBef>
                <a:spcPts val="1400"/>
              </a:spcBef>
              <a:buFont typeface="Gill Sans"/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=+        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x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=+ 5;  ⇒ x = +5;  // </a:t>
            </a:r>
            <a:r>
              <a:rPr sz="2400"/>
              <a:t>単項演算子</a:t>
            </a:r>
            <a:endParaRPr sz="2400"/>
          </a:p>
          <a:p>
            <a:pPr lvl="1" marL="984292" indent="-387392">
              <a:spcBef>
                <a:spcPts val="1400"/>
              </a:spcBef>
              <a:buFont typeface="Gill Sans"/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=-         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x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=-  5;  ⇒ x = -5;  // </a:t>
            </a:r>
            <a:r>
              <a:rPr sz="2400"/>
              <a:t>単項演算子</a:t>
            </a:r>
          </a:p>
        </p:txBody>
      </p:sp>
    </p:spTree>
  </p:cSld>
  <p:clrMapOvr>
    <a:masterClrMapping/>
  </p:clrMapOvr>
  <p:transition spd="med" advClick="1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インクリメント・デクリメント演算子</a:t>
            </a:r>
          </a:p>
        </p:txBody>
      </p:sp>
      <p:sp>
        <p:nvSpPr>
          <p:cNvPr id="205" name="Shape 205"/>
          <p:cNvSpPr/>
          <p:nvPr>
            <p:ph type="body" idx="1"/>
          </p:nvPr>
        </p:nvSpPr>
        <p:spPr>
          <a:xfrm>
            <a:off x="990600" y="1358900"/>
            <a:ext cx="8178800" cy="5626100"/>
          </a:xfrm>
          <a:prstGeom prst="rect">
            <a:avLst/>
          </a:prstGeom>
        </p:spPr>
        <p:txBody>
          <a:bodyPr/>
          <a:lstStyle/>
          <a:p>
            <a:pPr lvl="0">
              <a:spcBef>
                <a:spcPts val="0"/>
              </a:spcBef>
              <a:buBlip>
                <a:blip r:embed="rId2"/>
              </a:buBlip>
              <a:defRPr sz="1800"/>
            </a:pPr>
            <a:r>
              <a:rPr sz="2400"/>
              <a:t>変数++　　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x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=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x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+ 1;  ⇒　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x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+= 1; ⇒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x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++;</a:t>
            </a: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0">
              <a:spcBef>
                <a:spcPts val="0"/>
              </a:spcBef>
              <a:buBlip>
                <a:blip r:embed="rId2"/>
              </a:buBlip>
              <a:defRPr sz="1800"/>
            </a:pPr>
            <a:r>
              <a:rPr sz="2400"/>
              <a:t>変数--　　　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y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=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y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– 1;  ⇒　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y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–= 1; ⇒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y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--;</a:t>
            </a: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0">
              <a:spcBef>
                <a:spcPts val="0"/>
              </a:spcBef>
              <a:buBlip>
                <a:blip r:embed="rId2"/>
              </a:buBlip>
              <a:defRPr sz="1800"/>
            </a:pPr>
            <a:endParaRPr sz="2400"/>
          </a:p>
          <a:p>
            <a:pPr lvl="0">
              <a:spcBef>
                <a:spcPts val="0"/>
              </a:spcBef>
              <a:buBlip>
                <a:blip r:embed="rId2"/>
              </a:buBlip>
              <a:defRPr sz="1800"/>
            </a:pPr>
            <a:r>
              <a:rPr sz="2400"/>
              <a:t>++変数</a:t>
            </a:r>
            <a:endParaRPr sz="2400"/>
          </a:p>
          <a:p>
            <a:pPr lvl="1">
              <a:buFont typeface="ヒラギノ明朝 Pro W3"/>
              <a:defRPr sz="1800"/>
            </a:pP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x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= 30; 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z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=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x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++ * 10;  ⇒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z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←300,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x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←31</a:t>
            </a: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1">
              <a:buFont typeface="ヒラギノ明朝 Pro W3"/>
              <a:defRPr sz="1800"/>
            </a:pP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x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= 30; 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z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= ++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x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* 10;  ⇒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z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←310,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x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←31</a:t>
            </a: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0">
              <a:spcBef>
                <a:spcPts val="0"/>
              </a:spcBef>
              <a:buBlip>
                <a:blip r:embed="rId2"/>
              </a:buBlip>
              <a:defRPr sz="1800"/>
            </a:pPr>
            <a:r>
              <a:rPr sz="2400"/>
              <a:t>--変数</a:t>
            </a:r>
            <a:endParaRPr sz="2400"/>
          </a:p>
          <a:p>
            <a:pPr lvl="1">
              <a:buFont typeface="ヒラギノ明朝 Pro W3"/>
              <a:defRPr sz="1800"/>
            </a:pP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y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= 30; 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z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= --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y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* 10;  ⇒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z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←290,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y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←29</a:t>
            </a: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1">
              <a:buFont typeface="ヒラギノ明朝 Pro W3"/>
              <a:defRPr sz="1800"/>
            </a:pP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y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= 30; 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z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=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y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-- * 10;  ⇒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z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←300,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y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←29</a:t>
            </a:r>
          </a:p>
        </p:txBody>
      </p:sp>
    </p:spTree>
  </p:cSld>
  <p:clrMapOvr>
    <a:masterClrMapping/>
  </p:clrMapOvr>
  <p:transition spd="med" advClick="1"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ブロックと変数の有効領域</a:t>
            </a:r>
          </a:p>
        </p:txBody>
      </p:sp>
      <p:sp>
        <p:nvSpPr>
          <p:cNvPr id="208" name="Shape 208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ブロック</a:t>
            </a:r>
            <a:endParaRPr sz="2400"/>
          </a:p>
          <a:p>
            <a:pPr lvl="1">
              <a:defRPr sz="1800"/>
            </a:pPr>
            <a:r>
              <a:rPr sz="2400"/>
              <a:t>波括弧｛｝で囲まれた領域を指す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変数の有効範囲</a:t>
            </a:r>
            <a:endParaRPr sz="2400"/>
          </a:p>
          <a:p>
            <a:pPr lvl="1">
              <a:defRPr sz="1800"/>
            </a:pPr>
            <a:r>
              <a:rPr sz="2400"/>
              <a:t>変数が宣言されてから、そのブロックでの実行が終了するまで</a:t>
            </a:r>
            <a:endParaRPr sz="2400"/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{ </a:t>
            </a: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 x</a:t>
            </a:r>
            <a:r>
              <a:rPr sz="2400"/>
              <a:t>;</a:t>
            </a:r>
            <a:endParaRPr sz="2400"/>
          </a:p>
          <a:p>
            <a:pPr lvl="1">
              <a:defRPr sz="1800"/>
            </a:pPr>
            <a:r>
              <a:rPr sz="2400"/>
              <a:t>     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{ </a:t>
            </a: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y</a:t>
            </a:r>
            <a:r>
              <a:rPr sz="2400"/>
              <a:t>; </a:t>
            </a:r>
            <a:endParaRPr sz="2400"/>
          </a:p>
          <a:p>
            <a:pPr lvl="1">
              <a:defRPr sz="1800"/>
            </a:pPr>
            <a:r>
              <a:rPr sz="2400"/>
              <a:t>     }</a:t>
            </a:r>
            <a:endParaRPr sz="2400"/>
          </a:p>
          <a:p>
            <a:pPr lvl="1">
              <a:defRPr sz="1800"/>
            </a:pPr>
            <a:r>
              <a:rPr sz="2400"/>
              <a:t>}</a:t>
            </a:r>
          </a:p>
        </p:txBody>
      </p:sp>
    </p:spTree>
  </p:cSld>
  <p:clrMapOvr>
    <a:masterClrMapping/>
  </p:clrMapOvr>
  <p:transition spd="med" advClick="1"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繰返しを記述する構文</a:t>
            </a:r>
          </a:p>
        </p:txBody>
      </p:sp>
      <p:sp>
        <p:nvSpPr>
          <p:cNvPr id="211" name="Shape 211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641392" indent="-387392">
              <a:buBlip>
                <a:blip r:embed="rId2"/>
              </a:buBlip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while</a:t>
            </a:r>
            <a:r>
              <a:rPr sz="2400"/>
              <a:t>文</a:t>
            </a:r>
            <a:endParaRPr sz="2400"/>
          </a:p>
          <a:p>
            <a:pPr lvl="1">
              <a:defRPr sz="1800"/>
            </a:pPr>
            <a:r>
              <a:rPr sz="2400"/>
              <a:t>どのような言語でもある</a:t>
            </a:r>
            <a:endParaRPr sz="2400"/>
          </a:p>
          <a:p>
            <a:pPr lvl="0" marL="641392" indent="-387392">
              <a:buBlip>
                <a:blip r:embed="rId2"/>
              </a:buBlip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do while</a:t>
            </a:r>
            <a:r>
              <a:rPr sz="2400"/>
              <a:t>文</a:t>
            </a:r>
            <a:endParaRPr sz="2400"/>
          </a:p>
          <a:p>
            <a:pPr lvl="1">
              <a:defRPr sz="1800"/>
            </a:pPr>
            <a:r>
              <a:rPr sz="2400"/>
              <a:t>１回は実行してしまう</a:t>
            </a:r>
            <a:endParaRPr sz="2400"/>
          </a:p>
          <a:p>
            <a:pPr lvl="0" marL="641392" indent="-387392">
              <a:buBlip>
                <a:blip r:embed="rId2"/>
              </a:buBlip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for</a:t>
            </a:r>
            <a:r>
              <a:rPr sz="2400"/>
              <a:t>文</a:t>
            </a:r>
            <a:endParaRPr sz="2400"/>
          </a:p>
          <a:p>
            <a:pPr lvl="1"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while</a:t>
            </a:r>
            <a:r>
              <a:rPr sz="2400"/>
              <a:t>文が進化したもの</a:t>
            </a:r>
          </a:p>
        </p:txBody>
      </p:sp>
    </p:spTree>
  </p:cSld>
  <p:clrMapOvr>
    <a:masterClrMapping/>
  </p:clrMapOvr>
  <p:transition spd="med" advClick="1"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>
                <a:latin typeface="Palatino"/>
                <a:ea typeface="Palatino"/>
                <a:cs typeface="Palatino"/>
                <a:sym typeface="Palatino"/>
              </a:rPr>
              <a:t>while</a:t>
            </a:r>
            <a:r>
              <a:rPr b="1" sz="3600"/>
              <a:t>文による繰返し</a:t>
            </a:r>
          </a:p>
        </p:txBody>
      </p:sp>
      <p:sp>
        <p:nvSpPr>
          <p:cNvPr id="214" name="Shape 214"/>
          <p:cNvSpPr/>
          <p:nvPr>
            <p:ph type="body" idx="1"/>
          </p:nvPr>
        </p:nvSpPr>
        <p:spPr>
          <a:xfrm>
            <a:off x="990600" y="1358900"/>
            <a:ext cx="8178800" cy="5715000"/>
          </a:xfrm>
          <a:prstGeom prst="rect">
            <a:avLst/>
          </a:prstGeom>
        </p:spPr>
        <p:txBody>
          <a:bodyPr/>
          <a:lstStyle/>
          <a:p>
            <a:pPr lvl="0" marL="641392" indent="-387392">
              <a:buBlip>
                <a:blip r:embed="rId2"/>
              </a:buBlip>
              <a:defRPr sz="1800"/>
            </a:pPr>
            <a:endParaRPr b="1" sz="2400">
              <a:latin typeface="Palatino"/>
              <a:ea typeface="Palatino"/>
              <a:cs typeface="Palatino"/>
              <a:sym typeface="Palatino"/>
            </a:endParaRPr>
          </a:p>
          <a:p>
            <a:pPr lvl="0" marL="641392" indent="-387392">
              <a:buBlip>
                <a:blip r:embed="rId2"/>
              </a:buBlip>
              <a:defRPr sz="1800"/>
            </a:pPr>
            <a:endParaRPr b="1" sz="2400">
              <a:latin typeface="Palatino"/>
              <a:ea typeface="Palatino"/>
              <a:cs typeface="Palatino"/>
              <a:sym typeface="Palatino"/>
            </a:endParaRPr>
          </a:p>
          <a:p>
            <a:pPr lvl="0" marL="641392" indent="-387392">
              <a:buBlip>
                <a:blip r:embed="rId2"/>
              </a:buBlip>
              <a:defRPr sz="1800"/>
            </a:pPr>
            <a:endParaRPr b="1" sz="2400">
              <a:latin typeface="Palatino"/>
              <a:ea typeface="Palatino"/>
              <a:cs typeface="Palatino"/>
              <a:sym typeface="Palatino"/>
            </a:endParaRPr>
          </a:p>
          <a:p>
            <a:pPr lvl="0" marL="641392" indent="-387392">
              <a:buBlip>
                <a:blip r:embed="rId2"/>
              </a:buBlip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while</a:t>
            </a:r>
            <a:r>
              <a:rPr sz="2400"/>
              <a:t>文の意味</a:t>
            </a:r>
            <a:endParaRPr sz="2400"/>
          </a:p>
          <a:p>
            <a:pPr lvl="1">
              <a:defRPr sz="1800"/>
            </a:pPr>
            <a:r>
              <a:rPr sz="2400"/>
              <a:t>継続条件が満たされている間、実行する</a:t>
            </a:r>
            <a:endParaRPr sz="2400"/>
          </a:p>
          <a:p>
            <a:pPr lvl="0" marL="641392" indent="-387392">
              <a:buBlip>
                <a:blip r:embed="rId2"/>
              </a:buBlip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while</a:t>
            </a:r>
            <a:r>
              <a:rPr sz="2400"/>
              <a:t>文を使うには、</a:t>
            </a:r>
            <a:endParaRPr sz="2400"/>
          </a:p>
          <a:p>
            <a:pPr lvl="1">
              <a:defRPr sz="1800"/>
            </a:pPr>
            <a:r>
              <a:rPr sz="2400"/>
              <a:t>いつかは継続条件を満たさなくなるように状態遷移させる</a:t>
            </a:r>
          </a:p>
        </p:txBody>
      </p:sp>
      <p:sp>
        <p:nvSpPr>
          <p:cNvPr id="215" name="Shape 215"/>
          <p:cNvSpPr/>
          <p:nvPr/>
        </p:nvSpPr>
        <p:spPr>
          <a:xfrm>
            <a:off x="2172716" y="1104900"/>
            <a:ext cx="6007101" cy="160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/>
          <a:p>
            <a:pPr lvl="0"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while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( </a:t>
            </a:r>
            <a:r>
              <a:rPr sz="2400">
                <a:latin typeface="+mn-lt"/>
                <a:ea typeface="+mn-ea"/>
                <a:cs typeface="+mn-cs"/>
                <a:sym typeface="ヒラギノ明朝 Pro W3"/>
              </a:rPr>
              <a:t>継続条件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) {</a:t>
            </a: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0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	</a:t>
            </a:r>
            <a:r>
              <a:rPr sz="2400">
                <a:latin typeface="+mn-lt"/>
                <a:ea typeface="+mn-ea"/>
                <a:cs typeface="+mn-cs"/>
                <a:sym typeface="ヒラギノ明朝 Pro W3"/>
              </a:rPr>
              <a:t>繰り返したいこと</a:t>
            </a: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0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}</a:t>
            </a:r>
          </a:p>
        </p:txBody>
      </p:sp>
    </p:spTree>
  </p:cSld>
  <p:clrMapOvr>
    <a:masterClrMapping/>
  </p:clrMapOvr>
  <p:transition spd="med" advClick="1"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>
                <a:latin typeface="Palatino"/>
                <a:ea typeface="Palatino"/>
                <a:cs typeface="Palatino"/>
                <a:sym typeface="Palatino"/>
              </a:rPr>
              <a:t>while</a:t>
            </a:r>
            <a:r>
              <a:rPr b="1" sz="3600"/>
              <a:t>文の動き</a:t>
            </a:r>
          </a:p>
        </p:txBody>
      </p:sp>
      <p:sp>
        <p:nvSpPr>
          <p:cNvPr id="218" name="Shape 218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繰り返すたびに、論理式を評価し、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false</a:t>
            </a:r>
            <a:r>
              <a:rPr sz="2400"/>
              <a:t>になったら、次にいく。</a:t>
            </a:r>
          </a:p>
        </p:txBody>
      </p:sp>
      <p:pic>
        <p:nvPicPr>
          <p:cNvPr id="219" name="Repeat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060700" y="2489200"/>
            <a:ext cx="3810000" cy="476797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繰返しを作るには</a:t>
            </a:r>
          </a:p>
        </p:txBody>
      </p:sp>
      <p:sp>
        <p:nvSpPr>
          <p:cNvPr id="222" name="Shape 222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繰り返したい部分をブロックでまとめる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状態遷移をさせる部分をブロックにいれる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｛</a:t>
            </a:r>
            <a:endParaRPr sz="2400"/>
          </a:p>
          <a:p>
            <a:pPr lvl="1">
              <a:defRPr sz="1800"/>
            </a:pPr>
            <a:r>
              <a:rPr sz="2400"/>
              <a:t>繰り返したい内容</a:t>
            </a:r>
            <a:endParaRPr sz="2400"/>
          </a:p>
          <a:p>
            <a:pPr lvl="1">
              <a:defRPr sz="1800"/>
            </a:pPr>
            <a:r>
              <a:rPr sz="2400"/>
              <a:t>状態遷移させる内容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｝</a:t>
            </a:r>
          </a:p>
        </p:txBody>
      </p:sp>
    </p:spTree>
  </p:cSld>
  <p:clrMapOvr>
    <a:masterClrMapping/>
  </p:clrMapOvr>
  <p:transition spd="med" advClick="1"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回数繰返し文</a:t>
            </a:r>
          </a:p>
        </p:txBody>
      </p:sp>
      <p:sp>
        <p:nvSpPr>
          <p:cNvPr id="225" name="Shape 225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繰返しをしている部分がどの範囲か明確になる。</a:t>
            </a:r>
            <a:endParaRPr sz="2400"/>
          </a:p>
          <a:p>
            <a:pPr lvl="1" marL="0" indent="596900">
              <a:lnSpc>
                <a:spcPct val="110000"/>
              </a:lnSpc>
              <a:spcBef>
                <a:spcPts val="0"/>
              </a:spcBef>
              <a:buSzTx/>
              <a:buFont typeface="ヒラギノ明朝 Pro W3"/>
              <a:buNone/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count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=1;</a:t>
            </a: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1" marL="0" indent="596900">
              <a:lnSpc>
                <a:spcPct val="110000"/>
              </a:lnSpc>
              <a:spcBef>
                <a:spcPts val="0"/>
              </a:spcBef>
              <a:buSzTx/>
              <a:buFont typeface="ヒラギノ明朝 Pro W3"/>
              <a:buNone/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while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(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count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&lt;= 10 ) {</a:t>
            </a: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2" marL="0" indent="939800">
              <a:lnSpc>
                <a:spcPct val="90000"/>
              </a:lnSpc>
              <a:spcBef>
                <a:spcPts val="0"/>
              </a:spcBef>
              <a:buSzTx/>
              <a:buNone/>
              <a:defRPr sz="1800"/>
            </a:pP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// 繰り返される内容</a:t>
            </a:r>
            <a:endParaRPr i="1" sz="2400">
              <a:latin typeface="Palatino"/>
              <a:ea typeface="Palatino"/>
              <a:cs typeface="Palatino"/>
              <a:sym typeface="Palatino"/>
            </a:endParaRPr>
          </a:p>
          <a:p>
            <a:pPr lvl="2" marL="0" indent="939800">
              <a:lnSpc>
                <a:spcPct val="110000"/>
              </a:lnSpc>
              <a:spcBef>
                <a:spcPts val="0"/>
              </a:spcBef>
              <a:buSzTx/>
              <a:buNone/>
              <a:defRPr sz="1800"/>
            </a:pP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count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=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count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+1;</a:t>
            </a: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1" marL="0" indent="596900">
              <a:lnSpc>
                <a:spcPct val="110000"/>
              </a:lnSpc>
              <a:spcBef>
                <a:spcPts val="0"/>
              </a:spcBef>
              <a:buSzTx/>
              <a:buFont typeface="ヒラギノ明朝 Pro W3"/>
              <a:buNone/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}</a:t>
            </a: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1" marL="0" indent="596900">
              <a:spcBef>
                <a:spcPts val="0"/>
              </a:spcBef>
              <a:buSzTx/>
              <a:buFont typeface="ヒラギノ明朝 Pro W3"/>
              <a:buNone/>
              <a:defRPr sz="1800"/>
            </a:pP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0">
              <a:lnSpc>
                <a:spcPct val="80000"/>
              </a:lnSpc>
              <a:buBlip>
                <a:blip r:embed="rId2"/>
              </a:buBlip>
              <a:defRPr sz="1800"/>
            </a:pPr>
            <a:r>
              <a:rPr sz="2400"/>
              <a:t>字下げを手動で行なうには、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TABキーを使う</a:t>
            </a:r>
            <a:endParaRPr sz="2400"/>
          </a:p>
          <a:p>
            <a:pPr lvl="0">
              <a:lnSpc>
                <a:spcPct val="80000"/>
              </a:lnSpc>
              <a:buBlip>
                <a:blip r:embed="rId2"/>
              </a:buBlip>
              <a:defRPr sz="1800"/>
            </a:pPr>
            <a:r>
              <a:rPr sz="2400"/>
              <a:t>字下げを戻すのは、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Shift+TAB</a:t>
            </a:r>
          </a:p>
        </p:txBody>
      </p:sp>
    </p:spTree>
  </p:cSld>
  <p:clrMapOvr>
    <a:masterClrMapping/>
  </p:clrMapOvr>
  <p:transition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整数型と実数型</a:t>
            </a:r>
          </a:p>
        </p:txBody>
      </p:sp>
      <p:sp>
        <p:nvSpPr>
          <p:cNvPr id="55" name="Shape 55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整数は、離散数（</a:t>
            </a:r>
            <a:r>
              <a:rPr sz="2400"/>
              <a:t>Discrete Number）と呼ばれ、実数は連続数（Linear Number</a:t>
            </a:r>
            <a:r>
              <a:rPr sz="2400"/>
              <a:t>）と呼ばれている。</a:t>
            </a:r>
          </a:p>
        </p:txBody>
      </p:sp>
      <p:pic>
        <p:nvPicPr>
          <p:cNvPr id="56" name="Figure 4-1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281182" y="2755900"/>
            <a:ext cx="6264824" cy="36703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変数の値を使った繰返し</a:t>
            </a:r>
          </a:p>
        </p:txBody>
      </p:sp>
      <p:sp>
        <p:nvSpPr>
          <p:cNvPr id="228" name="Shape 228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ループ変数の値を変えていく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最終的に、継続条件を満たさなくする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ループ変数の値を使ってメソッド呼出しのパラメータなどに使える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変数をいくつ使うべきかは、表わしたいデータの種類による</a:t>
            </a:r>
          </a:p>
        </p:txBody>
      </p:sp>
    </p:spTree>
  </p:cSld>
  <p:clrMapOvr>
    <a:masterClrMapping/>
  </p:clrMapOvr>
  <p:transition spd="med" advClick="1"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Shape 23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ループ変数のトレース</a:t>
            </a:r>
          </a:p>
        </p:txBody>
      </p:sp>
      <p:sp>
        <p:nvSpPr>
          <p:cNvPr id="231" name="Shape 231"/>
          <p:cNvSpPr/>
          <p:nvPr>
            <p:ph type="body" idx="1"/>
          </p:nvPr>
        </p:nvSpPr>
        <p:spPr>
          <a:xfrm>
            <a:off x="990600" y="1358900"/>
            <a:ext cx="8335468" cy="5590932"/>
          </a:xfrm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ループ変数の値の変化を追う</a:t>
            </a:r>
            <a:endParaRPr sz="2400"/>
          </a:p>
          <a:p>
            <a:pPr lvl="1">
              <a:defRPr sz="1800"/>
            </a:pPr>
            <a:r>
              <a:rPr sz="2400"/>
              <a:t>最初の値（初期値）</a:t>
            </a:r>
            <a:endParaRPr sz="2400"/>
          </a:p>
          <a:p>
            <a:pPr lvl="1">
              <a:defRPr sz="1800"/>
            </a:pPr>
            <a:r>
              <a:rPr sz="2400"/>
              <a:t>途中の増分（差分）値</a:t>
            </a:r>
            <a:endParaRPr sz="2400"/>
          </a:p>
          <a:p>
            <a:pPr lvl="1">
              <a:defRPr sz="1800"/>
            </a:pPr>
            <a:r>
              <a:rPr sz="2400"/>
              <a:t>継続条件が終わるときの値（最終値）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値の推移を追っていれば繰返しがどう動くかわかる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endParaRPr sz="2400"/>
          </a:p>
          <a:p>
            <a:pPr lvl="0" algn="l">
              <a:buBlip>
                <a:blip r:embed="rId2"/>
              </a:buBlip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Eclipse</a:t>
            </a:r>
            <a:r>
              <a:rPr sz="2400"/>
              <a:t>では、行番号のところで、右クリックして「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Toggle breakpoint</a:t>
            </a:r>
            <a:r>
              <a:rPr sz="2400"/>
              <a:t>」で止めたい行を指定。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>
                <a:latin typeface="Didot"/>
                <a:ea typeface="Didot"/>
                <a:cs typeface="Didot"/>
                <a:sym typeface="Didot"/>
              </a:rPr>
              <a:t>Debug</a:t>
            </a:r>
            <a:r>
              <a:rPr sz="2400"/>
              <a:t>ボタンで実行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表示を戻すのは、右上の「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Java</a:t>
            </a:r>
            <a:r>
              <a:rPr sz="2400"/>
              <a:t>」ボタンから</a:t>
            </a:r>
          </a:p>
        </p:txBody>
      </p:sp>
    </p:spTree>
  </p:cSld>
  <p:clrMapOvr>
    <a:masterClrMapping/>
  </p:clrMapOvr>
  <p:transition spd="med" advClick="1"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>
                <a:latin typeface="Palatino"/>
                <a:ea typeface="Palatino"/>
                <a:cs typeface="Palatino"/>
                <a:sym typeface="Palatino"/>
              </a:rPr>
              <a:t>for</a:t>
            </a:r>
            <a:r>
              <a:rPr b="1" sz="3600"/>
              <a:t>文を使った繰返し</a:t>
            </a:r>
          </a:p>
        </p:txBody>
      </p:sp>
      <p:sp>
        <p:nvSpPr>
          <p:cNvPr id="234" name="Shape 234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602758" indent="-348758">
              <a:buBlip>
                <a:blip r:embed="rId2"/>
              </a:buBlip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for</a:t>
            </a:r>
            <a:r>
              <a:rPr sz="2400"/>
              <a:t>文の書式</a:t>
            </a:r>
            <a:endParaRPr sz="2400"/>
          </a:p>
          <a:p>
            <a:pPr lvl="1" marL="0" indent="596900">
              <a:spcBef>
                <a:spcPts val="0"/>
              </a:spcBef>
              <a:buSzTx/>
              <a:buNone/>
              <a:defRPr sz="1800"/>
            </a:pPr>
            <a:r>
              <a:rPr b="1" sz="2600">
                <a:latin typeface="Palatino"/>
                <a:ea typeface="Palatino"/>
                <a:cs typeface="Palatino"/>
                <a:sym typeface="Palatino"/>
              </a:rPr>
              <a:t>for</a:t>
            </a:r>
            <a:r>
              <a:rPr sz="2600"/>
              <a:t> (最初の式 ; 継続条件 ; 繰返す式 ) {</a:t>
            </a:r>
            <a:endParaRPr sz="2600"/>
          </a:p>
          <a:p>
            <a:pPr lvl="2" marL="0" indent="939800">
              <a:spcBef>
                <a:spcPts val="0"/>
              </a:spcBef>
              <a:buSzTx/>
              <a:buNone/>
              <a:defRPr sz="1800"/>
            </a:pPr>
            <a:r>
              <a:rPr sz="2600"/>
              <a:t>繰返したい内容</a:t>
            </a:r>
            <a:endParaRPr sz="2600"/>
          </a:p>
          <a:p>
            <a:pPr lvl="1" marL="0" indent="596900">
              <a:spcBef>
                <a:spcPts val="0"/>
              </a:spcBef>
              <a:buSzTx/>
              <a:buNone/>
              <a:defRPr sz="1800"/>
            </a:pPr>
            <a:r>
              <a:rPr sz="2600"/>
              <a:t>}</a:t>
            </a:r>
            <a:endParaRPr sz="26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意味</a:t>
            </a:r>
            <a:endParaRPr sz="2400"/>
          </a:p>
          <a:p>
            <a:pPr lvl="1" marL="1066054" indent="-469154">
              <a:buSzPct val="100000"/>
              <a:buAutoNum type="arabicPeriod" startAt="1"/>
              <a:defRPr sz="1800"/>
            </a:pPr>
            <a:r>
              <a:rPr sz="2400"/>
              <a:t>最初の式が、まず実行される</a:t>
            </a:r>
            <a:endParaRPr sz="2400"/>
          </a:p>
          <a:p>
            <a:pPr lvl="1" marL="1019724" indent="-422824">
              <a:buSzPct val="100000"/>
              <a:buFont typeface="Palatino"/>
              <a:buAutoNum type="arabicPeriod" startAt="2"/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while</a:t>
            </a:r>
            <a:r>
              <a:rPr sz="2400"/>
              <a:t>文と同じで継続条件を評価する</a:t>
            </a:r>
            <a:endParaRPr sz="2400"/>
          </a:p>
          <a:p>
            <a:pPr lvl="1" marL="1066054" indent="-469154">
              <a:buSzPct val="100000"/>
              <a:buAutoNum type="arabicPeriod" startAt="3"/>
              <a:defRPr sz="1800"/>
            </a:pPr>
            <a:r>
              <a:rPr sz="2400"/>
              <a:t>繰返したい内容を実行してから、繰返す式を評価</a:t>
            </a:r>
            <a:endParaRPr sz="2400"/>
          </a:p>
          <a:p>
            <a:pPr lvl="1" marL="1066054" indent="-469154">
              <a:buSzPct val="100000"/>
              <a:buAutoNum type="arabicPeriod" startAt="3"/>
              <a:defRPr sz="1800"/>
            </a:pPr>
            <a:r>
              <a:rPr sz="2400"/>
              <a:t>２のところに戻る</a:t>
            </a:r>
          </a:p>
        </p:txBody>
      </p:sp>
    </p:spTree>
  </p:cSld>
  <p:clrMapOvr>
    <a:masterClrMapping/>
  </p:clrMapOvr>
  <p:transition spd="med" advClick="1"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Shape 23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>
                <a:latin typeface="Palatino"/>
                <a:ea typeface="Palatino"/>
                <a:cs typeface="Palatino"/>
                <a:sym typeface="Palatino"/>
              </a:rPr>
              <a:t>for</a:t>
            </a:r>
            <a:r>
              <a:rPr b="1" sz="3600"/>
              <a:t>文の実行の模式</a:t>
            </a:r>
          </a:p>
        </p:txBody>
      </p:sp>
      <p:sp>
        <p:nvSpPr>
          <p:cNvPr id="237" name="Shape 237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602758" indent="-348758">
              <a:buBlip>
                <a:blip r:embed="rId2"/>
              </a:buBlip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for</a:t>
            </a:r>
            <a:r>
              <a:rPr sz="2400"/>
              <a:t>文の各部分をABCDで表わす</a:t>
            </a:r>
            <a:endParaRPr sz="2400"/>
          </a:p>
          <a:p>
            <a:pPr lvl="1"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for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( A; B; C )  {  D }</a:t>
            </a: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実行は以下のようになる</a:t>
            </a:r>
            <a:endParaRPr sz="2400"/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A→</a:t>
            </a:r>
            <a:r>
              <a:rPr sz="2400">
                <a:solidFill>
                  <a:srgbClr val="FF2600"/>
                </a:solidFill>
                <a:latin typeface="Palatino"/>
                <a:ea typeface="Palatino"/>
                <a:cs typeface="Palatino"/>
                <a:sym typeface="Palatino"/>
              </a:rPr>
              <a:t>B→D→C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→B→D→C→B→D→C→…→B→D→C→B→</a:t>
            </a:r>
            <a:r>
              <a:rPr sz="2400"/>
              <a:t>次へ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省略について</a:t>
            </a:r>
            <a:endParaRPr sz="2400"/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A，C，D</a:t>
            </a:r>
            <a:r>
              <a:rPr sz="2400"/>
              <a:t>…省略可能</a:t>
            </a:r>
            <a:endParaRPr sz="2400"/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B</a:t>
            </a:r>
            <a:r>
              <a:rPr sz="2400"/>
              <a:t>…省略可能だが、省略された場合は</a:t>
            </a: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true</a:t>
            </a:r>
            <a:r>
              <a:rPr sz="2400"/>
              <a:t>だとみなす</a:t>
            </a:r>
          </a:p>
        </p:txBody>
      </p:sp>
    </p:spTree>
  </p:cSld>
  <p:clrMapOvr>
    <a:masterClrMapping/>
  </p:clrMapOvr>
  <p:transition spd="med" advClick="1"/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for文の例</a:t>
            </a:r>
          </a:p>
        </p:txBody>
      </p:sp>
      <p:sp>
        <p:nvSpPr>
          <p:cNvPr id="240" name="Shape 240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0" indent="254000">
              <a:buSzTx/>
              <a:buNone/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for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( </a:t>
            </a: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i=1; i &lt;= 10; i=i+1 ) {</a:t>
            </a: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2" marL="0" indent="939800">
              <a:buSzTx/>
              <a:buNone/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System.out.println( i );</a:t>
            </a: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0" marL="0" indent="254000">
              <a:buSzTx/>
              <a:buNone/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}</a:t>
            </a: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最初に</a:t>
            </a: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i</a:t>
            </a:r>
            <a:r>
              <a:rPr sz="2400"/>
              <a:t>を宣言し、i=1にする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i &lt;= 10の間続ける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繰り返すたびに i = i + 1を行なう</a:t>
            </a:r>
          </a:p>
        </p:txBody>
      </p:sp>
    </p:spTree>
  </p:cSld>
  <p:clrMapOvr>
    <a:masterClrMapping/>
  </p:clrMapOvr>
  <p:transition spd="med" advClick="1"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ループ変数の初期値設定</a:t>
            </a:r>
          </a:p>
        </p:txBody>
      </p:sp>
      <p:sp>
        <p:nvSpPr>
          <p:cNvPr id="243" name="Shape 243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最初に行なうところ、宣言文を書いても良い（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Java</a:t>
            </a:r>
            <a:r>
              <a:rPr sz="2400"/>
              <a:t>、および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C++</a:t>
            </a:r>
            <a:r>
              <a:rPr sz="2400"/>
              <a:t>言語だけ、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C</a:t>
            </a:r>
            <a:r>
              <a:rPr sz="2400"/>
              <a:t>言語はだめ）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そこで宣言された変数は、</a:t>
            </a: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for</a:t>
            </a:r>
            <a:r>
              <a:rPr sz="2400"/>
              <a:t>文のブロックを抜けたら消滅する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ループ変数を増分させたときの繰返し回数の目安</a:t>
            </a:r>
            <a:endParaRPr sz="2400"/>
          </a:p>
          <a:p>
            <a:pPr lvl="1" marL="0" indent="596900">
              <a:buSzTx/>
              <a:buFont typeface="ヒラギノ明朝 Pro W3"/>
              <a:buNone/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for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( </a:t>
            </a: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i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=初期値 ;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i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&lt; 上限値 ;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i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+= 間隔 ) {  }</a:t>
            </a: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このような場合の繰返しの回数</a:t>
            </a:r>
            <a:endParaRPr sz="2400"/>
          </a:p>
          <a:p>
            <a:pPr lvl="1">
              <a:defRPr sz="1800"/>
            </a:pPr>
            <a:r>
              <a:rPr sz="2400"/>
              <a:t>⎡( 上限値 - 初期値 ) / 間隔⎤</a:t>
            </a:r>
          </a:p>
        </p:txBody>
      </p:sp>
    </p:spTree>
  </p:cSld>
  <p:clrMapOvr>
    <a:masterClrMapping/>
  </p:clrMapOvr>
  <p:transition spd="med" advClick="1"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Shape 245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>
                <a:latin typeface="Palatino"/>
                <a:ea typeface="Palatino"/>
                <a:cs typeface="Palatino"/>
                <a:sym typeface="Palatino"/>
              </a:rPr>
              <a:t>for</a:t>
            </a:r>
            <a:r>
              <a:rPr b="1" sz="3600"/>
              <a:t>文を使ったさまざまな記述例</a:t>
            </a:r>
          </a:p>
        </p:txBody>
      </p:sp>
      <p:sp>
        <p:nvSpPr>
          <p:cNvPr id="246" name="Shape 246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単純にループ変数を増分させる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ループ変数を減らしていき、最終値をマイナスの値と比較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ループ変数を掛け算で増やしていく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何もしないで繰返す</a:t>
            </a:r>
          </a:p>
        </p:txBody>
      </p:sp>
    </p:spTree>
  </p:cSld>
  <p:clrMapOvr>
    <a:masterClrMapping/>
  </p:clrMapOvr>
  <p:transition spd="med" advClick="1"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止まる設計</a:t>
            </a:r>
          </a:p>
        </p:txBody>
      </p:sp>
      <p:sp>
        <p:nvSpPr>
          <p:cNvPr id="249" name="Shape 249"/>
          <p:cNvSpPr/>
          <p:nvPr>
            <p:ph type="body" idx="1"/>
          </p:nvPr>
        </p:nvSpPr>
        <p:spPr>
          <a:xfrm>
            <a:off x="990600" y="1358900"/>
            <a:ext cx="8500865" cy="5648959"/>
          </a:xfrm>
          <a:prstGeom prst="rect">
            <a:avLst/>
          </a:prstGeom>
        </p:spPr>
        <p:txBody>
          <a:bodyPr/>
          <a:lstStyle/>
          <a:p>
            <a:pPr lvl="0">
              <a:spcBef>
                <a:spcPts val="1200"/>
              </a:spcBef>
              <a:buBlip>
                <a:blip r:embed="rId2"/>
              </a:buBlip>
              <a:defRPr sz="1800"/>
            </a:pPr>
            <a:r>
              <a:rPr sz="2400"/>
              <a:t>初期値と継続条件の設定の仕方による</a:t>
            </a:r>
            <a:endParaRPr sz="2400"/>
          </a:p>
          <a:p>
            <a:pPr lvl="1">
              <a:spcBef>
                <a:spcPts val="1200"/>
              </a:spcBef>
              <a:defRPr sz="1800"/>
            </a:pPr>
            <a:r>
              <a:rPr sz="2400"/>
              <a:t>１回も実行されない</a:t>
            </a:r>
            <a:endParaRPr sz="2400"/>
          </a:p>
          <a:p>
            <a:pPr lvl="2">
              <a:spcBef>
                <a:spcPts val="0"/>
              </a:spcBef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for ( int 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i=0; i </a:t>
            </a:r>
            <a:r>
              <a:rPr sz="2400">
                <a:solidFill>
                  <a:srgbClr val="FF2600"/>
                </a:solidFill>
                <a:latin typeface="Palatino"/>
                <a:ea typeface="Palatino"/>
                <a:cs typeface="Palatino"/>
                <a:sym typeface="Palatino"/>
              </a:rPr>
              <a:t>&gt;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100; i = i + 10</a:t>
            </a: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 ) {</a:t>
            </a:r>
            <a:endParaRPr b="1" sz="2400">
              <a:latin typeface="Palatino"/>
              <a:ea typeface="Palatino"/>
              <a:cs typeface="Palatino"/>
              <a:sym typeface="Palatino"/>
            </a:endParaRPr>
          </a:p>
          <a:p>
            <a:pPr lvl="1">
              <a:spcBef>
                <a:spcPts val="1200"/>
              </a:spcBef>
              <a:defRPr sz="1800"/>
            </a:pPr>
            <a:r>
              <a:rPr sz="2400"/>
              <a:t>止まらなくなる</a:t>
            </a:r>
            <a:endParaRPr sz="2400"/>
          </a:p>
          <a:p>
            <a:pPr lvl="2">
              <a:spcBef>
                <a:spcPts val="0"/>
              </a:spcBef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for ( int 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i=0; </a:t>
            </a:r>
            <a:r>
              <a:rPr sz="2400">
                <a:solidFill>
                  <a:srgbClr val="FF2600"/>
                </a:solidFill>
                <a:latin typeface="Palatino"/>
                <a:ea typeface="Palatino"/>
                <a:cs typeface="Palatino"/>
                <a:sym typeface="Palatino"/>
              </a:rPr>
              <a:t>i &gt;= 0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; i = i + 10</a:t>
            </a: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 )  {</a:t>
            </a:r>
            <a:endParaRPr b="1" sz="2400">
              <a:latin typeface="Palatino"/>
              <a:ea typeface="Palatino"/>
              <a:cs typeface="Palatino"/>
              <a:sym typeface="Palatino"/>
            </a:endParaRPr>
          </a:p>
          <a:p>
            <a:pPr lvl="0">
              <a:spcBef>
                <a:spcPts val="1200"/>
              </a:spcBef>
              <a:buBlip>
                <a:blip r:embed="rId2"/>
              </a:buBlip>
              <a:defRPr sz="1800"/>
            </a:pPr>
            <a:r>
              <a:rPr sz="2400"/>
              <a:t>文法間違い</a:t>
            </a:r>
            <a:endParaRPr sz="2400"/>
          </a:p>
          <a:p>
            <a:pPr lvl="1">
              <a:spcBef>
                <a:spcPts val="1200"/>
              </a:spcBef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for</a:t>
            </a:r>
            <a:r>
              <a:rPr sz="2400"/>
              <a:t>の括弧の中をカンマで区切る→正解はセミコロン</a:t>
            </a:r>
            <a:endParaRPr sz="2400"/>
          </a:p>
          <a:p>
            <a:pPr lvl="2">
              <a:spcBef>
                <a:spcPts val="0"/>
              </a:spcBef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for ( int 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i=0</a:t>
            </a:r>
            <a:r>
              <a:rPr sz="2400">
                <a:solidFill>
                  <a:srgbClr val="FF2600"/>
                </a:solidFill>
                <a:latin typeface="Palatino"/>
                <a:ea typeface="Palatino"/>
                <a:cs typeface="Palatino"/>
                <a:sym typeface="Palatino"/>
              </a:rPr>
              <a:t>,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i &lt; 100</a:t>
            </a:r>
            <a:r>
              <a:rPr sz="2400">
                <a:solidFill>
                  <a:srgbClr val="FF2600"/>
                </a:solidFill>
                <a:latin typeface="Palatino"/>
                <a:ea typeface="Palatino"/>
                <a:cs typeface="Palatino"/>
                <a:sym typeface="Palatino"/>
              </a:rPr>
              <a:t>,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</a:t>
            </a:r>
            <a:r>
              <a:rPr sz="2400">
                <a:solidFill>
                  <a:srgbClr val="FF2600"/>
                </a:solidFill>
                <a:latin typeface="Palatino"/>
                <a:ea typeface="Palatino"/>
                <a:cs typeface="Palatino"/>
                <a:sym typeface="Palatino"/>
              </a:rPr>
              <a:t>i =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i + 10</a:t>
            </a: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 ) {</a:t>
            </a:r>
            <a:endParaRPr b="1" sz="2400">
              <a:latin typeface="Palatino"/>
              <a:ea typeface="Palatino"/>
              <a:cs typeface="Palatino"/>
              <a:sym typeface="Palatino"/>
            </a:endParaRPr>
          </a:p>
          <a:p>
            <a:pPr lvl="1">
              <a:spcBef>
                <a:spcPts val="1200"/>
              </a:spcBef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for</a:t>
            </a:r>
            <a:r>
              <a:rPr sz="2400"/>
              <a:t>の括弧の直後にセミコロンをいれる→別ブロック</a:t>
            </a:r>
            <a:endParaRPr sz="2400"/>
          </a:p>
          <a:p>
            <a:pPr lvl="2">
              <a:spcBef>
                <a:spcPts val="0"/>
              </a:spcBef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for ( int 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i=0; i &lt; 100; i = i + 10</a:t>
            </a: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 ) </a:t>
            </a:r>
            <a:r>
              <a:rPr b="1" sz="2400">
                <a:solidFill>
                  <a:srgbClr val="FF2600"/>
                </a:solidFill>
                <a:latin typeface="Palatino"/>
                <a:ea typeface="Palatino"/>
                <a:cs typeface="Palatino"/>
                <a:sym typeface="Palatino"/>
              </a:rPr>
              <a:t>;</a:t>
            </a: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 {</a:t>
            </a:r>
          </a:p>
        </p:txBody>
      </p:sp>
    </p:spTree>
  </p:cSld>
  <p:clrMapOvr>
    <a:masterClrMapping/>
  </p:clrMapOvr>
  <p:transition spd="med" advClick="1"/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hape 25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>
                <a:latin typeface="Palatino"/>
                <a:ea typeface="Palatino"/>
                <a:cs typeface="Palatino"/>
                <a:sym typeface="Palatino"/>
              </a:rPr>
              <a:t>if</a:t>
            </a:r>
            <a:r>
              <a:rPr b="1" sz="3600"/>
              <a:t>式</a:t>
            </a:r>
          </a:p>
        </p:txBody>
      </p:sp>
      <p:sp>
        <p:nvSpPr>
          <p:cNvPr id="252" name="Shape 252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602758" indent="-348758">
              <a:buBlip>
                <a:blip r:embed="rId2"/>
              </a:buBlip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if</a:t>
            </a:r>
            <a:r>
              <a:rPr sz="2400"/>
              <a:t>で、評価する値をどちらかに決定できる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endParaRPr sz="2400"/>
          </a:p>
          <a:p>
            <a:pPr lvl="1" marL="0" indent="596900">
              <a:buSzTx/>
              <a:buNone/>
              <a:defRPr sz="1800"/>
            </a:pPr>
            <a:r>
              <a:rPr sz="2400"/>
              <a:t>( 条件式や論理式 ) 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?</a:t>
            </a:r>
            <a:r>
              <a:rPr sz="2400"/>
              <a:t> 真の場合の値 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:</a:t>
            </a:r>
            <a:r>
              <a:rPr sz="2400"/>
              <a:t> 偽の場合の値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式なので、代入文の中やメソッド呼出しのパラメータの中でも使える</a:t>
            </a:r>
            <a:endParaRPr sz="2400"/>
          </a:p>
          <a:p>
            <a:pPr lvl="1" marL="956225" indent="-359325">
              <a:buFont typeface="ヒラギノ明朝 Pro W3"/>
              <a:defRPr sz="1800"/>
            </a:pPr>
            <a:r>
              <a:rPr i="1" sz="2600">
                <a:latin typeface="Palatino"/>
                <a:ea typeface="Palatino"/>
                <a:cs typeface="Palatino"/>
                <a:sym typeface="Palatino"/>
              </a:rPr>
              <a:t>x</a:t>
            </a:r>
            <a:r>
              <a:rPr sz="2600">
                <a:latin typeface="Palatino"/>
                <a:ea typeface="Palatino"/>
                <a:cs typeface="Palatino"/>
                <a:sym typeface="Palatino"/>
              </a:rPr>
              <a:t> = ( </a:t>
            </a:r>
            <a:r>
              <a:rPr i="1" sz="2600">
                <a:latin typeface="Palatino"/>
                <a:ea typeface="Palatino"/>
                <a:cs typeface="Palatino"/>
                <a:sym typeface="Palatino"/>
              </a:rPr>
              <a:t>y</a:t>
            </a:r>
            <a:r>
              <a:rPr sz="2600">
                <a:latin typeface="Palatino"/>
                <a:ea typeface="Palatino"/>
                <a:cs typeface="Palatino"/>
                <a:sym typeface="Palatino"/>
              </a:rPr>
              <a:t> &gt;= 100 ) ? 10 : 20;</a:t>
            </a:r>
            <a:endParaRPr sz="2600">
              <a:latin typeface="Palatino"/>
              <a:ea typeface="Palatino"/>
              <a:cs typeface="Palatino"/>
              <a:sym typeface="Palatino"/>
            </a:endParaRPr>
          </a:p>
          <a:p>
            <a:pPr lvl="1" marL="956225" indent="-359325">
              <a:buFont typeface="ヒラギノ明朝 Pro W3"/>
              <a:defRPr sz="1800"/>
            </a:pPr>
            <a:r>
              <a:rPr sz="2600">
                <a:latin typeface="Palatino"/>
                <a:ea typeface="Palatino"/>
                <a:cs typeface="Palatino"/>
                <a:sym typeface="Palatino"/>
              </a:rPr>
              <a:t>g.setColor( ( </a:t>
            </a:r>
            <a:r>
              <a:rPr i="1" sz="2600">
                <a:latin typeface="Palatino"/>
                <a:ea typeface="Palatino"/>
                <a:cs typeface="Palatino"/>
                <a:sym typeface="Palatino"/>
              </a:rPr>
              <a:t>x</a:t>
            </a:r>
            <a:r>
              <a:rPr sz="2600">
                <a:latin typeface="Palatino"/>
                <a:ea typeface="Palatino"/>
                <a:cs typeface="Palatino"/>
                <a:sym typeface="Palatino"/>
              </a:rPr>
              <a:t>&gt;100 ) ? Color.red : Color.blue );</a:t>
            </a:r>
          </a:p>
        </p:txBody>
      </p:sp>
    </p:spTree>
  </p:cSld>
  <p:clrMapOvr>
    <a:masterClrMapping/>
  </p:clrMapOvr>
  <p:transition spd="med" advClick="1"/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if文とif式の等価性</a:t>
            </a:r>
          </a:p>
        </p:txBody>
      </p:sp>
      <p:sp>
        <p:nvSpPr>
          <p:cNvPr id="255" name="Shape 255"/>
          <p:cNvSpPr/>
          <p:nvPr>
            <p:ph type="body" idx="1"/>
          </p:nvPr>
        </p:nvSpPr>
        <p:spPr>
          <a:xfrm>
            <a:off x="990600" y="1358900"/>
            <a:ext cx="8178800" cy="5648960"/>
          </a:xfrm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if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(  x &gt; 100 ) {</a:t>
            </a: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y = 10</a:t>
            </a:r>
            <a:r>
              <a:rPr sz="2400"/>
              <a:t>;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} </a:t>
            </a: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else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{</a:t>
            </a: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y = 20</a:t>
            </a:r>
            <a:r>
              <a:rPr sz="2400"/>
              <a:t>;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}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y = ( x &gt; 100 ) ? 10 : 20</a:t>
            </a:r>
            <a:r>
              <a:rPr sz="2400"/>
              <a:t>;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=IF( x &gt; 100, 10, 20 )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y = 10 if x &gt; 100 else 20</a:t>
            </a:r>
          </a:p>
        </p:txBody>
      </p:sp>
    </p:spTree>
  </p:cSld>
  <p:clrMapOvr>
    <a:masterClrMapping/>
  </p:clrMapOvr>
  <p:transition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整数型の細分化</a:t>
            </a:r>
          </a:p>
        </p:txBody>
      </p:sp>
      <p:sp>
        <p:nvSpPr>
          <p:cNvPr id="59" name="Shape 5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整数型も表せる値の範囲（実装されているビット数）で、４つの型がある。</a:t>
            </a:r>
            <a:endParaRPr sz="2400"/>
          </a:p>
          <a:p>
            <a:pPr lvl="1"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400"/>
              <a:t>  …　標準の整数型  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32bit　　　　　Integer</a:t>
            </a:r>
            <a:endParaRPr sz="2400"/>
          </a:p>
          <a:p>
            <a:pPr lvl="1"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long</a:t>
            </a:r>
            <a:r>
              <a:rPr sz="2400"/>
              <a:t> …　長桁整数  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64bit　　　　　　　Long</a:t>
            </a:r>
            <a:endParaRPr sz="2400"/>
          </a:p>
          <a:p>
            <a:pPr lvl="1"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short</a:t>
            </a:r>
            <a:r>
              <a:rPr sz="2400"/>
              <a:t> … 半分のサイズの整数型 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16bit　　Short</a:t>
            </a:r>
            <a:endParaRPr sz="2400"/>
          </a:p>
          <a:p>
            <a:pPr lvl="1"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byte</a:t>
            </a:r>
            <a:r>
              <a:rPr sz="2400"/>
              <a:t> … １バイトで表せる整数型 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8 bit　　Byte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すべて、符号付きで</a:t>
            </a:r>
            <a:r>
              <a:rPr sz="2400"/>
              <a:t>C/C++</a:t>
            </a:r>
            <a:r>
              <a:rPr sz="2400"/>
              <a:t>のように「符号なし」のものはない。C/C++には、unsignedという修飾語がある</a:t>
            </a:r>
          </a:p>
        </p:txBody>
      </p:sp>
    </p:spTree>
  </p:cSld>
  <p:clrMapOvr>
    <a:masterClrMapping/>
  </p:clrMapOvr>
  <p:transition spd="med" advClick="1"/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>
                <a:latin typeface="Palatino"/>
                <a:ea typeface="Palatino"/>
                <a:cs typeface="Palatino"/>
                <a:sym typeface="Palatino"/>
              </a:rPr>
              <a:t>if</a:t>
            </a:r>
            <a:r>
              <a:rPr b="1" sz="3600"/>
              <a:t>式（続き）</a:t>
            </a:r>
          </a:p>
        </p:txBody>
      </p:sp>
      <p:sp>
        <p:nvSpPr>
          <p:cNvPr id="258" name="Shape 258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602758" indent="-348758">
              <a:buBlip>
                <a:blip r:embed="rId2"/>
              </a:buBlip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if</a:t>
            </a:r>
            <a:r>
              <a:rPr sz="2400"/>
              <a:t>式をネストさせることもできる</a:t>
            </a:r>
            <a:endParaRPr sz="2400"/>
          </a:p>
          <a:p>
            <a:pPr lvl="1" marL="0" indent="596900">
              <a:buSzTx/>
              <a:buFont typeface="ヒラギノ明朝 Pro W3"/>
              <a:buNone/>
              <a:defRPr sz="1800"/>
            </a:pP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c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= (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y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&gt;= 80 ) ? 'A'  : (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y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&gt;=60 ) ? 'B' :</a:t>
            </a: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2" marL="0" indent="939800">
              <a:buSzTx/>
              <a:buFont typeface="ヒラギノ明朝 Pro W3"/>
              <a:buNone/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 (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y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&gt;= 40 ) ? 'C' : 'D' ;</a:t>
            </a: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2" marL="0" indent="939800">
              <a:buSzTx/>
              <a:buFont typeface="ヒラギノ明朝 Pro W3"/>
              <a:buNone/>
              <a:defRPr sz="1800"/>
            </a:pP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かなり多用するプログラマが多い</a:t>
            </a:r>
            <a:endParaRPr sz="2400"/>
          </a:p>
          <a:p>
            <a:pPr lvl="1"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if</a:t>
            </a:r>
            <a:r>
              <a:rPr sz="2400"/>
              <a:t>文が省略できる、短く書ける</a:t>
            </a:r>
            <a:endParaRPr sz="2400"/>
          </a:p>
          <a:p>
            <a:pPr lvl="1">
              <a:defRPr sz="1800"/>
            </a:pPr>
            <a:r>
              <a:rPr sz="2400"/>
              <a:t>使い過ぎると何をしているのかわからないので、ほどほどに</a:t>
            </a:r>
          </a:p>
        </p:txBody>
      </p:sp>
    </p:spTree>
  </p:cSld>
  <p:clrMapOvr>
    <a:masterClrMapping/>
  </p:clrMapOvr>
  <p:transition spd="med" advClick="1"/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6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>
                <a:latin typeface="Palatino"/>
                <a:ea typeface="Palatino"/>
                <a:cs typeface="Palatino"/>
                <a:sym typeface="Palatino"/>
              </a:rPr>
              <a:t>break</a:t>
            </a:r>
            <a:r>
              <a:rPr b="1" sz="3600"/>
              <a:t>文</a:t>
            </a:r>
          </a:p>
        </p:txBody>
      </p:sp>
      <p:sp>
        <p:nvSpPr>
          <p:cNvPr id="261" name="Shape 261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602758" indent="-348758" algn="l">
              <a:buBlip>
                <a:blip r:embed="rId2"/>
              </a:buBlip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break</a:t>
            </a:r>
            <a:r>
              <a:rPr sz="2400"/>
              <a:t>文に出会うと、一番内側のブロックから脱出する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ブロックのネストが深い場合は、脱出レベルに対してラベルをつけることもできる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入力のガード（既定値以外の入力をさせないようにする）にも</a:t>
            </a: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while</a:t>
            </a:r>
            <a:r>
              <a:rPr sz="2400"/>
              <a:t>文と共に良く用いられる。</a:t>
            </a:r>
          </a:p>
        </p:txBody>
      </p:sp>
    </p:spTree>
  </p:cSld>
  <p:clrMapOvr>
    <a:masterClrMapping/>
  </p:clrMapOvr>
  <p:transition spd="med" advClick="1"/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Shape 263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>
                <a:latin typeface="Palatino"/>
                <a:ea typeface="Palatino"/>
                <a:cs typeface="Palatino"/>
                <a:sym typeface="Palatino"/>
              </a:rPr>
              <a:t>break</a:t>
            </a:r>
            <a:r>
              <a:rPr b="1" sz="3600"/>
              <a:t>文とガード</a:t>
            </a:r>
          </a:p>
        </p:txBody>
      </p:sp>
      <p:sp>
        <p:nvSpPr>
          <p:cNvPr id="264" name="Shape 264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必要以外の値を入力しないようにする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value</a:t>
            </a:r>
            <a:r>
              <a:rPr sz="2400"/>
              <a:t>;</a:t>
            </a:r>
            <a:endParaRPr sz="2400"/>
          </a:p>
          <a:p>
            <a:pPr lvl="0">
              <a:spcBef>
                <a:spcPts val="0"/>
              </a:spcBef>
              <a:buBlip>
                <a:blip r:embed="rId2"/>
              </a:buBlip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while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( </a:t>
            </a: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true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</a:t>
            </a:r>
            <a:r>
              <a:rPr sz="2400"/>
              <a:t>) {</a:t>
            </a:r>
            <a:endParaRPr sz="2400"/>
          </a:p>
          <a:p>
            <a:pPr lvl="1">
              <a:spcBef>
                <a:spcPts val="0"/>
              </a:spcBef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value = Terminal.inputInteger( "入力: " )</a:t>
            </a:r>
            <a:r>
              <a:rPr sz="2400"/>
              <a:t>;</a:t>
            </a:r>
            <a:endParaRPr sz="2400"/>
          </a:p>
          <a:p>
            <a:pPr lvl="1">
              <a:spcBef>
                <a:spcPts val="0"/>
              </a:spcBef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if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( value &gt;= 0 ) { </a:t>
            </a: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break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; </a:t>
            </a:r>
            <a:r>
              <a:rPr sz="2400"/>
              <a:t>}</a:t>
            </a:r>
            <a:endParaRPr sz="2400"/>
          </a:p>
          <a:p>
            <a:pPr lvl="1">
              <a:spcBef>
                <a:spcPts val="0"/>
              </a:spcBef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System.out.println( "正の数を入力のこと" )</a:t>
            </a:r>
            <a:r>
              <a:rPr sz="2400"/>
              <a:t>;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}</a:t>
            </a:r>
          </a:p>
        </p:txBody>
      </p:sp>
    </p:spTree>
  </p:cSld>
  <p:clrMapOvr>
    <a:masterClrMapping/>
  </p:clrMapOvr>
  <p:transition spd="med" advClick="1"/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Shape 26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>
                <a:latin typeface="Palatino"/>
                <a:ea typeface="Palatino"/>
                <a:cs typeface="Palatino"/>
                <a:sym typeface="Palatino"/>
              </a:rPr>
              <a:t>continue</a:t>
            </a:r>
            <a:r>
              <a:rPr b="1" sz="3600"/>
              <a:t>文</a:t>
            </a:r>
          </a:p>
        </p:txBody>
      </p:sp>
      <p:sp>
        <p:nvSpPr>
          <p:cNvPr id="267" name="Shape 267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continue文は、次の繰返しにいく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インデントを深くしない場合に使うことが多い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while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( </a:t>
            </a: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true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) {</a:t>
            </a: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2" marL="0" indent="939800">
              <a:buSzTx/>
              <a:buNone/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if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( 除外する</a:t>
            </a:r>
            <a:r>
              <a:rPr sz="2400"/>
              <a:t>条件 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) { </a:t>
            </a: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continue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; }</a:t>
            </a:r>
            <a:endParaRPr sz="2400"/>
          </a:p>
          <a:p>
            <a:pPr lvl="2" marL="0" indent="939800">
              <a:buSzTx/>
              <a:buNone/>
              <a:defRPr sz="1800"/>
            </a:pPr>
            <a:r>
              <a:rPr sz="2400"/>
              <a:t>繰り返す処理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}</a:t>
            </a:r>
          </a:p>
        </p:txBody>
      </p:sp>
    </p:spTree>
  </p:cSld>
  <p:clrMapOvr>
    <a:masterClrMapping/>
  </p:clrMapOvr>
  <p:transition spd="med" advClick="1"/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Shape 26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>
                <a:latin typeface="Palatino"/>
                <a:ea typeface="Palatino"/>
                <a:cs typeface="Palatino"/>
                <a:sym typeface="Palatino"/>
              </a:rPr>
              <a:t>do while</a:t>
            </a:r>
            <a:r>
              <a:rPr b="1" sz="3600"/>
              <a:t>文</a:t>
            </a:r>
          </a:p>
        </p:txBody>
      </p:sp>
      <p:sp>
        <p:nvSpPr>
          <p:cNvPr id="270" name="Shape 270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384725" indent="-384725">
              <a:buBlip>
                <a:blip r:embed="rId2"/>
              </a:buBlip>
              <a:defRPr sz="1800"/>
            </a:pPr>
            <a:r>
              <a:rPr sz="2400"/>
              <a:t>一度は実行させたいときに使う</a:t>
            </a:r>
            <a:endParaRPr sz="2400"/>
          </a:p>
          <a:p>
            <a:pPr lvl="0" marL="0" indent="0">
              <a:buSzTx/>
              <a:buNone/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do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{</a:t>
            </a:r>
            <a:endParaRPr sz="2400"/>
          </a:p>
          <a:p>
            <a:pPr lvl="1" marL="0" indent="0">
              <a:buSzTx/>
              <a:buNone/>
              <a:defRPr sz="1800"/>
            </a:pPr>
            <a:r>
              <a:rPr sz="2400"/>
              <a:t>変数に入力を貰う</a:t>
            </a:r>
            <a:endParaRPr sz="2400"/>
          </a:p>
          <a:p>
            <a:pPr lvl="0" marL="0" indent="0">
              <a:buSzTx/>
              <a:buNone/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} while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(</a:t>
            </a:r>
            <a:r>
              <a:rPr sz="2400"/>
              <a:t> 変数が範囲外 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);</a:t>
            </a:r>
          </a:p>
        </p:txBody>
      </p:sp>
    </p:spTree>
  </p:cSld>
  <p:clrMapOvr>
    <a:masterClrMapping/>
  </p:clrMapOvr>
  <p:transition spd="med" advClick="1"/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Shape 27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>
                <a:latin typeface="Palatino"/>
                <a:ea typeface="Palatino"/>
                <a:cs typeface="Palatino"/>
                <a:sym typeface="Palatino"/>
              </a:rPr>
              <a:t>switch</a:t>
            </a:r>
            <a:r>
              <a:rPr b="1" sz="3600"/>
              <a:t>文</a:t>
            </a:r>
          </a:p>
        </p:txBody>
      </p:sp>
      <p:sp>
        <p:nvSpPr>
          <p:cNvPr id="273" name="Shape 273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if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〜 </a:t>
            </a: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else if</a:t>
            </a:r>
            <a:r>
              <a:rPr sz="2400"/>
              <a:t>文で、定数と比較するときに使う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break</a:t>
            </a:r>
            <a:r>
              <a:rPr sz="2400"/>
              <a:t>文で脱出しないと、下の</a:t>
            </a: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case</a:t>
            </a:r>
            <a:r>
              <a:rPr sz="2400"/>
              <a:t>まで行なう。</a:t>
            </a:r>
            <a:endParaRPr sz="2400"/>
          </a:p>
          <a:p>
            <a:pPr lvl="1" marL="0" indent="0">
              <a:spcBef>
                <a:spcPts val="0"/>
              </a:spcBef>
              <a:buSzTx/>
              <a:buNone/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switch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(  </a:t>
            </a:r>
            <a:r>
              <a:rPr sz="2400"/>
              <a:t>式 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) {</a:t>
            </a: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2" marL="0" indent="0">
              <a:spcBef>
                <a:spcPts val="0"/>
              </a:spcBef>
              <a:buSzTx/>
              <a:buNone/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case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</a:t>
            </a:r>
            <a:r>
              <a:rPr sz="2400"/>
              <a:t>定数1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:</a:t>
            </a:r>
            <a:r>
              <a:rPr sz="2400"/>
              <a:t> このときの処理  </a:t>
            </a: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break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;</a:t>
            </a: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2" marL="0" indent="0">
              <a:spcBef>
                <a:spcPts val="0"/>
              </a:spcBef>
              <a:buSzTx/>
              <a:buNone/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case</a:t>
            </a:r>
            <a:r>
              <a:rPr sz="2400"/>
              <a:t> 定数2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:</a:t>
            </a:r>
            <a:r>
              <a:rPr sz="2400"/>
              <a:t> このときの処理  </a:t>
            </a: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break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;</a:t>
            </a: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2" marL="0" indent="0">
              <a:spcBef>
                <a:spcPts val="0"/>
              </a:spcBef>
              <a:buSzTx/>
              <a:buNone/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   :</a:t>
            </a: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2" marL="0" indent="0">
              <a:spcBef>
                <a:spcPts val="0"/>
              </a:spcBef>
              <a:buSzTx/>
              <a:buNone/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default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:</a:t>
            </a:r>
            <a:r>
              <a:rPr sz="2400"/>
              <a:t>   すべてに該当しないときの処理  </a:t>
            </a: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break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;</a:t>
            </a: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1" marL="0" indent="0">
              <a:spcBef>
                <a:spcPts val="0"/>
              </a:spcBef>
              <a:buSzTx/>
              <a:buNone/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}</a:t>
            </a:r>
          </a:p>
        </p:txBody>
      </p:sp>
    </p:spTree>
  </p:cSld>
  <p:clrMapOvr>
    <a:masterClrMapping/>
  </p:clrMapOvr>
  <p:transition spd="med" advClick="1"/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Shape 275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ビット演算</a:t>
            </a:r>
          </a:p>
        </p:txBody>
      </p:sp>
      <p:sp>
        <p:nvSpPr>
          <p:cNvPr id="276" name="Shape 276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~   ビットの反転（単項演算子）</a:t>
            </a:r>
            <a:endParaRPr sz="2400"/>
          </a:p>
          <a:p>
            <a:pPr lvl="1">
              <a:defRPr sz="1800"/>
            </a:pPr>
            <a:r>
              <a:rPr sz="2400"/>
              <a:t>例： ~x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&amp;   ビットのAND（二項演算子）</a:t>
            </a:r>
            <a:endParaRPr sz="2400"/>
          </a:p>
          <a:p>
            <a:pPr lvl="1">
              <a:defRPr sz="1800"/>
            </a:pPr>
            <a:r>
              <a:rPr sz="2400"/>
              <a:t>例：  x &amp;  7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|   ビットのOR（二項演算子）</a:t>
            </a:r>
            <a:endParaRPr sz="2400"/>
          </a:p>
          <a:p>
            <a:pPr lvl="1">
              <a:defRPr sz="1800"/>
            </a:pPr>
            <a:r>
              <a:rPr sz="2400"/>
              <a:t>例：　x | 5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^   ビットの排他的論理和（二項演算子）</a:t>
            </a:r>
            <a:endParaRPr sz="2400"/>
          </a:p>
          <a:p>
            <a:pPr lvl="1">
              <a:defRPr sz="1800"/>
            </a:pPr>
            <a:r>
              <a:rPr sz="2400"/>
              <a:t>例： x ^ 0x0b</a:t>
            </a:r>
          </a:p>
        </p:txBody>
      </p:sp>
    </p:spTree>
  </p:cSld>
  <p:clrMapOvr>
    <a:masterClrMapping/>
  </p:clrMapOvr>
  <p:transition spd="med" advClick="1"/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8 bitで演算</a:t>
            </a:r>
          </a:p>
        </p:txBody>
      </p:sp>
      <p:sp>
        <p:nvSpPr>
          <p:cNvPr id="279" name="Shape 27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0xa3と ~0xa3</a:t>
            </a:r>
            <a:endParaRPr sz="2400"/>
          </a:p>
          <a:p>
            <a:pPr lvl="1">
              <a:defRPr sz="1800"/>
            </a:pPr>
            <a:r>
              <a:rPr sz="2400"/>
              <a:t>10100011  各ビットを反転する</a:t>
            </a:r>
            <a:endParaRPr sz="2400"/>
          </a:p>
          <a:p>
            <a:pPr lvl="1">
              <a:defRPr sz="1800"/>
            </a:pPr>
            <a:r>
              <a:rPr sz="2400"/>
              <a:t>01011100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0xa3  &amp; 0x7e</a:t>
            </a:r>
            <a:endParaRPr sz="2400"/>
          </a:p>
          <a:p>
            <a:pPr lvl="1">
              <a:spcBef>
                <a:spcPts val="0"/>
              </a:spcBef>
              <a:defRPr sz="1800"/>
            </a:pPr>
            <a:r>
              <a:rPr sz="2400"/>
              <a:t>10100011  a3</a:t>
            </a:r>
            <a:endParaRPr sz="2400"/>
          </a:p>
          <a:p>
            <a:pPr lvl="1">
              <a:spcBef>
                <a:spcPts val="0"/>
              </a:spcBef>
              <a:defRPr sz="1800"/>
            </a:pPr>
            <a:r>
              <a:rPr sz="2400"/>
              <a:t>01111110  7e</a:t>
            </a:r>
            <a:endParaRPr sz="2400"/>
          </a:p>
          <a:p>
            <a:pPr lvl="1">
              <a:defRPr sz="1800"/>
            </a:pPr>
            <a:r>
              <a:rPr sz="2400"/>
              <a:t>00100010  両方とも1のビットだけ1</a:t>
            </a:r>
            <a:endParaRPr sz="2400"/>
          </a:p>
          <a:p>
            <a:pPr lvl="0">
              <a:spcBef>
                <a:spcPts val="0"/>
              </a:spcBef>
              <a:buBlip>
                <a:blip r:embed="rId2"/>
              </a:buBlip>
              <a:defRPr sz="1800"/>
            </a:pPr>
            <a:r>
              <a:rPr sz="2400"/>
              <a:t>0xa3  |  0x35</a:t>
            </a:r>
            <a:endParaRPr sz="2400"/>
          </a:p>
          <a:p>
            <a:pPr lvl="1">
              <a:spcBef>
                <a:spcPts val="0"/>
              </a:spcBef>
              <a:defRPr sz="1800"/>
            </a:pPr>
            <a:r>
              <a:rPr sz="2400"/>
              <a:t>10100011  a3</a:t>
            </a:r>
            <a:endParaRPr sz="2400"/>
          </a:p>
          <a:p>
            <a:pPr lvl="1">
              <a:spcBef>
                <a:spcPts val="0"/>
              </a:spcBef>
              <a:defRPr sz="1800"/>
            </a:pPr>
            <a:r>
              <a:rPr sz="2400"/>
              <a:t>00110101  35</a:t>
            </a:r>
            <a:endParaRPr sz="2400"/>
          </a:p>
          <a:p>
            <a:pPr lvl="1">
              <a:defRPr sz="1800"/>
            </a:pPr>
            <a:r>
              <a:rPr sz="2400"/>
              <a:t>10110111  いずれかが1のビットが1なら1</a:t>
            </a:r>
          </a:p>
        </p:txBody>
      </p:sp>
      <p:grpSp>
        <p:nvGrpSpPr>
          <p:cNvPr id="288" name="Group 288"/>
          <p:cNvGrpSpPr/>
          <p:nvPr/>
        </p:nvGrpSpPr>
        <p:grpSpPr>
          <a:xfrm>
            <a:off x="2103966" y="2212946"/>
            <a:ext cx="1248338" cy="331797"/>
            <a:chOff x="0" y="0"/>
            <a:chExt cx="1248337" cy="331796"/>
          </a:xfrm>
        </p:grpSpPr>
        <p:sp>
          <p:nvSpPr>
            <p:cNvPr id="280" name="Shape 280"/>
            <p:cNvSpPr/>
            <p:nvPr/>
          </p:nvSpPr>
          <p:spPr>
            <a:xfrm flipH="1">
              <a:off x="-1" y="0"/>
              <a:ext cx="2" cy="331797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30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sp>
          <p:nvSpPr>
            <p:cNvPr id="281" name="Shape 281"/>
            <p:cNvSpPr/>
            <p:nvPr/>
          </p:nvSpPr>
          <p:spPr>
            <a:xfrm flipH="1">
              <a:off x="178333" y="0"/>
              <a:ext cx="1" cy="331797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30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sp>
          <p:nvSpPr>
            <p:cNvPr id="282" name="Shape 282"/>
            <p:cNvSpPr/>
            <p:nvPr/>
          </p:nvSpPr>
          <p:spPr>
            <a:xfrm flipH="1">
              <a:off x="356667" y="0"/>
              <a:ext cx="1" cy="331797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30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sp>
          <p:nvSpPr>
            <p:cNvPr id="283" name="Shape 283"/>
            <p:cNvSpPr/>
            <p:nvPr/>
          </p:nvSpPr>
          <p:spPr>
            <a:xfrm flipH="1">
              <a:off x="535001" y="0"/>
              <a:ext cx="1" cy="331797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30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sp>
          <p:nvSpPr>
            <p:cNvPr id="284" name="Shape 284"/>
            <p:cNvSpPr/>
            <p:nvPr/>
          </p:nvSpPr>
          <p:spPr>
            <a:xfrm flipH="1">
              <a:off x="713335" y="0"/>
              <a:ext cx="1" cy="331797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30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sp>
          <p:nvSpPr>
            <p:cNvPr id="285" name="Shape 285"/>
            <p:cNvSpPr/>
            <p:nvPr/>
          </p:nvSpPr>
          <p:spPr>
            <a:xfrm>
              <a:off x="891669" y="0"/>
              <a:ext cx="1" cy="331797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30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sp>
          <p:nvSpPr>
            <p:cNvPr id="286" name="Shape 286"/>
            <p:cNvSpPr/>
            <p:nvPr/>
          </p:nvSpPr>
          <p:spPr>
            <a:xfrm>
              <a:off x="1070003" y="0"/>
              <a:ext cx="1" cy="331797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30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sp>
          <p:nvSpPr>
            <p:cNvPr id="287" name="Shape 287"/>
            <p:cNvSpPr/>
            <p:nvPr/>
          </p:nvSpPr>
          <p:spPr>
            <a:xfrm>
              <a:off x="1248337" y="0"/>
              <a:ext cx="1" cy="331797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ctr">
                <a:defRPr sz="30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</p:grpSp>
    </p:spTree>
  </p:cSld>
  <p:clrMapOvr>
    <a:masterClrMapping/>
  </p:clrMapOvr>
  <p:transition spd="med" advClick="1"/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ビット演算を目に見える形で</a:t>
            </a:r>
          </a:p>
        </p:txBody>
      </p:sp>
      <p:sp>
        <p:nvSpPr>
          <p:cNvPr id="291" name="Shape 291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入力された２つの数をそれぞれ２進数で表示する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８桁で表示するために、</a:t>
            </a: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byte</a:t>
            </a:r>
            <a:r>
              <a:rPr sz="2400"/>
              <a:t>型を使う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演算結果を２進数で表示してみる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Integer.toBinaryString</a:t>
            </a:r>
            <a:r>
              <a:rPr sz="2400"/>
              <a:t>( )を用いる。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文字列の長さは、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length()</a:t>
            </a:r>
            <a:r>
              <a:rPr sz="2400"/>
              <a:t>メソッドが使える</a:t>
            </a:r>
          </a:p>
        </p:txBody>
      </p:sp>
    </p:spTree>
  </p:cSld>
  <p:clrMapOvr>
    <a:masterClrMapping/>
  </p:clrMapOvr>
  <p:transition spd="med" advClick="1"/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Shape 293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シフト算</a:t>
            </a:r>
          </a:p>
        </p:txBody>
      </p:sp>
      <p:sp>
        <p:nvSpPr>
          <p:cNvPr id="294" name="Shape 294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２のべき乗とのかけ算・割り算になる</a:t>
            </a:r>
            <a:endParaRPr sz="2400"/>
          </a:p>
          <a:p>
            <a:pPr lvl="1">
              <a:defRPr sz="1800"/>
            </a:pPr>
            <a:r>
              <a:rPr sz="2400"/>
              <a:t>&gt;&gt;  右シフト　２のべき乗で割った</a:t>
            </a:r>
            <a:endParaRPr sz="2400"/>
          </a:p>
          <a:p>
            <a:pPr lvl="0">
              <a:buFont typeface="Zapf Dingbats"/>
              <a:buNone/>
              <a:defRPr sz="1800"/>
            </a:pPr>
            <a:r>
              <a:rPr sz="2400"/>
              <a:t>	例：  12 &gt;&gt; 2          12 / (2*2)</a:t>
            </a:r>
            <a:endParaRPr sz="2400"/>
          </a:p>
          <a:p>
            <a:pPr lvl="1">
              <a:defRPr sz="1800"/>
            </a:pPr>
            <a:r>
              <a:rPr sz="2400"/>
              <a:t>&lt;&lt;  左シフト　２のべき乗と掛けた</a:t>
            </a:r>
            <a:endParaRPr sz="2400"/>
          </a:p>
          <a:p>
            <a:pPr lvl="0">
              <a:buFont typeface="Zapf Dingbats"/>
              <a:buNone/>
              <a:defRPr sz="1800"/>
            </a:pPr>
            <a:r>
              <a:rPr sz="2400"/>
              <a:t>	例：    3  &lt;&lt;  4          3  * ( 2 * 2 * 2 * 2 )</a:t>
            </a:r>
            <a:endParaRPr sz="2400"/>
          </a:p>
        </p:txBody>
      </p:sp>
    </p:spTree>
  </p:cSld>
  <p:clrMapOvr>
    <a:masterClrMapping/>
  </p:clrMapOvr>
  <p:transition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長桁整数と</a:t>
            </a:r>
            <a:r>
              <a:rPr sz="3600">
                <a:latin typeface="Palatino"/>
                <a:ea typeface="Palatino"/>
                <a:cs typeface="Palatino"/>
                <a:sym typeface="Palatino"/>
              </a:rPr>
              <a:t>16</a:t>
            </a:r>
            <a:r>
              <a:rPr b="1" sz="3600"/>
              <a:t>進数の整数</a:t>
            </a:r>
          </a:p>
        </p:txBody>
      </p:sp>
      <p:sp>
        <p:nvSpPr>
          <p:cNvPr id="62" name="Shape 62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長桁整数</a:t>
            </a:r>
            <a:endParaRPr sz="2400"/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L</a:t>
            </a:r>
            <a:r>
              <a:rPr sz="2400"/>
              <a:t>を最後に付ける</a:t>
            </a:r>
            <a:endParaRPr sz="2400"/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328943824032L</a:t>
            </a:r>
            <a:endParaRPr sz="2400"/>
          </a:p>
          <a:p>
            <a:pPr lvl="0">
              <a:buFont typeface="Gill Sans"/>
              <a:buBlip>
                <a:blip r:embed="rId2"/>
              </a:buBlip>
              <a:defRPr sz="1800"/>
            </a:pPr>
            <a:endParaRPr sz="2400"/>
          </a:p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16</a:t>
            </a:r>
            <a:r>
              <a:rPr sz="2400"/>
              <a:t>進数の整数</a:t>
            </a:r>
            <a:endParaRPr sz="2400"/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0x</a:t>
            </a:r>
            <a:r>
              <a:rPr sz="2400"/>
              <a:t>を先頭につける</a:t>
            </a:r>
            <a:endParaRPr sz="2400"/>
          </a:p>
          <a:p>
            <a:pPr lvl="1">
              <a:defRPr sz="1800"/>
            </a:pPr>
            <a:r>
              <a:rPr sz="2400"/>
              <a:t> 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0x45a</a:t>
            </a:r>
          </a:p>
        </p:txBody>
      </p:sp>
    </p:spTree>
  </p:cSld>
  <p:clrMapOvr>
    <a:masterClrMapping/>
  </p:clrMapOvr>
  <p:transition spd="med" advClick="1"/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Shape 29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実数</a:t>
            </a:r>
          </a:p>
        </p:txBody>
      </p:sp>
      <p:sp>
        <p:nvSpPr>
          <p:cNvPr id="297" name="Shape 297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単精度実数→</a:t>
            </a:r>
            <a:r>
              <a:rPr b="1" sz="2400"/>
              <a:t>float</a:t>
            </a:r>
            <a:endParaRPr b="1" sz="2400"/>
          </a:p>
          <a:p>
            <a:pPr lvl="1">
              <a:spcBef>
                <a:spcPts val="400"/>
              </a:spcBef>
              <a:defRPr sz="1800"/>
            </a:pPr>
            <a:r>
              <a:rPr sz="2400"/>
              <a:t>単精度実数の定数を明示するのには、最後にFあるいはfをつける</a:t>
            </a:r>
            <a:endParaRPr sz="2400"/>
          </a:p>
          <a:p>
            <a:pPr lvl="1">
              <a:spcBef>
                <a:spcPts val="400"/>
              </a:spcBef>
              <a:defRPr sz="1800"/>
            </a:pPr>
            <a:r>
              <a:rPr sz="2400"/>
              <a:t>例：0.3f       5.f⇒5.0F     .7f⇒0.7f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倍精度実数→</a:t>
            </a:r>
            <a:r>
              <a:rPr b="1" sz="2400"/>
              <a:t>double</a:t>
            </a:r>
            <a:endParaRPr b="1" sz="2400"/>
          </a:p>
          <a:p>
            <a:pPr lvl="1">
              <a:defRPr sz="1800"/>
            </a:pPr>
            <a:r>
              <a:rPr sz="2400"/>
              <a:t>実数定数をそのまま記述すると倍精度、あるいはDをつける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指数表現と正規化</a:t>
            </a:r>
          </a:p>
        </p:txBody>
      </p:sp>
    </p:spTree>
  </p:cSld>
  <p:clrMapOvr>
    <a:masterClrMapping/>
  </p:clrMapOvr>
  <p:transition spd="med" advClick="1"/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Shape 29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指数表現と正規化</a:t>
            </a:r>
          </a:p>
        </p:txBody>
      </p:sp>
      <p:sp>
        <p:nvSpPr>
          <p:cNvPr id="300" name="Shape 300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625950" indent="-377030" defTabSz="448055">
              <a:spcBef>
                <a:spcPts val="1700"/>
              </a:spcBef>
              <a:buBlip>
                <a:blip r:embed="rId2"/>
              </a:buBlip>
              <a:defRPr sz="1800"/>
            </a:pPr>
            <a:r>
              <a:rPr sz="2352"/>
              <a:t>0.000567 ⇒ 5.67 × 10</a:t>
            </a:r>
            <a:r>
              <a:rPr baseline="31999" sz="2352"/>
              <a:t>-4</a:t>
            </a:r>
            <a:r>
              <a:rPr sz="2352"/>
              <a:t> ⇒5.67e-4</a:t>
            </a:r>
            <a:endParaRPr sz="2352"/>
          </a:p>
          <a:p>
            <a:pPr lvl="0" marL="625950" indent="-377030" defTabSz="448055">
              <a:spcBef>
                <a:spcPts val="1700"/>
              </a:spcBef>
              <a:buBlip>
                <a:blip r:embed="rId2"/>
              </a:buBlip>
              <a:defRPr sz="1800"/>
            </a:pPr>
            <a:r>
              <a:rPr sz="2352"/>
              <a:t>1230000.0 ⇒ 1.23 × 10</a:t>
            </a:r>
            <a:r>
              <a:rPr baseline="31999" sz="2352"/>
              <a:t>6</a:t>
            </a:r>
            <a:r>
              <a:rPr sz="2352"/>
              <a:t> ⇒ 1.23e6</a:t>
            </a:r>
            <a:endParaRPr sz="2352"/>
          </a:p>
          <a:p>
            <a:pPr lvl="0" marL="625950" indent="-377030" defTabSz="448055">
              <a:spcBef>
                <a:spcPts val="1700"/>
              </a:spcBef>
              <a:buBlip>
                <a:blip r:embed="rId2"/>
              </a:buBlip>
              <a:defRPr sz="1800"/>
            </a:pPr>
            <a:endParaRPr sz="2352"/>
          </a:p>
          <a:p>
            <a:pPr lvl="0" marL="625950" indent="-377030" defTabSz="448055">
              <a:spcBef>
                <a:spcPts val="1700"/>
              </a:spcBef>
              <a:buBlip>
                <a:blip r:embed="rId2"/>
              </a:buBlip>
              <a:defRPr sz="1800"/>
            </a:pPr>
            <a:r>
              <a:rPr sz="2352"/>
              <a:t>0を少なくするように小数点を動かして、</a:t>
            </a:r>
            <a:endParaRPr sz="2352"/>
          </a:p>
          <a:p>
            <a:pPr lvl="0" marL="625950" indent="-377030" defTabSz="448055">
              <a:spcBef>
                <a:spcPts val="1700"/>
              </a:spcBef>
              <a:buBlip>
                <a:blip r:embed="rId2"/>
              </a:buBlip>
              <a:defRPr sz="1800"/>
            </a:pPr>
            <a:r>
              <a:rPr sz="2352"/>
              <a:t>仮数 × 基数（10）</a:t>
            </a:r>
            <a:r>
              <a:rPr baseline="31999" sz="2352"/>
              <a:t>指数</a:t>
            </a:r>
            <a:endParaRPr sz="2352"/>
          </a:p>
          <a:p>
            <a:pPr lvl="0" marL="625950" indent="-377030" defTabSz="448055">
              <a:spcBef>
                <a:spcPts val="1700"/>
              </a:spcBef>
              <a:buBlip>
                <a:blip r:embed="rId2"/>
              </a:buBlip>
              <a:defRPr sz="1800"/>
            </a:pPr>
            <a:r>
              <a:rPr sz="2352"/>
              <a:t>正規化（Normalization）</a:t>
            </a:r>
            <a:endParaRPr sz="2352"/>
          </a:p>
          <a:p>
            <a:pPr lvl="0" marL="625950" indent="-377030" defTabSz="448055">
              <a:spcBef>
                <a:spcPts val="1700"/>
              </a:spcBef>
              <a:buBlip>
                <a:blip r:embed="rId2"/>
              </a:buBlip>
              <a:defRPr sz="1800"/>
            </a:pPr>
            <a:r>
              <a:rPr sz="2352"/>
              <a:t>小数点が浮動する⇒浮動小数点数（Floating Point Number）</a:t>
            </a:r>
          </a:p>
        </p:txBody>
      </p:sp>
    </p:spTree>
  </p:cSld>
  <p:clrMapOvr>
    <a:masterClrMapping/>
  </p:clrMapOvr>
  <p:transition spd="med" advClick="1"/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hape 30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型の変換</a:t>
            </a:r>
          </a:p>
        </p:txBody>
      </p:sp>
      <p:sp>
        <p:nvSpPr>
          <p:cNvPr id="303" name="Shape 303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spcBef>
                <a:spcPts val="1000"/>
              </a:spcBef>
              <a:buBlip>
                <a:blip r:embed="rId2"/>
              </a:buBlip>
              <a:defRPr sz="1800"/>
            </a:pPr>
            <a:r>
              <a:rPr sz="2400"/>
              <a:t>暗黙の型変換</a:t>
            </a:r>
            <a:endParaRPr sz="2400"/>
          </a:p>
          <a:p>
            <a:pPr lvl="1">
              <a:spcBef>
                <a:spcPts val="1000"/>
              </a:spcBef>
              <a:defRPr sz="1800"/>
            </a:pPr>
            <a:r>
              <a:rPr sz="2400"/>
              <a:t>整数から実数へ</a:t>
            </a:r>
            <a:endParaRPr sz="2400"/>
          </a:p>
          <a:p>
            <a:pPr lvl="1">
              <a:spcBef>
                <a:spcPts val="1000"/>
              </a:spcBef>
              <a:defRPr sz="1800"/>
            </a:pPr>
            <a:r>
              <a:rPr sz="2400"/>
              <a:t>実数が出てくると実数へ自動的に変換</a:t>
            </a:r>
            <a:endParaRPr sz="2400"/>
          </a:p>
          <a:p>
            <a:pPr lvl="1">
              <a:spcBef>
                <a:spcPts val="1000"/>
              </a:spcBef>
              <a:defRPr sz="1800"/>
            </a:pPr>
            <a:endParaRPr sz="2400"/>
          </a:p>
          <a:p>
            <a:pPr lvl="0">
              <a:spcBef>
                <a:spcPts val="1000"/>
              </a:spcBef>
              <a:buBlip>
                <a:blip r:embed="rId2"/>
              </a:buBlip>
              <a:defRPr sz="1800"/>
            </a:pPr>
            <a:r>
              <a:rPr sz="2400"/>
              <a:t>明示的な型変換</a:t>
            </a:r>
            <a:endParaRPr sz="2400"/>
          </a:p>
          <a:p>
            <a:pPr lvl="1">
              <a:spcBef>
                <a:spcPts val="1000"/>
              </a:spcBef>
              <a:defRPr sz="1800"/>
            </a:pPr>
            <a:r>
              <a:rPr sz="2400"/>
              <a:t>キャストの書式を使う</a:t>
            </a:r>
            <a:endParaRPr sz="2400"/>
          </a:p>
          <a:p>
            <a:pPr lvl="1">
              <a:spcBef>
                <a:spcPts val="1000"/>
              </a:spcBef>
              <a:defRPr sz="1800"/>
            </a:pPr>
            <a:endParaRPr sz="2400"/>
          </a:p>
          <a:p>
            <a:pPr lvl="0">
              <a:spcBef>
                <a:spcPts val="1000"/>
              </a:spcBef>
              <a:buBlip>
                <a:blip r:embed="rId2"/>
              </a:buBlip>
              <a:defRPr sz="1800"/>
            </a:pPr>
            <a:r>
              <a:rPr sz="2400"/>
              <a:t>文字列への変換</a:t>
            </a:r>
            <a:endParaRPr sz="2400"/>
          </a:p>
          <a:p>
            <a:pPr lvl="1">
              <a:spcBef>
                <a:spcPts val="1000"/>
              </a:spcBef>
              <a:defRPr sz="1800"/>
            </a:pPr>
            <a:r>
              <a:rPr sz="2400"/>
              <a:t>文字列と足し算する</a:t>
            </a:r>
          </a:p>
        </p:txBody>
      </p:sp>
    </p:spTree>
  </p:cSld>
  <p:clrMapOvr>
    <a:masterClrMapping/>
  </p:clrMapOvr>
  <p:transition spd="med" advClick="1"/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Shape 305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キャストによる型変換</a:t>
            </a:r>
          </a:p>
        </p:txBody>
      </p:sp>
      <p:sp>
        <p:nvSpPr>
          <p:cNvPr id="306" name="Shape 306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594014" indent="-357794" defTabSz="425195">
              <a:spcBef>
                <a:spcPts val="1600"/>
              </a:spcBef>
              <a:buBlip>
                <a:blip r:embed="rId2"/>
              </a:buBlip>
              <a:defRPr sz="1800"/>
            </a:pPr>
            <a:r>
              <a:rPr sz="2232"/>
              <a:t>キャストの書式</a:t>
            </a:r>
            <a:endParaRPr sz="2232"/>
          </a:p>
          <a:p>
            <a:pPr lvl="1" marL="912911" indent="-357794" defTabSz="425195">
              <a:spcBef>
                <a:spcPts val="1600"/>
              </a:spcBef>
              <a:defRPr sz="1800"/>
            </a:pPr>
            <a:r>
              <a:rPr sz="2232"/>
              <a:t>（型名）　式</a:t>
            </a:r>
            <a:endParaRPr sz="2232"/>
          </a:p>
          <a:p>
            <a:pPr lvl="0" marL="594014" indent="-357794" defTabSz="425195">
              <a:spcBef>
                <a:spcPts val="1600"/>
              </a:spcBef>
              <a:buBlip>
                <a:blip r:embed="rId2"/>
              </a:buBlip>
              <a:defRPr sz="1800"/>
            </a:pPr>
            <a:r>
              <a:rPr sz="2232"/>
              <a:t>実数に変換したい場合</a:t>
            </a:r>
            <a:endParaRPr sz="2232"/>
          </a:p>
          <a:p>
            <a:pPr lvl="1" marL="912911" indent="-357794" defTabSz="425195">
              <a:spcBef>
                <a:spcPts val="1600"/>
              </a:spcBef>
              <a:defRPr sz="1800"/>
            </a:pPr>
            <a:r>
              <a:rPr sz="2232">
                <a:latin typeface="Palatino"/>
                <a:ea typeface="Palatino"/>
                <a:cs typeface="Palatino"/>
                <a:sym typeface="Palatino"/>
              </a:rPr>
              <a:t>(</a:t>
            </a:r>
            <a:r>
              <a:rPr b="1" sz="2232">
                <a:latin typeface="Palatino"/>
                <a:ea typeface="Palatino"/>
                <a:cs typeface="Palatino"/>
                <a:sym typeface="Palatino"/>
              </a:rPr>
              <a:t>float</a:t>
            </a:r>
            <a:r>
              <a:rPr sz="2232">
                <a:latin typeface="Palatino"/>
                <a:ea typeface="Palatino"/>
                <a:cs typeface="Palatino"/>
                <a:sym typeface="Palatino"/>
              </a:rPr>
              <a:t>)  7</a:t>
            </a:r>
            <a:r>
              <a:rPr sz="2232"/>
              <a:t>  ⇒  </a:t>
            </a:r>
            <a:r>
              <a:rPr sz="2232">
                <a:latin typeface="Palatino"/>
                <a:ea typeface="Palatino"/>
                <a:cs typeface="Palatino"/>
                <a:sym typeface="Palatino"/>
              </a:rPr>
              <a:t>7F</a:t>
            </a:r>
            <a:endParaRPr sz="2232"/>
          </a:p>
          <a:p>
            <a:pPr lvl="1" marL="912911" indent="-357794" defTabSz="425195">
              <a:spcBef>
                <a:spcPts val="1600"/>
              </a:spcBef>
              <a:defRPr sz="1800"/>
            </a:pPr>
            <a:r>
              <a:rPr sz="2232">
                <a:latin typeface="Palatino"/>
                <a:ea typeface="Palatino"/>
                <a:cs typeface="Palatino"/>
                <a:sym typeface="Palatino"/>
              </a:rPr>
              <a:t>(</a:t>
            </a:r>
            <a:r>
              <a:rPr b="1" sz="2232">
                <a:latin typeface="Palatino"/>
                <a:ea typeface="Palatino"/>
                <a:cs typeface="Palatino"/>
                <a:sym typeface="Palatino"/>
              </a:rPr>
              <a:t>double</a:t>
            </a:r>
            <a:r>
              <a:rPr sz="2232">
                <a:latin typeface="Palatino"/>
                <a:ea typeface="Palatino"/>
                <a:cs typeface="Palatino"/>
                <a:sym typeface="Palatino"/>
              </a:rPr>
              <a:t>)  3</a:t>
            </a:r>
            <a:r>
              <a:rPr sz="2232"/>
              <a:t>  ⇒ </a:t>
            </a:r>
            <a:r>
              <a:rPr sz="2232">
                <a:latin typeface="Palatino"/>
                <a:ea typeface="Palatino"/>
                <a:cs typeface="Palatino"/>
                <a:sym typeface="Palatino"/>
              </a:rPr>
              <a:t>3.0D</a:t>
            </a:r>
            <a:endParaRPr sz="2232"/>
          </a:p>
          <a:p>
            <a:pPr lvl="0" marL="594014" indent="-357794" defTabSz="425195">
              <a:spcBef>
                <a:spcPts val="1600"/>
              </a:spcBef>
              <a:buBlip>
                <a:blip r:embed="rId2"/>
              </a:buBlip>
              <a:defRPr sz="1800"/>
            </a:pPr>
            <a:r>
              <a:rPr sz="2232"/>
              <a:t>整数に変換する場合（小数部が切り捨て）</a:t>
            </a:r>
            <a:endParaRPr sz="2232"/>
          </a:p>
          <a:p>
            <a:pPr lvl="1" marL="912911" indent="-357794" defTabSz="425195">
              <a:spcBef>
                <a:spcPts val="1600"/>
              </a:spcBef>
              <a:defRPr sz="1800"/>
            </a:pPr>
            <a:r>
              <a:rPr sz="2232">
                <a:latin typeface="Palatino"/>
                <a:ea typeface="Palatino"/>
                <a:cs typeface="Palatino"/>
                <a:sym typeface="Palatino"/>
              </a:rPr>
              <a:t>(</a:t>
            </a:r>
            <a:r>
              <a:rPr b="1" sz="2232">
                <a:latin typeface="Palatino"/>
                <a:ea typeface="Palatino"/>
                <a:cs typeface="Palatino"/>
                <a:sym typeface="Palatino"/>
              </a:rPr>
              <a:t>long</a:t>
            </a:r>
            <a:r>
              <a:rPr sz="2232">
                <a:latin typeface="Palatino"/>
                <a:ea typeface="Palatino"/>
                <a:cs typeface="Palatino"/>
                <a:sym typeface="Palatino"/>
              </a:rPr>
              <a:t>) 56.4e5</a:t>
            </a:r>
            <a:r>
              <a:rPr sz="2232"/>
              <a:t>  ⇒  </a:t>
            </a:r>
            <a:r>
              <a:rPr sz="2232">
                <a:latin typeface="Palatino"/>
                <a:ea typeface="Palatino"/>
                <a:cs typeface="Palatino"/>
                <a:sym typeface="Palatino"/>
              </a:rPr>
              <a:t>5640000L</a:t>
            </a:r>
            <a:endParaRPr sz="2232"/>
          </a:p>
          <a:p>
            <a:pPr lvl="1" marL="912911" indent="-357794" defTabSz="425195">
              <a:spcBef>
                <a:spcPts val="1600"/>
              </a:spcBef>
              <a:defRPr sz="1800"/>
            </a:pPr>
            <a:r>
              <a:rPr sz="2232">
                <a:latin typeface="Palatino"/>
                <a:ea typeface="Palatino"/>
                <a:cs typeface="Palatino"/>
                <a:sym typeface="Palatino"/>
              </a:rPr>
              <a:t>(</a:t>
            </a:r>
            <a:r>
              <a:rPr b="1" sz="2232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232">
                <a:latin typeface="Palatino"/>
                <a:ea typeface="Palatino"/>
                <a:cs typeface="Palatino"/>
                <a:sym typeface="Palatino"/>
              </a:rPr>
              <a:t>)  43.2</a:t>
            </a:r>
            <a:r>
              <a:rPr sz="2232"/>
              <a:t>  ⇒  </a:t>
            </a:r>
            <a:r>
              <a:rPr sz="2232">
                <a:latin typeface="Palatino"/>
                <a:ea typeface="Palatino"/>
                <a:cs typeface="Palatino"/>
                <a:sym typeface="Palatino"/>
              </a:rPr>
              <a:t>43</a:t>
            </a:r>
          </a:p>
        </p:txBody>
      </p:sp>
    </p:spTree>
  </p:cSld>
  <p:clrMapOvr>
    <a:masterClrMapping/>
  </p:clrMapOvr>
  <p:transition spd="med" advClick="1"/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Shape 30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Mathクラスの定数</a:t>
            </a:r>
          </a:p>
        </p:txBody>
      </p:sp>
      <p:sp>
        <p:nvSpPr>
          <p:cNvPr id="309" name="Shape 309"/>
          <p:cNvSpPr/>
          <p:nvPr>
            <p:ph type="body" idx="1"/>
          </p:nvPr>
        </p:nvSpPr>
        <p:spPr>
          <a:xfrm>
            <a:off x="990600" y="1358900"/>
            <a:ext cx="8407400" cy="5486400"/>
          </a:xfrm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E</a:t>
            </a:r>
            <a:r>
              <a:rPr sz="2400"/>
              <a:t>…自然対数の底（ネイピア数）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PI</a:t>
            </a:r>
            <a:r>
              <a:rPr sz="2400"/>
              <a:t>…円周率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endParaRPr sz="2400"/>
          </a:p>
          <a:p>
            <a:pPr lvl="0" marL="641392" indent="-387392">
              <a:buBlip>
                <a:blip r:embed="rId2"/>
              </a:buBlip>
              <a:defRPr sz="1800"/>
            </a:pPr>
            <a:r>
              <a:rPr i="1" sz="2400"/>
              <a:t>e</a:t>
            </a:r>
            <a:r>
              <a:rPr sz="2400"/>
              <a:t> = lim</a:t>
            </a:r>
            <a:r>
              <a:rPr baseline="-5999" sz="2400"/>
              <a:t>n→∞</a:t>
            </a:r>
            <a:r>
              <a:rPr sz="2400"/>
              <a:t> (1+1/n)</a:t>
            </a:r>
            <a:r>
              <a:rPr baseline="40333" sz="2400"/>
              <a:t>n</a:t>
            </a:r>
            <a:endParaRPr baseline="31999"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Math.pow</a:t>
            </a:r>
            <a:r>
              <a:rPr sz="2400"/>
              <a:t>を使って精度を上げながら求める</a:t>
            </a:r>
            <a:endParaRPr sz="2400"/>
          </a:p>
          <a:p>
            <a:pPr lvl="1" marL="0" indent="596900">
              <a:spcBef>
                <a:spcPts val="0"/>
              </a:spcBef>
              <a:buSzTx/>
              <a:buFont typeface="ヒラギノ明朝 Pro W3"/>
              <a:buNone/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for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( </a:t>
            </a: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i=1; i&lt;=10000; i++ ) {</a:t>
            </a: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2" marL="0" indent="939800">
              <a:spcBef>
                <a:spcPts val="1000"/>
              </a:spcBef>
              <a:buSzTx/>
              <a:buNone/>
              <a:defRPr sz="1800"/>
            </a:pP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e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= Math.pow( 1+1.0/i, i );</a:t>
            </a: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1" marL="0" indent="596900">
              <a:spcBef>
                <a:spcPts val="1000"/>
              </a:spcBef>
              <a:buSzTx/>
              <a:buFont typeface="Zapf Dingbats"/>
              <a:buNone/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}</a:t>
            </a:r>
          </a:p>
        </p:txBody>
      </p:sp>
    </p:spTree>
  </p:cSld>
  <p:clrMapOvr>
    <a:masterClrMapping/>
  </p:clrMapOvr>
  <p:transition spd="med" advClick="1"/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Shape 31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整数との変換</a:t>
            </a:r>
          </a:p>
        </p:txBody>
      </p:sp>
      <p:sp>
        <p:nvSpPr>
          <p:cNvPr id="312" name="Shape 312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lnSpc>
                <a:spcPct val="60000"/>
              </a:lnSpc>
              <a:buBlip>
                <a:blip r:embed="rId2"/>
              </a:buBlip>
              <a:defRPr sz="1800"/>
            </a:pPr>
            <a:r>
              <a:rPr sz="2400"/>
              <a:t>Math.</a:t>
            </a:r>
            <a:r>
              <a:rPr sz="2400"/>
              <a:t>ceil</a:t>
            </a:r>
            <a:r>
              <a:rPr sz="2400"/>
              <a:t>…⎾</a:t>
            </a:r>
            <a:r>
              <a:rPr i="1" sz="2400"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  <a:r>
              <a:rPr sz="2400"/>
              <a:t>⏋　大きいか等しい一番小さな整数</a:t>
            </a:r>
            <a:endParaRPr sz="2400"/>
          </a:p>
          <a:p>
            <a:pPr lvl="1">
              <a:lnSpc>
                <a:spcPct val="60000"/>
              </a:lnSpc>
              <a:defRPr sz="1800"/>
            </a:pPr>
            <a:r>
              <a:rPr sz="2400"/>
              <a:t>計算結果は実数</a:t>
            </a:r>
            <a:endParaRPr sz="2400"/>
          </a:p>
          <a:p>
            <a:pPr lvl="0">
              <a:lnSpc>
                <a:spcPct val="60000"/>
              </a:lnSpc>
              <a:buBlip>
                <a:blip r:embed="rId2"/>
              </a:buBlip>
              <a:defRPr sz="1800"/>
            </a:pPr>
            <a:r>
              <a:rPr sz="2400"/>
              <a:t>Math.</a:t>
            </a:r>
            <a:r>
              <a:rPr sz="2400"/>
              <a:t>floor</a:t>
            </a:r>
            <a:r>
              <a:rPr sz="2400"/>
              <a:t>…⎿ </a:t>
            </a:r>
            <a:r>
              <a:rPr i="1" sz="2400">
                <a:latin typeface="Times New Roman"/>
                <a:ea typeface="Times New Roman"/>
                <a:cs typeface="Times New Roman"/>
                <a:sym typeface="Times New Roman"/>
              </a:rPr>
              <a:t>x </a:t>
            </a:r>
            <a:r>
              <a:rPr sz="2400"/>
              <a:t>⏌　小さいか等しい一番大きな整数</a:t>
            </a:r>
            <a:endParaRPr sz="2400"/>
          </a:p>
          <a:p>
            <a:pPr lvl="1">
              <a:lnSpc>
                <a:spcPct val="60000"/>
              </a:lnSpc>
              <a:defRPr sz="1800"/>
            </a:pPr>
            <a:r>
              <a:rPr sz="2400"/>
              <a:t>計算結果は実数</a:t>
            </a:r>
            <a:endParaRPr sz="2400"/>
          </a:p>
          <a:p>
            <a:pPr lvl="0">
              <a:lnSpc>
                <a:spcPct val="60000"/>
              </a:lnSpc>
              <a:buBlip>
                <a:blip r:embed="rId2"/>
              </a:buBlip>
              <a:defRPr sz="1800"/>
            </a:pPr>
            <a:r>
              <a:rPr sz="2400"/>
              <a:t>Math.</a:t>
            </a:r>
            <a:r>
              <a:rPr sz="2400"/>
              <a:t>rint</a:t>
            </a:r>
            <a:r>
              <a:rPr sz="2400"/>
              <a:t>…一番近い整数にする</a:t>
            </a:r>
            <a:endParaRPr sz="2400"/>
          </a:p>
          <a:p>
            <a:pPr lvl="1">
              <a:lnSpc>
                <a:spcPct val="60000"/>
              </a:lnSpc>
              <a:defRPr sz="1800"/>
            </a:pPr>
            <a:r>
              <a:rPr sz="2400"/>
              <a:t>計算結果は実数</a:t>
            </a:r>
            <a:endParaRPr sz="2400"/>
          </a:p>
          <a:p>
            <a:pPr lvl="0">
              <a:lnSpc>
                <a:spcPct val="60000"/>
              </a:lnSpc>
              <a:buBlip>
                <a:blip r:embed="rId2"/>
              </a:buBlip>
              <a:defRPr sz="1800"/>
            </a:pPr>
            <a:r>
              <a:rPr sz="2400"/>
              <a:t>Math.</a:t>
            </a:r>
            <a:r>
              <a:rPr sz="2400"/>
              <a:t>round</a:t>
            </a:r>
            <a:r>
              <a:rPr sz="2400"/>
              <a:t>…四捨五入</a:t>
            </a:r>
            <a:endParaRPr sz="2400"/>
          </a:p>
          <a:p>
            <a:pPr lvl="0">
              <a:lnSpc>
                <a:spcPct val="60000"/>
              </a:lnSpc>
              <a:buBlip>
                <a:blip r:embed="rId2"/>
              </a:buBlip>
              <a:defRPr sz="1800"/>
            </a:pPr>
            <a:r>
              <a:rPr sz="2400"/>
              <a:t>(</a:t>
            </a:r>
            <a:r>
              <a:rPr b="1" sz="2400"/>
              <a:t>int</a:t>
            </a:r>
            <a:r>
              <a:rPr sz="2400"/>
              <a:t>) = trunc</a:t>
            </a:r>
            <a:r>
              <a:rPr sz="2400"/>
              <a:t>…小数部を切り捨てる</a:t>
            </a:r>
          </a:p>
        </p:txBody>
      </p:sp>
    </p:spTree>
  </p:cSld>
  <p:clrMapOvr>
    <a:masterClrMapping/>
  </p:clrMapOvr>
  <p:transition spd="med" advClick="1"/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Shape 31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三角関数</a:t>
            </a:r>
          </a:p>
        </p:txBody>
      </p:sp>
      <p:sp>
        <p:nvSpPr>
          <p:cNvPr id="315" name="Shape 315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spcBef>
                <a:spcPts val="1200"/>
              </a:spcBef>
              <a:buBlip>
                <a:blip r:embed="rId2"/>
              </a:buBlip>
              <a:defRPr sz="1800"/>
            </a:pPr>
            <a:r>
              <a:rPr sz="2400"/>
              <a:t>Math.</a:t>
            </a:r>
            <a:r>
              <a:rPr sz="2400"/>
              <a:t>cos(</a:t>
            </a:r>
            <a:r>
              <a:rPr sz="2400"/>
              <a:t>θ) → </a:t>
            </a:r>
            <a:r>
              <a:rPr sz="2400"/>
              <a:t>x / r</a:t>
            </a:r>
            <a:endParaRPr sz="2400"/>
          </a:p>
          <a:p>
            <a:pPr lvl="0">
              <a:spcBef>
                <a:spcPts val="1200"/>
              </a:spcBef>
              <a:buBlip>
                <a:blip r:embed="rId2"/>
              </a:buBlip>
              <a:defRPr sz="1800"/>
            </a:pPr>
            <a:r>
              <a:rPr sz="2400"/>
              <a:t>Math.sin(</a:t>
            </a:r>
            <a:r>
              <a:rPr sz="2400"/>
              <a:t>θ) → </a:t>
            </a:r>
            <a:r>
              <a:rPr sz="2400"/>
              <a:t>y / r</a:t>
            </a:r>
            <a:endParaRPr sz="2400"/>
          </a:p>
          <a:p>
            <a:pPr lvl="0">
              <a:spcBef>
                <a:spcPts val="1200"/>
              </a:spcBef>
              <a:buBlip>
                <a:blip r:embed="rId2"/>
              </a:buBlip>
              <a:defRPr sz="1800"/>
            </a:pPr>
            <a:r>
              <a:rPr sz="2400"/>
              <a:t>Math.tan(</a:t>
            </a:r>
            <a:r>
              <a:rPr sz="2400"/>
              <a:t>θ) → </a:t>
            </a:r>
            <a:r>
              <a:rPr sz="2400"/>
              <a:t>y / x</a:t>
            </a:r>
            <a:endParaRPr sz="2400"/>
          </a:p>
          <a:p>
            <a:pPr lvl="0">
              <a:spcBef>
                <a:spcPts val="1200"/>
              </a:spcBef>
              <a:buBlip>
                <a:blip r:embed="rId2"/>
              </a:buBlip>
              <a:defRPr sz="1800"/>
            </a:pPr>
            <a:endParaRPr sz="2400"/>
          </a:p>
          <a:p>
            <a:pPr lvl="0">
              <a:spcBef>
                <a:spcPts val="1200"/>
              </a:spcBef>
              <a:buBlip>
                <a:blip r:embed="rId2"/>
              </a:buBlip>
              <a:defRPr sz="1800"/>
            </a:pPr>
            <a:r>
              <a:rPr sz="2400"/>
              <a:t>Math.</a:t>
            </a:r>
            <a:r>
              <a:rPr sz="2400"/>
              <a:t>acos( x / r ) </a:t>
            </a:r>
            <a:r>
              <a:rPr sz="2400"/>
              <a:t>→</a:t>
            </a:r>
            <a:r>
              <a:rPr sz="2400"/>
              <a:t> </a:t>
            </a:r>
            <a:r>
              <a:rPr sz="2400"/>
              <a:t>θ (r=1,</a:t>
            </a:r>
            <a:r>
              <a:rPr sz="2400"/>
              <a:t>0〜π)</a:t>
            </a:r>
            <a:endParaRPr sz="2400"/>
          </a:p>
          <a:p>
            <a:pPr lvl="0">
              <a:spcBef>
                <a:spcPts val="1200"/>
              </a:spcBef>
              <a:buBlip>
                <a:blip r:embed="rId2"/>
              </a:buBlip>
              <a:defRPr sz="1800"/>
            </a:pPr>
            <a:r>
              <a:rPr sz="2400"/>
              <a:t>Math.</a:t>
            </a:r>
            <a:r>
              <a:rPr sz="2400"/>
              <a:t>asin( y / r ) </a:t>
            </a:r>
            <a:r>
              <a:rPr sz="2400"/>
              <a:t>→ θ (r=1</a:t>
            </a:r>
            <a:r>
              <a:rPr sz="2400"/>
              <a:t>,-π/2〜π/2</a:t>
            </a:r>
            <a:r>
              <a:rPr sz="2400"/>
              <a:t>)</a:t>
            </a:r>
            <a:endParaRPr sz="2400"/>
          </a:p>
          <a:p>
            <a:pPr lvl="0">
              <a:spcBef>
                <a:spcPts val="1200"/>
              </a:spcBef>
              <a:buBlip>
                <a:blip r:embed="rId2"/>
              </a:buBlip>
              <a:defRPr sz="1800"/>
            </a:pPr>
            <a:r>
              <a:rPr sz="2400"/>
              <a:t>Math.</a:t>
            </a:r>
            <a:r>
              <a:rPr sz="2400"/>
              <a:t>atan( y/x )</a:t>
            </a:r>
            <a:r>
              <a:rPr sz="2400"/>
              <a:t> → θ (-π/2〜π/2)</a:t>
            </a:r>
            <a:endParaRPr sz="2400"/>
          </a:p>
          <a:p>
            <a:pPr lvl="0">
              <a:spcBef>
                <a:spcPts val="1200"/>
              </a:spcBef>
              <a:buBlip>
                <a:blip r:embed="rId2"/>
              </a:buBlip>
              <a:defRPr sz="1800"/>
            </a:pPr>
            <a:r>
              <a:rPr sz="2400"/>
              <a:t>Math.</a:t>
            </a:r>
            <a:r>
              <a:rPr sz="2400"/>
              <a:t>atan2( y, x )</a:t>
            </a:r>
            <a:r>
              <a:rPr sz="2400"/>
              <a:t> → θ</a:t>
            </a:r>
          </a:p>
        </p:txBody>
      </p:sp>
      <p:sp>
        <p:nvSpPr>
          <p:cNvPr id="316" name="Shape 316"/>
          <p:cNvSpPr/>
          <p:nvPr/>
        </p:nvSpPr>
        <p:spPr>
          <a:xfrm>
            <a:off x="6705600" y="1092200"/>
            <a:ext cx="2032000" cy="20701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21600"/>
                </a:moveTo>
                <a:lnTo>
                  <a:pt x="0" y="21600"/>
                </a:lnTo>
                <a:lnTo>
                  <a:pt x="21600" y="0"/>
                </a:lnTo>
                <a:close/>
              </a:path>
            </a:pathLst>
          </a:custGeom>
          <a:blipFill>
            <a:blip r:embed="rId3">
              <a:alphaModFix amt="46240"/>
            </a:blip>
          </a:blipFill>
          <a:ln w="25400">
            <a:solidFill>
              <a:srgbClr val="000000">
                <a:alpha val="4624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ctr">
              <a:defRPr sz="30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17" name="Shape 317"/>
          <p:cNvSpPr/>
          <p:nvPr/>
        </p:nvSpPr>
        <p:spPr>
          <a:xfrm>
            <a:off x="9093609" y="1854200"/>
            <a:ext cx="266899" cy="533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 algn="ctr">
              <a:defRPr sz="32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/>
            </a:pPr>
            <a:r>
              <a:rPr sz="3200"/>
              <a:t>y</a:t>
            </a:r>
          </a:p>
        </p:txBody>
      </p:sp>
      <p:sp>
        <p:nvSpPr>
          <p:cNvPr id="318" name="Shape 318"/>
          <p:cNvSpPr/>
          <p:nvPr/>
        </p:nvSpPr>
        <p:spPr>
          <a:xfrm>
            <a:off x="7798308" y="3225800"/>
            <a:ext cx="292101" cy="533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 algn="ctr">
              <a:defRPr sz="32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/>
            </a:pPr>
            <a:r>
              <a:rPr sz="3200"/>
              <a:t>x</a:t>
            </a:r>
          </a:p>
        </p:txBody>
      </p:sp>
      <p:sp>
        <p:nvSpPr>
          <p:cNvPr id="319" name="Shape 319"/>
          <p:cNvSpPr/>
          <p:nvPr/>
        </p:nvSpPr>
        <p:spPr>
          <a:xfrm>
            <a:off x="7476542" y="1447800"/>
            <a:ext cx="249833" cy="533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 algn="ctr">
              <a:defRPr sz="32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/>
            </a:pPr>
            <a:r>
              <a:rPr sz="3200"/>
              <a:t>r</a:t>
            </a:r>
          </a:p>
        </p:txBody>
      </p:sp>
      <p:sp>
        <p:nvSpPr>
          <p:cNvPr id="320" name="Shape 320"/>
          <p:cNvSpPr/>
          <p:nvPr/>
        </p:nvSpPr>
        <p:spPr>
          <a:xfrm>
            <a:off x="7063891" y="2647950"/>
            <a:ext cx="338535" cy="571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 algn="ctr">
              <a:defRPr sz="32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/>
            </a:pPr>
            <a:r>
              <a:rPr sz="3200"/>
              <a:t>θ</a:t>
            </a:r>
          </a:p>
        </p:txBody>
      </p:sp>
    </p:spTree>
  </p:cSld>
  <p:clrMapOvr>
    <a:masterClrMapping/>
  </p:clrMapOvr>
  <p:transition spd="med" advClick="1"/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>
                <a:latin typeface="Palatino"/>
                <a:ea typeface="Palatino"/>
                <a:cs typeface="Palatino"/>
                <a:sym typeface="Palatino"/>
              </a:rPr>
              <a:t>Radian</a:t>
            </a:r>
            <a:r>
              <a:rPr b="1" sz="3600"/>
              <a:t>体系と</a:t>
            </a:r>
            <a:r>
              <a:rPr b="1" sz="3600">
                <a:latin typeface="Garamond"/>
                <a:ea typeface="Garamond"/>
                <a:cs typeface="Garamond"/>
                <a:sym typeface="Garamond"/>
              </a:rPr>
              <a:t>Degree</a:t>
            </a:r>
            <a:r>
              <a:rPr b="1" sz="3600"/>
              <a:t>体系、分秒</a:t>
            </a:r>
          </a:p>
        </p:txBody>
      </p:sp>
      <p:sp>
        <p:nvSpPr>
          <p:cNvPr id="323" name="Shape 323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Radian</a:t>
            </a:r>
            <a:r>
              <a:rPr sz="2400"/>
              <a:t>の角度 = </a:t>
            </a:r>
            <a:r>
              <a:rPr sz="2400"/>
              <a:t>Math.toRadians( Degree</a:t>
            </a:r>
            <a:r>
              <a:rPr sz="2400"/>
              <a:t>の角度 )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Degree</a:t>
            </a:r>
            <a:r>
              <a:rPr sz="2400"/>
              <a:t>の角度 = </a:t>
            </a:r>
            <a:r>
              <a:rPr sz="2400"/>
              <a:t>Math.toDegrees( Radian</a:t>
            </a:r>
            <a:r>
              <a:rPr sz="2400"/>
              <a:t>の角度 )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分…１度の60分の１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秒…１分の60分の１</a:t>
            </a:r>
          </a:p>
        </p:txBody>
      </p:sp>
      <p:graphicFrame>
        <p:nvGraphicFramePr>
          <p:cNvPr id="324" name="Table 324"/>
          <p:cNvGraphicFramePr/>
          <p:nvPr/>
        </p:nvGraphicFramePr>
        <p:xfrm>
          <a:off x="1892300" y="4318000"/>
          <a:ext cx="7391402" cy="1790700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{8F44A2F1-9E1F-4B54-A3A2-5F16C0AD49E2}</a:tableStyleId>
              </a:tblPr>
              <a:tblGrid>
                <a:gridCol w="1055914"/>
                <a:gridCol w="1055914"/>
                <a:gridCol w="1055914"/>
                <a:gridCol w="1055913"/>
                <a:gridCol w="1055914"/>
                <a:gridCol w="1055914"/>
                <a:gridCol w="1055914"/>
              </a:tblGrid>
              <a:tr h="895350">
                <a:tc>
                  <a:txBody>
                    <a:bodyPr/>
                    <a:lstStyle/>
                    <a:p>
                      <a:pPr lvl="0" defTabSz="914400">
                        <a:tabLst>
                          <a:tab pos="558800" algn="l"/>
                        </a:tabLst>
                        <a:defRPr sz="1800"/>
                      </a:pPr>
                      <a:r>
                        <a:rPr sz="2600"/>
                        <a:t>degree</a:t>
                      </a:r>
                    </a:p>
                  </a:txBody>
                  <a:tcPr marL="38100" marR="38100" marT="38100" marB="38100" anchor="ctr" anchorCtr="0" horzOverflow="overflow"/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558800" algn="l"/>
                        </a:tabLst>
                        <a:defRPr sz="1800"/>
                      </a:pPr>
                      <a:r>
                        <a:rPr sz="2600"/>
                        <a:t>0˚</a:t>
                      </a:r>
                    </a:p>
                  </a:txBody>
                  <a:tcPr marL="38100" marR="38100" marT="38100" marB="38100" anchor="ctr" anchorCtr="0" horzOverflow="overflow"/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558800" algn="l"/>
                        </a:tabLst>
                        <a:defRPr sz="1800"/>
                      </a:pPr>
                      <a:r>
                        <a:rPr sz="2600"/>
                        <a:t>45˚</a:t>
                      </a:r>
                    </a:p>
                  </a:txBody>
                  <a:tcPr marL="38100" marR="38100" marT="38100" marB="38100" anchor="ctr" anchorCtr="0" horzOverflow="overflow"/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558800" algn="l"/>
                        </a:tabLst>
                        <a:defRPr sz="1800"/>
                      </a:pPr>
                      <a:r>
                        <a:rPr sz="2600"/>
                        <a:t>90˚</a:t>
                      </a:r>
                    </a:p>
                  </a:txBody>
                  <a:tcPr marL="38100" marR="38100" marT="38100" marB="38100" anchor="ctr" anchorCtr="0" horzOverflow="overflow"/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558800" algn="l"/>
                        </a:tabLst>
                        <a:defRPr sz="1800"/>
                      </a:pPr>
                      <a:r>
                        <a:rPr sz="2600"/>
                        <a:t>180˚</a:t>
                      </a:r>
                    </a:p>
                  </a:txBody>
                  <a:tcPr marL="38100" marR="38100" marT="38100" marB="38100" anchor="ctr" anchorCtr="0" horzOverflow="overflow"/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558800" algn="l"/>
                        </a:tabLst>
                        <a:defRPr sz="1800"/>
                      </a:pPr>
                      <a:r>
                        <a:rPr sz="2600"/>
                        <a:t>270˚</a:t>
                      </a:r>
                    </a:p>
                  </a:txBody>
                  <a:tcPr marL="38100" marR="38100" marT="38100" marB="38100" anchor="ctr" anchorCtr="0" horzOverflow="overflow"/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558800" algn="l"/>
                        </a:tabLst>
                        <a:defRPr sz="1800"/>
                      </a:pPr>
                      <a:r>
                        <a:rPr sz="2600"/>
                        <a:t>360˚</a:t>
                      </a:r>
                    </a:p>
                  </a:txBody>
                  <a:tcPr marL="38100" marR="38100" marT="38100" marB="38100" anchor="ctr" anchorCtr="0" horzOverflow="overflow"/>
                </a:tc>
              </a:tr>
              <a:tr h="895350">
                <a:tc>
                  <a:txBody>
                    <a:bodyPr/>
                    <a:lstStyle/>
                    <a:p>
                      <a:pPr lvl="0" defTabSz="914400">
                        <a:tabLst>
                          <a:tab pos="558800" algn="l"/>
                        </a:tabLst>
                        <a:defRPr sz="1800"/>
                      </a:pPr>
                      <a:r>
                        <a:rPr sz="2600"/>
                        <a:t>radian</a:t>
                      </a:r>
                    </a:p>
                  </a:txBody>
                  <a:tcPr marL="38100" marR="38100" marT="38100" marB="38100" anchor="ctr" anchorCtr="0" horzOverflow="overflow"/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558800" algn="l"/>
                        </a:tabLst>
                        <a:defRPr sz="1800"/>
                      </a:pPr>
                      <a:r>
                        <a:rPr sz="2600"/>
                        <a:t>0</a:t>
                      </a:r>
                    </a:p>
                  </a:txBody>
                  <a:tcPr marL="38100" marR="38100" marT="38100" marB="38100" anchor="ctr" anchorCtr="0" horzOverflow="overflow"/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558800" algn="l"/>
                        </a:tabLst>
                        <a:defRPr sz="1800"/>
                      </a:pPr>
                      <a:r>
                        <a:rPr sz="2600"/>
                        <a:t>π/4</a:t>
                      </a:r>
                    </a:p>
                  </a:txBody>
                  <a:tcPr marL="38100" marR="38100" marT="38100" marB="38100" anchor="ctr" anchorCtr="0" horzOverflow="overflow"/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558800" algn="l"/>
                        </a:tabLst>
                        <a:defRPr sz="1800"/>
                      </a:pPr>
                      <a:r>
                        <a:rPr sz="2600"/>
                        <a:t>π/2</a:t>
                      </a:r>
                    </a:p>
                  </a:txBody>
                  <a:tcPr marL="38100" marR="38100" marT="38100" marB="38100" anchor="ctr" anchorCtr="0" horzOverflow="overflow"/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558800" algn="l"/>
                        </a:tabLst>
                        <a:defRPr sz="1800"/>
                      </a:pPr>
                      <a:r>
                        <a:rPr sz="2600"/>
                        <a:t>π</a:t>
                      </a:r>
                    </a:p>
                  </a:txBody>
                  <a:tcPr marL="38100" marR="38100" marT="38100" marB="38100" anchor="ctr" anchorCtr="0" horzOverflow="overflow"/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558800" algn="l"/>
                        </a:tabLst>
                        <a:defRPr sz="1800"/>
                      </a:pPr>
                      <a:r>
                        <a:rPr sz="2600"/>
                        <a:t>3π/2</a:t>
                      </a:r>
                    </a:p>
                  </a:txBody>
                  <a:tcPr marL="38100" marR="38100" marT="38100" marB="38100" anchor="ctr" anchorCtr="0" horzOverflow="overflow"/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558800" algn="l"/>
                        </a:tabLst>
                        <a:defRPr sz="1800"/>
                      </a:pPr>
                      <a:r>
                        <a:rPr sz="2600"/>
                        <a:t>2π</a:t>
                      </a:r>
                    </a:p>
                  </a:txBody>
                  <a:tcPr marL="38100" marR="38100" marT="38100" marB="38100" anchor="ctr" anchorCtr="0" horzOverflow="overflow"/>
                </a:tc>
              </a:tr>
            </a:tbl>
          </a:graphicData>
        </a:graphic>
      </p:graphicFrame>
    </p:spTree>
  </p:cSld>
  <p:clrMapOvr>
    <a:masterClrMapping/>
  </p:clrMapOvr>
  <p:transition spd="med" advClick="1"/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Shape 32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対数</a:t>
            </a:r>
          </a:p>
        </p:txBody>
      </p:sp>
      <p:sp>
        <p:nvSpPr>
          <p:cNvPr id="327" name="Shape 327"/>
          <p:cNvSpPr/>
          <p:nvPr>
            <p:ph type="body" idx="1"/>
          </p:nvPr>
        </p:nvSpPr>
        <p:spPr>
          <a:xfrm>
            <a:off x="990600" y="1358900"/>
            <a:ext cx="8953500" cy="5270500"/>
          </a:xfrm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i="1" sz="2400"/>
              <a:t>x</a:t>
            </a:r>
            <a:r>
              <a:rPr sz="2400"/>
              <a:t> = a</a:t>
            </a:r>
            <a:r>
              <a:rPr baseline="40333" i="1" sz="2400"/>
              <a:t>p</a:t>
            </a:r>
            <a:r>
              <a:rPr sz="2400"/>
              <a:t>  aは基数  pは指数    64 = 8</a:t>
            </a:r>
            <a:r>
              <a:rPr baseline="31999" sz="2400"/>
              <a:t>2</a:t>
            </a:r>
            <a:r>
              <a:rPr sz="2400"/>
              <a:t>    ⇒  64 = </a:t>
            </a:r>
            <a:r>
              <a:rPr sz="2400"/>
              <a:t>power( 8, 2 )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i="1" sz="2400"/>
              <a:t>p</a:t>
            </a:r>
            <a:r>
              <a:rPr sz="2400"/>
              <a:t> = log</a:t>
            </a:r>
            <a:r>
              <a:rPr baseline="-5999" sz="2400"/>
              <a:t>a</a:t>
            </a:r>
            <a:r>
              <a:rPr sz="2400"/>
              <a:t> </a:t>
            </a:r>
            <a:r>
              <a:rPr i="1" sz="2400"/>
              <a:t>x</a:t>
            </a:r>
            <a:r>
              <a:rPr sz="2400"/>
              <a:t>   </a:t>
            </a:r>
            <a:r>
              <a:rPr i="1" sz="2400"/>
              <a:t>x</a:t>
            </a:r>
            <a:r>
              <a:rPr sz="2400"/>
              <a:t>の対数     2  =  log</a:t>
            </a:r>
            <a:r>
              <a:rPr baseline="-5999" sz="2400"/>
              <a:t>8</a:t>
            </a:r>
            <a:r>
              <a:rPr sz="2400"/>
              <a:t>  64    ⇒ 2 = </a:t>
            </a:r>
            <a:r>
              <a:rPr sz="2400"/>
              <a:t>log</a:t>
            </a:r>
            <a:r>
              <a:rPr baseline="-5999" sz="2400"/>
              <a:t>8</a:t>
            </a:r>
            <a:r>
              <a:rPr sz="2400"/>
              <a:t>( 64 )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対数は小さなものから大きなものまで表わせる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掛け算を足し算にできる log xy = log x+log y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割り算を引き算にできる log x/y = log x - log y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桁数を求めることができる</a:t>
            </a:r>
          </a:p>
        </p:txBody>
      </p:sp>
    </p:spTree>
  </p:cSld>
  <p:clrMapOvr>
    <a:masterClrMapping/>
  </p:clrMapOvr>
  <p:transition spd="med" advClick="1"/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Shape 32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対数の公式</a:t>
            </a:r>
          </a:p>
        </p:txBody>
      </p:sp>
      <p:sp>
        <p:nvSpPr>
          <p:cNvPr id="330" name="Shape 330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基数を変えるためには、</a:t>
            </a:r>
            <a:endParaRPr sz="2400"/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log</a:t>
            </a:r>
            <a:r>
              <a:rPr baseline="-5999" sz="2400">
                <a:latin typeface="Palatino"/>
                <a:ea typeface="Palatino"/>
                <a:cs typeface="Palatino"/>
                <a:sym typeface="Palatino"/>
              </a:rPr>
              <a:t>10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( x ) = log</a:t>
            </a:r>
            <a:r>
              <a:rPr baseline="-5999" sz="2400">
                <a:latin typeface="Palatino"/>
                <a:ea typeface="Palatino"/>
                <a:cs typeface="Palatino"/>
                <a:sym typeface="Palatino"/>
              </a:rPr>
              <a:t>e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( x ) / log</a:t>
            </a:r>
            <a:r>
              <a:rPr baseline="-5999" sz="2400">
                <a:latin typeface="Palatino"/>
                <a:ea typeface="Palatino"/>
                <a:cs typeface="Palatino"/>
                <a:sym typeface="Palatino"/>
              </a:rPr>
              <a:t>e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( 10</a:t>
            </a:r>
            <a:r>
              <a:rPr sz="2400"/>
              <a:t> )</a:t>
            </a:r>
            <a:endParaRPr sz="2400"/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log</a:t>
            </a:r>
            <a:r>
              <a:rPr baseline="-5999" sz="2400">
                <a:latin typeface="Palatino"/>
                <a:ea typeface="Palatino"/>
                <a:cs typeface="Palatino"/>
                <a:sym typeface="Palatino"/>
              </a:rPr>
              <a:t>2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( x ) = log</a:t>
            </a:r>
            <a:r>
              <a:rPr baseline="-5999" sz="2400">
                <a:latin typeface="Palatino"/>
                <a:ea typeface="Palatino"/>
                <a:cs typeface="Palatino"/>
                <a:sym typeface="Palatino"/>
              </a:rPr>
              <a:t>e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( x ) / log</a:t>
            </a:r>
            <a:r>
              <a:rPr baseline="-5999" sz="2400">
                <a:latin typeface="Palatino"/>
                <a:ea typeface="Palatino"/>
                <a:cs typeface="Palatino"/>
                <a:sym typeface="Palatino"/>
              </a:rPr>
              <a:t>e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( 2</a:t>
            </a:r>
            <a:r>
              <a:rPr sz="2400"/>
              <a:t> )</a:t>
            </a:r>
          </a:p>
        </p:txBody>
      </p:sp>
      <p:pic>
        <p:nvPicPr>
          <p:cNvPr id="331" name="ac9889ee9a347fd8bed2998d73647161.tif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866900" y="4953000"/>
            <a:ext cx="5219700" cy="406730"/>
          </a:xfrm>
          <a:prstGeom prst="rect">
            <a:avLst/>
          </a:prstGeom>
          <a:ln w="12700">
            <a:miter lim="400000"/>
          </a:ln>
        </p:spPr>
      </p:pic>
      <p:pic>
        <p:nvPicPr>
          <p:cNvPr id="332" name="b050ba6a1f29871a8cbdd34191b99516.tif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879600" y="3670300"/>
            <a:ext cx="2160352" cy="8255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実数型</a:t>
            </a:r>
          </a:p>
        </p:txBody>
      </p:sp>
      <p:sp>
        <p:nvSpPr>
          <p:cNvPr id="65" name="Shape 65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浮動小数点数で表現される（単精度・倍精度）</a:t>
            </a:r>
            <a:endParaRPr sz="2400"/>
          </a:p>
          <a:p>
            <a:pPr lvl="1">
              <a:defRPr sz="1800"/>
            </a:pPr>
            <a:r>
              <a:rPr sz="2400"/>
              <a:t>単精度：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</a:t>
            </a:r>
            <a:r>
              <a:rPr b="1" sz="2400"/>
              <a:t>float</a:t>
            </a:r>
            <a:r>
              <a:rPr sz="2400"/>
              <a:t>型  → 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Float</a:t>
            </a:r>
            <a:endParaRPr sz="2400"/>
          </a:p>
          <a:p>
            <a:pPr lvl="1">
              <a:defRPr sz="1800"/>
            </a:pPr>
            <a:r>
              <a:rPr sz="2400"/>
              <a:t>倍精度：</a:t>
            </a:r>
            <a:r>
              <a:rPr b="1" sz="2400"/>
              <a:t>double</a:t>
            </a:r>
            <a:r>
              <a:rPr sz="2400"/>
              <a:t>型　→ 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Double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小数点をつける</a:t>
            </a:r>
            <a:endParaRPr sz="2400"/>
          </a:p>
          <a:p>
            <a:pPr lvl="1">
              <a:defRPr sz="1800"/>
            </a:pPr>
            <a:r>
              <a:rPr sz="2400"/>
              <a:t>2.3     4.      .05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指数表記が可能</a:t>
            </a:r>
            <a:endParaRPr sz="2400"/>
          </a:p>
          <a:p>
            <a:pPr lvl="1">
              <a:defRPr sz="1800"/>
            </a:pPr>
            <a:r>
              <a:rPr sz="2400"/>
              <a:t>2.45×10</a:t>
            </a:r>
            <a:r>
              <a:rPr baseline="31999" sz="2400"/>
              <a:t>16</a:t>
            </a:r>
            <a:r>
              <a:rPr sz="2400"/>
              <a:t>   → 2.45e16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精度指定ができる（単精度F、倍精度D）標準は倍精度</a:t>
            </a:r>
            <a:endParaRPr sz="2400"/>
          </a:p>
          <a:p>
            <a:pPr lvl="1">
              <a:defRPr sz="1800"/>
            </a:pPr>
            <a:r>
              <a:rPr sz="2400"/>
              <a:t>3.141592F</a:t>
            </a:r>
            <a:endParaRPr sz="2400"/>
          </a:p>
          <a:p>
            <a:pPr lvl="1">
              <a:defRPr sz="1800"/>
            </a:pPr>
            <a:r>
              <a:rPr sz="2400"/>
              <a:t>3.1415D</a:t>
            </a:r>
          </a:p>
        </p:txBody>
      </p:sp>
    </p:spTree>
  </p:cSld>
  <p:clrMapOvr>
    <a:masterClrMapping/>
  </p:clrMapOvr>
  <p:transition spd="med" advClick="1"/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Shape 33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自然対数と常用対数</a:t>
            </a:r>
          </a:p>
        </p:txBody>
      </p:sp>
      <p:sp>
        <p:nvSpPr>
          <p:cNvPr id="335" name="Shape 335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Math.log</a:t>
            </a:r>
            <a:r>
              <a:rPr sz="2400"/>
              <a:t>(  値 )  …　自然対数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Math.log10</a:t>
            </a:r>
            <a:r>
              <a:rPr sz="2400"/>
              <a:t>( 値 )  …　常用対数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Math.pow(  x,  n )</a:t>
            </a:r>
            <a:r>
              <a:rPr sz="2400"/>
              <a:t>   …　ｘのn乗を求める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Math.exp( n )</a:t>
            </a:r>
            <a:r>
              <a:rPr sz="2400"/>
              <a:t>  …  e (自然対数の底）のn乗を求める</a:t>
            </a:r>
          </a:p>
        </p:txBody>
      </p:sp>
    </p:spTree>
  </p:cSld>
  <p:clrMapOvr>
    <a:masterClrMapping/>
  </p:clrMapOvr>
  <p:transition spd="med" advClick="1"/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Shape 33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その他の関数</a:t>
            </a:r>
          </a:p>
        </p:txBody>
      </p:sp>
      <p:sp>
        <p:nvSpPr>
          <p:cNvPr id="338" name="Shape 338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lnSpc>
                <a:spcPct val="70000"/>
              </a:lnSpc>
              <a:buBlip>
                <a:blip r:embed="rId2"/>
              </a:buBlip>
              <a:defRPr sz="1800"/>
            </a:pPr>
            <a:r>
              <a:rPr sz="2400"/>
              <a:t>Math.sqrt(  x </a:t>
            </a:r>
            <a:r>
              <a:rPr sz="2400"/>
              <a:t> )</a:t>
            </a:r>
            <a:endParaRPr sz="2400"/>
          </a:p>
          <a:p>
            <a:pPr lvl="1">
              <a:lnSpc>
                <a:spcPct val="70000"/>
              </a:lnSpc>
              <a:defRPr sz="1800"/>
            </a:pPr>
            <a:r>
              <a:rPr sz="2400"/>
              <a:t>xの平方根を求める　　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Math.pow( x, 0.5</a:t>
            </a:r>
            <a:r>
              <a:rPr sz="2400"/>
              <a:t> )</a:t>
            </a:r>
            <a:endParaRPr sz="2400"/>
          </a:p>
          <a:p>
            <a:pPr lvl="0">
              <a:lnSpc>
                <a:spcPct val="70000"/>
              </a:lnSpc>
              <a:buBlip>
                <a:blip r:embed="rId2"/>
              </a:buBlip>
              <a:defRPr sz="1800"/>
            </a:pPr>
            <a:r>
              <a:rPr sz="2400"/>
              <a:t>Math.cbrt( x</a:t>
            </a:r>
            <a:r>
              <a:rPr sz="2400"/>
              <a:t> )</a:t>
            </a:r>
            <a:endParaRPr sz="2400"/>
          </a:p>
          <a:p>
            <a:pPr lvl="1">
              <a:lnSpc>
                <a:spcPct val="70000"/>
              </a:lnSpc>
              <a:defRPr sz="1800"/>
            </a:pPr>
            <a:r>
              <a:rPr sz="2400"/>
              <a:t>xの立方根を求める      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Math.pow( x, 1/3.0</a:t>
            </a:r>
            <a:r>
              <a:rPr sz="2400"/>
              <a:t> )</a:t>
            </a:r>
            <a:endParaRPr sz="2400"/>
          </a:p>
          <a:p>
            <a:pPr lvl="0">
              <a:lnSpc>
                <a:spcPct val="70000"/>
              </a:lnSpc>
              <a:buBlip>
                <a:blip r:embed="rId2"/>
              </a:buBlip>
              <a:defRPr sz="1800"/>
            </a:pPr>
            <a:r>
              <a:rPr sz="2400"/>
              <a:t>Math.abs(  x </a:t>
            </a:r>
            <a:r>
              <a:rPr sz="2400"/>
              <a:t> )</a:t>
            </a:r>
            <a:endParaRPr sz="2400"/>
          </a:p>
          <a:p>
            <a:pPr lvl="1">
              <a:lnSpc>
                <a:spcPct val="70000"/>
              </a:lnSpc>
              <a:defRPr sz="1800"/>
            </a:pPr>
            <a:r>
              <a:rPr sz="2400"/>
              <a:t>xの絶対値を求める      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Math.abs( -9.8 )</a:t>
            </a:r>
            <a:r>
              <a:rPr sz="2400"/>
              <a:t> ⇒ 9.8</a:t>
            </a:r>
            <a:endParaRPr sz="2400"/>
          </a:p>
          <a:p>
            <a:pPr lvl="0">
              <a:lnSpc>
                <a:spcPct val="70000"/>
              </a:lnSpc>
              <a:buBlip>
                <a:blip r:embed="rId2"/>
              </a:buBlip>
              <a:defRPr sz="1800"/>
            </a:pPr>
            <a:r>
              <a:rPr sz="2400"/>
              <a:t>Math.random(</a:t>
            </a:r>
            <a:r>
              <a:rPr sz="2400"/>
              <a:t> )</a:t>
            </a:r>
            <a:endParaRPr sz="2400"/>
          </a:p>
          <a:p>
            <a:pPr lvl="1">
              <a:lnSpc>
                <a:spcPct val="70000"/>
              </a:lnSpc>
              <a:defRPr sz="1800"/>
            </a:pPr>
            <a:r>
              <a:rPr sz="2400"/>
              <a:t>0から1未満の乱数（任意の数）を返す</a:t>
            </a:r>
          </a:p>
        </p:txBody>
      </p:sp>
    </p:spTree>
  </p:cSld>
  <p:clrMapOvr>
    <a:masterClrMapping/>
  </p:clrMapOvr>
  <p:transition spd="med" advClick="1"/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Shape 34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乱数</a:t>
            </a:r>
          </a:p>
        </p:txBody>
      </p:sp>
      <p:sp>
        <p:nvSpPr>
          <p:cNvPr id="341" name="Shape 341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nからmまでの値の整数の乱数を作りたい場合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b="1" sz="2400"/>
              <a:t>int</a:t>
            </a:r>
            <a:r>
              <a:rPr sz="2400"/>
              <a:t>  diff = m - n + 1</a:t>
            </a:r>
            <a:r>
              <a:rPr sz="2400"/>
              <a:t>;</a:t>
            </a:r>
            <a:endParaRPr sz="2400"/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(</a:t>
            </a: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) (Math.random() * diff )</a:t>
            </a:r>
            <a:r>
              <a:rPr sz="2400"/>
              <a:t> + n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0から100までの成績を乱数で作る</a:t>
            </a:r>
            <a:endParaRPr sz="2400"/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(</a:t>
            </a: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)( Math.random() * 101 )</a:t>
            </a:r>
            <a:r>
              <a:rPr sz="2400"/>
              <a:t> + 0;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-10から10までの整数の乱数を作る</a:t>
            </a:r>
            <a:endParaRPr sz="2400"/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(</a:t>
            </a: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)( Math.random() * 21 )</a:t>
            </a:r>
            <a:r>
              <a:rPr sz="2400"/>
              <a:t> - 10</a:t>
            </a:r>
          </a:p>
        </p:txBody>
      </p:sp>
    </p:spTree>
  </p:cSld>
  <p:clrMapOvr>
    <a:masterClrMapping/>
  </p:clrMapOvr>
  <p:transition spd="med" advClick="1"/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2.jpe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2.jpeg"/></Relationships>
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ヒラギノ明朝 Pro W3"/>
        <a:ea typeface="ヒラギノ明朝 Pro W3"/>
        <a:cs typeface="ヒラギノ明朝 Pro W3"/>
      </a:majorFont>
      <a:minorFont>
        <a:latin typeface="ヒラギノ明朝 Pro W3"/>
        <a:ea typeface="ヒラギノ明朝 Pro W3"/>
        <a:cs typeface="ヒラギノ明朝 Pro W3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38100" tIns="38100" rIns="38100" bIns="381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0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38100" dist="12700" dir="5400000">
                <a:srgbClr val="000000">
                  <a:alpha val="50000"/>
                </a:srgbClr>
              </a:outerShdw>
            </a:effectLst>
            <a:uFillTx/>
            <a:latin typeface="Gill Sans"/>
            <a:ea typeface="Gill Sans"/>
            <a:cs typeface="Gill San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381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"/>
            <a:ea typeface="Helvetica"/>
            <a:cs typeface="Helvetica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ヒラギノ明朝 Pro W3"/>
        <a:ea typeface="ヒラギノ明朝 Pro W3"/>
        <a:cs typeface="ヒラギノ明朝 Pro W3"/>
      </a:majorFont>
      <a:minorFont>
        <a:latin typeface="ヒラギノ明朝 Pro W3"/>
        <a:ea typeface="ヒラギノ明朝 Pro W3"/>
        <a:cs typeface="ヒラギノ明朝 Pro W3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38100" tIns="38100" rIns="38100" bIns="381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0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38100" dist="12700" dir="5400000">
                <a:srgbClr val="000000">
                  <a:alpha val="50000"/>
                </a:srgbClr>
              </a:outerShdw>
            </a:effectLst>
            <a:uFillTx/>
            <a:latin typeface="Gill Sans"/>
            <a:ea typeface="Gill Sans"/>
            <a:cs typeface="Gill San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381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"/>
            <a:ea typeface="Helvetica"/>
            <a:cs typeface="Helvetica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