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media/image2.jpeg" ContentType="image/jpeg"/>
  <Override PartName="/ppt/media/image3.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Lst>
  <p:sldSz cx="10160000" cy="7620000"/>
  <p:notesSz cx="6858000" cy="9144000"/>
  <p:defaultTextStyle>
    <a:lvl1pPr algn="ctr" defTabSz="457200">
      <a:defRPr sz="3200">
        <a:latin typeface="ヒラギノ明朝 Pro W3"/>
        <a:ea typeface="ヒラギノ明朝 Pro W3"/>
        <a:cs typeface="ヒラギノ明朝 Pro W3"/>
        <a:sym typeface="ヒラギノ明朝 Pro W3"/>
      </a:defRPr>
    </a:lvl1pPr>
    <a:lvl2pPr algn="ctr" defTabSz="457200">
      <a:defRPr sz="3200">
        <a:latin typeface="ヒラギノ明朝 Pro W3"/>
        <a:ea typeface="ヒラギノ明朝 Pro W3"/>
        <a:cs typeface="ヒラギノ明朝 Pro W3"/>
        <a:sym typeface="ヒラギノ明朝 Pro W3"/>
      </a:defRPr>
    </a:lvl2pPr>
    <a:lvl3pPr algn="ctr" defTabSz="457200">
      <a:defRPr sz="3200">
        <a:latin typeface="ヒラギノ明朝 Pro W3"/>
        <a:ea typeface="ヒラギノ明朝 Pro W3"/>
        <a:cs typeface="ヒラギノ明朝 Pro W3"/>
        <a:sym typeface="ヒラギノ明朝 Pro W3"/>
      </a:defRPr>
    </a:lvl3pPr>
    <a:lvl4pPr algn="ctr" defTabSz="457200">
      <a:defRPr sz="3200">
        <a:latin typeface="ヒラギノ明朝 Pro W3"/>
        <a:ea typeface="ヒラギノ明朝 Pro W3"/>
        <a:cs typeface="ヒラギノ明朝 Pro W3"/>
        <a:sym typeface="ヒラギノ明朝 Pro W3"/>
      </a:defRPr>
    </a:lvl4pPr>
    <a:lvl5pPr algn="ctr" defTabSz="457200">
      <a:defRPr sz="3200">
        <a:latin typeface="ヒラギノ明朝 Pro W3"/>
        <a:ea typeface="ヒラギノ明朝 Pro W3"/>
        <a:cs typeface="ヒラギノ明朝 Pro W3"/>
        <a:sym typeface="ヒラギノ明朝 Pro W3"/>
      </a:defRPr>
    </a:lvl5pPr>
    <a:lvl6pPr algn="ctr" defTabSz="457200">
      <a:defRPr sz="3200">
        <a:latin typeface="ヒラギノ明朝 Pro W3"/>
        <a:ea typeface="ヒラギノ明朝 Pro W3"/>
        <a:cs typeface="ヒラギノ明朝 Pro W3"/>
        <a:sym typeface="ヒラギノ明朝 Pro W3"/>
      </a:defRPr>
    </a:lvl6pPr>
    <a:lvl7pPr algn="ctr" defTabSz="457200">
      <a:defRPr sz="3200">
        <a:latin typeface="ヒラギノ明朝 Pro W3"/>
        <a:ea typeface="ヒラギノ明朝 Pro W3"/>
        <a:cs typeface="ヒラギノ明朝 Pro W3"/>
        <a:sym typeface="ヒラギノ明朝 Pro W3"/>
      </a:defRPr>
    </a:lvl7pPr>
    <a:lvl8pPr algn="ctr" defTabSz="457200">
      <a:defRPr sz="3200">
        <a:latin typeface="ヒラギノ明朝 Pro W3"/>
        <a:ea typeface="ヒラギノ明朝 Pro W3"/>
        <a:cs typeface="ヒラギノ明朝 Pro W3"/>
        <a:sym typeface="ヒラギノ明朝 Pro W3"/>
      </a:defRPr>
    </a:lvl8pPr>
    <a:lvl9pPr algn="ctr" defTabSz="457200">
      <a:defRPr sz="3200">
        <a:latin typeface="ヒラギノ明朝 Pro W3"/>
        <a:ea typeface="ヒラギノ明朝 Pro W3"/>
        <a:cs typeface="ヒラギノ明朝 Pro W3"/>
        <a:sym typeface="ヒラギノ明朝 Pro W3"/>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ヒラギノ明朝 Pro W3"/>
          <a:ea typeface="ヒラギノ明朝 Pro W3"/>
          <a:cs typeface="ヒラギノ明朝 Pro W3"/>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2E8"/>
          </a:solidFill>
        </a:fill>
      </a:tcStyle>
    </a:wholeTbl>
    <a:band2H>
      <a:tcTxStyle b="def" i="def"/>
      <a:tcStyle>
        <a:tcBdr/>
        <a:fill>
          <a:solidFill>
            <a:srgbClr val="E6EAF4"/>
          </a:solidFill>
        </a:fill>
      </a:tcStyle>
    </a:band2H>
    <a:firstCol>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firstCol>
    <a:la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lastRow>
    <a:fir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365C0"/>
          </a:solidFill>
        </a:fill>
      </a:tcStyle>
    </a:firstRow>
  </a:tblStyle>
  <a:tblStyle styleId="{C7B018BB-80A7-4F77-B60F-C8B233D01FF8}" styleName="">
    <a:tblBg/>
    <a:wholeTbl>
      <a:tcTxStyle b="on" i="on">
        <a:font>
          <a:latin typeface="ヒラギノ明朝 Pro W3"/>
          <a:ea typeface="ヒラギノ明朝 Pro W3"/>
          <a:cs typeface="ヒラギノ明朝 Pro W3"/>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2E7CB"/>
          </a:solidFill>
        </a:fill>
      </a:tcStyle>
    </a:wholeTbl>
    <a:band2H>
      <a:tcTxStyle b="def" i="def"/>
      <a:tcStyle>
        <a:tcBdr/>
        <a:fill>
          <a:solidFill>
            <a:srgbClr val="F8F4E7"/>
          </a:solidFill>
        </a:fill>
      </a:tcStyle>
    </a:band2H>
    <a:firstCol>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firstCol>
    <a:la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lastRow>
    <a:fir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CBD23"/>
          </a:solidFill>
        </a:fill>
      </a:tcStyle>
    </a:firstRow>
  </a:tblStyle>
  <a:tblStyle styleId="{EEE7283C-3CF3-47DC-8721-378D4A62B228}" styleName="">
    <a:tblBg/>
    <a:wholeTbl>
      <a:tcTxStyle b="on" i="on">
        <a:font>
          <a:latin typeface="ヒラギノ明朝 Pro W3"/>
          <a:ea typeface="ヒラギノ明朝 Pro W3"/>
          <a:cs typeface="ヒラギノ明朝 Pro W3"/>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5CDDE"/>
          </a:solidFill>
        </a:fill>
      </a:tcStyle>
    </a:wholeTbl>
    <a:band2H>
      <a:tcTxStyle b="def" i="def"/>
      <a:tcStyle>
        <a:tcBdr/>
        <a:fill>
          <a:solidFill>
            <a:srgbClr val="EBE8EF"/>
          </a:solidFill>
        </a:fill>
      </a:tcStyle>
    </a:band2H>
    <a:firstCol>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firstCol>
    <a:la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lastRow>
    <a:fir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73F9B"/>
          </a:solidFill>
        </a:fill>
      </a:tcStyle>
    </a:firstRow>
  </a:tblStyle>
  <a:tblStyle styleId="{CF821DB8-F4EB-4A41-A1BA-3FCAFE7338EE}" styleName="">
    <a:tblBg/>
    <a:wholeTbl>
      <a:tcTxStyle b="on" i="on">
        <a:font>
          <a:latin typeface="ヒラギノ明朝 Pro W3"/>
          <a:ea typeface="ヒラギノ明朝 Pro W3"/>
          <a:cs typeface="ヒラギノ明朝 Pro W3"/>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ヒラギノ明朝 Pro W3"/>
          <a:ea typeface="ヒラギノ明朝 Pro W3"/>
          <a:cs typeface="ヒラギノ明朝 Pro W3"/>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Col>
    <a:lastRow>
      <a:tcTxStyle b="on" i="on">
        <a:font>
          <a:latin typeface="ヒラギノ明朝 Pro W3"/>
          <a:ea typeface="ヒラギノ明朝 Pro W3"/>
          <a:cs typeface="ヒラギノ明朝 Pro W3"/>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ヒラギノ明朝 Pro W3"/>
          <a:ea typeface="ヒラギノ明朝 Pro W3"/>
          <a:cs typeface="ヒラギノ明朝 Pro W3"/>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365C0"/>
          </a:solidFill>
        </a:fill>
      </a:tcStyle>
    </a:firstRow>
  </a:tblStyle>
  <a:tblStyle styleId="{33BA23B1-9221-436E-865A-0063620EA4FD}" styleName="">
    <a:tblBg/>
    <a:wholeTbl>
      <a:tcTxStyle b="on" i="on">
        <a:font>
          <a:latin typeface="ヒラギノ明朝 Pro W3"/>
          <a:ea typeface="ヒラギノ明朝 Pro W3"/>
          <a:cs typeface="ヒラギノ明朝 Pro W3"/>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ヒラギノ明朝 Pro W3"/>
          <a:ea typeface="ヒラギノ明朝 Pro W3"/>
          <a:cs typeface="ヒラギノ明朝 Pro W3"/>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ヒラギノ明朝 Pro W3"/>
          <a:ea typeface="ヒラギノ明朝 Pro W3"/>
          <a:cs typeface="ヒラギノ明朝 Pro W3"/>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
          <a:latin typeface="ヒラギノ明朝 Pro W3"/>
          <a:ea typeface="ヒラギノ明朝 Pro W3"/>
          <a:cs typeface="ヒラギノ明朝 Pro W3"/>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ヒラギノ明朝 Pro W3"/>
          <a:ea typeface="ヒラギノ明朝 Pro W3"/>
          <a:cs typeface="ヒラギノ明朝 Pro W3"/>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ヒラギノ明朝 Pro W3"/>
          <a:ea typeface="ヒラギノ明朝 Pro W3"/>
          <a:cs typeface="ヒラギノ明朝 Pro W3"/>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33"/>
          <p:cNvSpPr/>
          <p:nvPr>
            <p:ph type="sldImg"/>
          </p:nvPr>
        </p:nvSpPr>
        <p:spPr>
          <a:xfrm>
            <a:off x="1143000" y="685800"/>
            <a:ext cx="4572000" cy="3429000"/>
          </a:xfrm>
          <a:prstGeom prst="rect">
            <a:avLst/>
          </a:prstGeom>
        </p:spPr>
        <p:txBody>
          <a:bodyPr/>
          <a:lstStyle/>
          <a:p>
            <a:pPr lvl="0"/>
          </a:p>
        </p:txBody>
      </p:sp>
      <p:sp>
        <p:nvSpPr>
          <p:cNvPr id="34" name="Shape 34"/>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tif"/></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tif"/></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タイトル &amp; サブタイトル">
    <p:spTree>
      <p:nvGrpSpPr>
        <p:cNvPr id="1" name=""/>
        <p:cNvGrpSpPr/>
        <p:nvPr/>
      </p:nvGrpSpPr>
      <p:grpSpPr>
        <a:xfrm>
          <a:off x="0" y="0"/>
          <a:ext cx="0" cy="0"/>
          <a:chOff x="0" y="0"/>
          <a:chExt cx="0" cy="0"/>
        </a:xfrm>
      </p:grpSpPr>
      <p:pic>
        <p:nvPicPr>
          <p:cNvPr id="6" name="image3.jpeg"/>
          <p:cNvPicPr/>
          <p:nvPr/>
        </p:nvPicPr>
        <p:blipFill>
          <a:blip r:embed="rId2">
            <a:extLst/>
          </a:blip>
          <a:stretch>
            <a:fillRect/>
          </a:stretch>
        </p:blipFill>
        <p:spPr>
          <a:xfrm>
            <a:off x="0" y="-254000"/>
            <a:ext cx="10160000" cy="8128000"/>
          </a:xfrm>
          <a:prstGeom prst="rect">
            <a:avLst/>
          </a:prstGeom>
          <a:ln w="12700">
            <a:miter lim="400000"/>
          </a:ln>
        </p:spPr>
      </p:pic>
      <p:sp>
        <p:nvSpPr>
          <p:cNvPr id="7" name="Shape 7"/>
          <p:cNvSpPr/>
          <p:nvPr>
            <p:ph type="title"/>
          </p:nvPr>
        </p:nvSpPr>
        <p:spPr>
          <a:xfrm>
            <a:off x="990600" y="1250950"/>
            <a:ext cx="8178800" cy="2641600"/>
          </a:xfrm>
          <a:prstGeom prst="rect">
            <a:avLst/>
          </a:prstGeom>
        </p:spPr>
        <p:txBody>
          <a:bodyPr/>
          <a:lstStyle>
            <a:lvl1pPr>
              <a:defRPr sz="4800"/>
            </a:lvl1pPr>
          </a:lstStyle>
          <a:p>
            <a:pPr lvl="0">
              <a:defRPr b="0" sz="1800"/>
            </a:pPr>
            <a:r>
              <a:rPr b="1" sz="4800"/>
              <a:t>タイトルテキスト</a:t>
            </a:r>
          </a:p>
        </p:txBody>
      </p:sp>
      <p:sp>
        <p:nvSpPr>
          <p:cNvPr id="8" name="Shape 8"/>
          <p:cNvSpPr/>
          <p:nvPr>
            <p:ph type="body" idx="1"/>
          </p:nvPr>
        </p:nvSpPr>
        <p:spPr>
          <a:xfrm>
            <a:off x="990600" y="3892550"/>
            <a:ext cx="8178800" cy="2286000"/>
          </a:xfrm>
          <a:prstGeom prst="rect">
            <a:avLst/>
          </a:prstGeom>
        </p:spPr>
        <p:txBody>
          <a:bodyPr lIns="50800" tIns="50800" rIns="50800" bIns="50800" anchor="ctr">
            <a:noAutofit/>
          </a:bodyPr>
          <a:lstStyle>
            <a:lvl1pPr marL="0" indent="0" algn="ctr">
              <a:spcBef>
                <a:spcPts val="0"/>
              </a:spcBef>
              <a:buSzTx/>
              <a:buNone/>
              <a:defRPr b="1" sz="2800">
                <a:latin typeface="ヒラギノ明朝 Pro W3"/>
                <a:ea typeface="ヒラギノ明朝 Pro W3"/>
                <a:cs typeface="ヒラギノ明朝 Pro W3"/>
                <a:sym typeface="ヒラギノ明朝 Pro W3"/>
              </a:defRPr>
            </a:lvl1pPr>
            <a:lvl2pPr marL="0" indent="0" algn="ctr">
              <a:spcBef>
                <a:spcPts val="0"/>
              </a:spcBef>
              <a:buSzTx/>
              <a:buNone/>
              <a:defRPr b="1" sz="2800">
                <a:latin typeface="ヒラギノ明朝 Pro W3"/>
                <a:ea typeface="ヒラギノ明朝 Pro W3"/>
                <a:cs typeface="ヒラギノ明朝 Pro W3"/>
                <a:sym typeface="ヒラギノ明朝 Pro W3"/>
              </a:defRPr>
            </a:lvl2pPr>
            <a:lvl3pPr marL="0" indent="0" algn="ctr">
              <a:spcBef>
                <a:spcPts val="0"/>
              </a:spcBef>
              <a:buSzTx/>
              <a:buNone/>
              <a:defRPr b="1" sz="2800">
                <a:latin typeface="ヒラギノ明朝 Pro W3"/>
                <a:ea typeface="ヒラギノ明朝 Pro W3"/>
                <a:cs typeface="ヒラギノ明朝 Pro W3"/>
                <a:sym typeface="ヒラギノ明朝 Pro W3"/>
              </a:defRPr>
            </a:lvl3pPr>
            <a:lvl4pPr marL="0" indent="0" algn="ctr">
              <a:spcBef>
                <a:spcPts val="0"/>
              </a:spcBef>
              <a:buSzTx/>
              <a:buNone/>
              <a:defRPr b="1" sz="2800">
                <a:latin typeface="ヒラギノ明朝 Pro W3"/>
                <a:ea typeface="ヒラギノ明朝 Pro W3"/>
                <a:cs typeface="ヒラギノ明朝 Pro W3"/>
                <a:sym typeface="ヒラギノ明朝 Pro W3"/>
              </a:defRPr>
            </a:lvl4pPr>
            <a:lvl5pPr marL="0" indent="0" algn="ctr">
              <a:spcBef>
                <a:spcPts val="0"/>
              </a:spcBef>
              <a:buSzTx/>
              <a:buNone/>
              <a:defRPr b="1" sz="2800">
                <a:latin typeface="ヒラギノ明朝 Pro W3"/>
                <a:ea typeface="ヒラギノ明朝 Pro W3"/>
                <a:cs typeface="ヒラギノ明朝 Pro W3"/>
                <a:sym typeface="ヒラギノ明朝 Pro W3"/>
              </a:defRPr>
            </a:lvl5pPr>
          </a:lstStyle>
          <a:p>
            <a:pPr lvl="0">
              <a:defRPr b="0" sz="1800"/>
            </a:pPr>
            <a:r>
              <a:rPr b="1" sz="2800"/>
              <a:t>本文レベル1</a:t>
            </a:r>
            <a:endParaRPr b="1" sz="2800"/>
          </a:p>
          <a:p>
            <a:pPr lvl="1">
              <a:defRPr b="0" sz="1800"/>
            </a:pPr>
            <a:r>
              <a:rPr b="1" sz="2800"/>
              <a:t>本文レベル2</a:t>
            </a:r>
            <a:endParaRPr b="1" sz="2800"/>
          </a:p>
          <a:p>
            <a:pPr lvl="2">
              <a:defRPr b="0" sz="1800"/>
            </a:pPr>
            <a:r>
              <a:rPr b="1" sz="2800"/>
              <a:t>本文レベル3</a:t>
            </a:r>
            <a:endParaRPr b="1" sz="2800"/>
          </a:p>
          <a:p>
            <a:pPr lvl="3">
              <a:defRPr b="0" sz="1800"/>
            </a:pPr>
            <a:r>
              <a:rPr b="1" sz="2800"/>
              <a:t>本文レベル4</a:t>
            </a:r>
            <a:endParaRPr b="1" sz="2800"/>
          </a:p>
          <a:p>
            <a:pPr lvl="4">
              <a:defRPr b="0" sz="1800"/>
            </a:pPr>
            <a:r>
              <a:rPr b="1" sz="2800"/>
              <a:t>本文レベル 5</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p:spTree>
      <p:nvGrpSpPr>
        <p:cNvPr id="1" name=""/>
        <p:cNvGrpSpPr/>
        <p:nvPr/>
      </p:nvGrpSpPr>
      <p:grpSpPr>
        <a:xfrm>
          <a:off x="0" y="0"/>
          <a:ext cx="0" cy="0"/>
          <a:chOff x="0" y="0"/>
          <a:chExt cx="0" cy="0"/>
        </a:xfrm>
      </p:grpSpPr>
      <p:sp>
        <p:nvSpPr>
          <p:cNvPr id="10" name="Shape 10"/>
          <p:cNvSpPr/>
          <p:nvPr>
            <p:ph type="title"/>
          </p:nvPr>
        </p:nvSpPr>
        <p:spPr>
          <a:xfrm>
            <a:off x="990600" y="25400"/>
            <a:ext cx="8178800" cy="1333500"/>
          </a:xfrm>
          <a:prstGeom prst="rect">
            <a:avLst/>
          </a:prstGeom>
        </p:spPr>
        <p:txBody>
          <a:bodyPr/>
          <a:lstStyle/>
          <a:p>
            <a:pPr lvl="0">
              <a:defRPr b="0" sz="1800"/>
            </a:pPr>
            <a:r>
              <a:rPr b="1" sz="3600"/>
              <a:t>タイトルテキスト</a:t>
            </a:r>
          </a:p>
        </p:txBody>
      </p:sp>
      <p:sp>
        <p:nvSpPr>
          <p:cNvPr id="11" name="Shape 11"/>
          <p:cNvSpPr/>
          <p:nvPr>
            <p:ph type="body" idx="1"/>
          </p:nvPr>
        </p:nvSpPr>
        <p:spPr>
          <a:xfrm>
            <a:off x="990600" y="1358900"/>
            <a:ext cx="8178800" cy="6261100"/>
          </a:xfrm>
          <a:prstGeom prst="rect">
            <a:avLst/>
          </a:prstGeom>
        </p:spPr>
        <p:txBody>
          <a:bodyPr/>
          <a:lstStyle>
            <a:lvl1pPr>
              <a:spcBef>
                <a:spcPts val="1800"/>
              </a:spcBef>
              <a:buBlip>
                <a:blip r:embed="rId2"/>
              </a:buBlip>
            </a:lvl1pPr>
            <a:lvl2pPr>
              <a:spcBef>
                <a:spcPts val="1800"/>
              </a:spcBef>
            </a:lvl2pPr>
            <a:lvl3pPr>
              <a:spcBef>
                <a:spcPts val="1800"/>
              </a:spcBef>
            </a:lvl3pPr>
            <a:lvl4pPr>
              <a:spcBef>
                <a:spcPts val="1800"/>
              </a:spcBef>
            </a:lvl4pPr>
            <a:lvl5pPr>
              <a:spcBef>
                <a:spcPts val="1800"/>
              </a:spcBef>
            </a:lvl5pPr>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タイトル（上）">
    <p:spTree>
      <p:nvGrpSpPr>
        <p:cNvPr id="1" name=""/>
        <p:cNvGrpSpPr/>
        <p:nvPr/>
      </p:nvGrpSpPr>
      <p:grpSpPr>
        <a:xfrm>
          <a:off x="0" y="0"/>
          <a:ext cx="0" cy="0"/>
          <a:chOff x="0" y="0"/>
          <a:chExt cx="0" cy="0"/>
        </a:xfrm>
      </p:grpSpPr>
      <p:pic>
        <p:nvPicPr>
          <p:cNvPr id="13" name="image1.jpeg"/>
          <p:cNvPicPr/>
          <p:nvPr/>
        </p:nvPicPr>
        <p:blipFill>
          <a:blip r:embed="rId2">
            <a:extLst/>
          </a:blip>
          <a:srcRect l="0" t="2343" r="89125" b="2812"/>
          <a:stretch>
            <a:fillRect/>
          </a:stretch>
        </p:blipFill>
        <p:spPr>
          <a:xfrm>
            <a:off x="-1" y="-63501"/>
            <a:ext cx="1104901" cy="7708901"/>
          </a:xfrm>
          <a:prstGeom prst="rect">
            <a:avLst/>
          </a:prstGeom>
          <a:ln w="12700">
            <a:miter lim="400000"/>
          </a:ln>
        </p:spPr>
      </p:pic>
      <p:sp>
        <p:nvSpPr>
          <p:cNvPr id="14" name="Shape 14"/>
          <p:cNvSpPr/>
          <p:nvPr>
            <p:ph type="title"/>
          </p:nvPr>
        </p:nvSpPr>
        <p:spPr>
          <a:xfrm>
            <a:off x="990600" y="0"/>
            <a:ext cx="8178800" cy="1371600"/>
          </a:xfrm>
          <a:prstGeom prst="rect">
            <a:avLst/>
          </a:prstGeom>
        </p:spPr>
        <p:txBody>
          <a:bodyPr/>
          <a:lstStyle/>
          <a:p>
            <a:pPr lvl="0">
              <a:defRPr b="0" sz="1800"/>
            </a:pPr>
            <a:r>
              <a:rPr b="1" sz="3600"/>
              <a:t>タイトルテキスト</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0.9)">
    <p:spTree>
      <p:nvGrpSpPr>
        <p:cNvPr id="1" name=""/>
        <p:cNvGrpSpPr/>
        <p:nvPr/>
      </p:nvGrpSpPr>
      <p:grpSpPr>
        <a:xfrm>
          <a:off x="0" y="0"/>
          <a:ext cx="0" cy="0"/>
          <a:chOff x="0" y="0"/>
          <a:chExt cx="0" cy="0"/>
        </a:xfrm>
      </p:grpSpPr>
      <p:sp>
        <p:nvSpPr>
          <p:cNvPr id="16" name="Shape 16"/>
          <p:cNvSpPr/>
          <p:nvPr/>
        </p:nvSpPr>
        <p:spPr>
          <a:xfrm>
            <a:off x="5906515" y="6982458"/>
            <a:ext cx="3225802" cy="436883"/>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spAutoFit/>
          </a:bodyPr>
          <a:lstStyle>
            <a:lvl1pPr algn="r">
              <a:defRPr sz="2400">
                <a:latin typeface="Optima"/>
                <a:ea typeface="Optima"/>
                <a:cs typeface="Optima"/>
                <a:sym typeface="Optima"/>
              </a:defRPr>
            </a:lvl1pPr>
          </a:lstStyle>
          <a:p>
            <a:pPr lvl="0">
              <a:defRPr sz="1800"/>
            </a:pPr>
            <a:r>
              <a:rPr sz="2400"/>
              <a:t>Java Programming</a:t>
            </a:r>
          </a:p>
        </p:txBody>
      </p:sp>
      <p:sp>
        <p:nvSpPr>
          <p:cNvPr id="17" name="Shape 17"/>
          <p:cNvSpPr/>
          <p:nvPr>
            <p:ph type="title"/>
          </p:nvPr>
        </p:nvSpPr>
        <p:spPr>
          <a:xfrm>
            <a:off x="990600" y="25400"/>
            <a:ext cx="8178800" cy="1333500"/>
          </a:xfrm>
          <a:prstGeom prst="rect">
            <a:avLst/>
          </a:prstGeom>
        </p:spPr>
        <p:txBody>
          <a:bodyPr/>
          <a:lstStyle/>
          <a:p>
            <a:pPr lvl="0">
              <a:defRPr b="0" sz="1800"/>
            </a:pPr>
            <a:r>
              <a:rPr b="1" sz="3600"/>
              <a:t>タイトルテキスト</a:t>
            </a:r>
          </a:p>
        </p:txBody>
      </p:sp>
      <p:sp>
        <p:nvSpPr>
          <p:cNvPr id="18" name="Shape 18"/>
          <p:cNvSpPr/>
          <p:nvPr>
            <p:ph type="body" idx="1"/>
          </p:nvPr>
        </p:nvSpPr>
        <p:spPr>
          <a:xfrm>
            <a:off x="990600" y="1358900"/>
            <a:ext cx="8178800" cy="6261100"/>
          </a:xfrm>
          <a:prstGeom prst="rect">
            <a:avLst/>
          </a:prstGeom>
        </p:spPr>
        <p:txBody>
          <a:bodyPr/>
          <a:lstStyle>
            <a:lvl1pPr>
              <a:buBlip>
                <a:blip r:embed="rId2"/>
              </a:buBlip>
            </a:lvl1pPr>
            <a:lvl3pPr marL="1299515" indent="-359715"/>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0.8)">
    <p:spTree>
      <p:nvGrpSpPr>
        <p:cNvPr id="1" name=""/>
        <p:cNvGrpSpPr/>
        <p:nvPr/>
      </p:nvGrpSpPr>
      <p:grpSpPr>
        <a:xfrm>
          <a:off x="0" y="0"/>
          <a:ext cx="0" cy="0"/>
          <a:chOff x="0" y="0"/>
          <a:chExt cx="0" cy="0"/>
        </a:xfrm>
      </p:grpSpPr>
      <p:sp>
        <p:nvSpPr>
          <p:cNvPr id="20" name="Shape 20"/>
          <p:cNvSpPr/>
          <p:nvPr>
            <p:ph type="title"/>
          </p:nvPr>
        </p:nvSpPr>
        <p:spPr>
          <a:prstGeom prst="rect">
            <a:avLst/>
          </a:prstGeom>
        </p:spPr>
        <p:txBody>
          <a:bodyPr/>
          <a:lstStyle/>
          <a:p>
            <a:pPr lvl="0">
              <a:defRPr b="0" sz="1800"/>
            </a:pPr>
            <a:r>
              <a:rPr b="1" sz="3600"/>
              <a:t>タイトルテキスト</a:t>
            </a:r>
          </a:p>
        </p:txBody>
      </p:sp>
      <p:sp>
        <p:nvSpPr>
          <p:cNvPr id="21" name="Shape 21"/>
          <p:cNvSpPr/>
          <p:nvPr>
            <p:ph type="body" idx="1"/>
          </p:nvPr>
        </p:nvSpPr>
        <p:spPr>
          <a:prstGeom prst="rect">
            <a:avLst/>
          </a:prstGeom>
        </p:spPr>
        <p:txBody>
          <a:bodyPr/>
          <a:lstStyle>
            <a:lvl1pPr>
              <a:buBlip>
                <a:blip r:embed="rId2"/>
              </a:buBlip>
            </a:lvl1pPr>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タイトル &amp; 箇条書き">
    <p:spTree>
      <p:nvGrpSpPr>
        <p:cNvPr id="1" name=""/>
        <p:cNvGrpSpPr/>
        <p:nvPr/>
      </p:nvGrpSpPr>
      <p:grpSpPr>
        <a:xfrm>
          <a:off x="0" y="0"/>
          <a:ext cx="0" cy="0"/>
          <a:chOff x="0" y="0"/>
          <a:chExt cx="0" cy="0"/>
        </a:xfrm>
      </p:grpSpPr>
      <p:pic>
        <p:nvPicPr>
          <p:cNvPr id="23" name="image1.jpeg"/>
          <p:cNvPicPr/>
          <p:nvPr/>
        </p:nvPicPr>
        <p:blipFill>
          <a:blip r:embed="rId2">
            <a:extLst/>
          </a:blip>
          <a:srcRect l="0" t="2812" r="89500" b="2500"/>
          <a:stretch>
            <a:fillRect/>
          </a:stretch>
        </p:blipFill>
        <p:spPr>
          <a:xfrm>
            <a:off x="0" y="-25400"/>
            <a:ext cx="1066800" cy="7696200"/>
          </a:xfrm>
          <a:prstGeom prst="rect">
            <a:avLst/>
          </a:prstGeom>
          <a:ln w="12700">
            <a:miter lim="400000"/>
          </a:ln>
        </p:spPr>
      </p:pic>
      <p:sp>
        <p:nvSpPr>
          <p:cNvPr id="24" name="Shape 24"/>
          <p:cNvSpPr/>
          <p:nvPr>
            <p:ph type="title"/>
          </p:nvPr>
        </p:nvSpPr>
        <p:spPr>
          <a:xfrm>
            <a:off x="990600" y="203200"/>
            <a:ext cx="8178800" cy="977900"/>
          </a:xfrm>
          <a:prstGeom prst="rect">
            <a:avLst/>
          </a:prstGeom>
        </p:spPr>
        <p:txBody>
          <a:bodyPr/>
          <a:lstStyle/>
          <a:p>
            <a:pPr lvl="0">
              <a:defRPr b="0" sz="1800"/>
            </a:pPr>
            <a:r>
              <a:rPr b="1" sz="3600"/>
              <a:t>タイトルテキスト</a:t>
            </a:r>
          </a:p>
        </p:txBody>
      </p:sp>
      <p:sp>
        <p:nvSpPr>
          <p:cNvPr id="25" name="Shape 25"/>
          <p:cNvSpPr/>
          <p:nvPr>
            <p:ph type="body" idx="1"/>
          </p:nvPr>
        </p:nvSpPr>
        <p:spPr>
          <a:xfrm>
            <a:off x="990600" y="1358900"/>
            <a:ext cx="8178800" cy="5270500"/>
          </a:xfrm>
          <a:prstGeom prst="rect">
            <a:avLst/>
          </a:prstGeom>
        </p:spPr>
        <p:txBody>
          <a:bodyPr>
            <a:noAutofit/>
          </a:bodyPr>
          <a:lstStyle>
            <a:lvl1pPr marL="600625" indent="-346625">
              <a:spcBef>
                <a:spcPts val="1800"/>
              </a:spcBef>
              <a:buFont typeface="Gill Sans"/>
              <a:buBlip>
                <a:blip r:embed="rId3"/>
              </a:buBlip>
              <a:defRPr>
                <a:latin typeface="ヒラギノ明朝 Pro W3"/>
                <a:ea typeface="ヒラギノ明朝 Pro W3"/>
                <a:cs typeface="ヒラギノ明朝 Pro W3"/>
                <a:sym typeface="ヒラギノ明朝 Pro W3"/>
              </a:defRPr>
            </a:lvl1pPr>
            <a:lvl2pPr marL="943524" indent="-346624">
              <a:spcBef>
                <a:spcPts val="1800"/>
              </a:spcBef>
              <a:defRPr>
                <a:latin typeface="ヒラギノ明朝 Pro W3"/>
                <a:ea typeface="ヒラギノ明朝 Pro W3"/>
                <a:cs typeface="ヒラギノ明朝 Pro W3"/>
                <a:sym typeface="ヒラギノ明朝 Pro W3"/>
              </a:defRPr>
            </a:lvl2pPr>
            <a:lvl3pPr marL="1254427" indent="-314627">
              <a:spcBef>
                <a:spcPts val="1800"/>
              </a:spcBef>
              <a:buFont typeface="Zapf Dingbats"/>
              <a:defRPr>
                <a:latin typeface="ヒラギノ明朝 Pro W3"/>
                <a:ea typeface="ヒラギノ明朝 Pro W3"/>
                <a:cs typeface="ヒラギノ明朝 Pro W3"/>
                <a:sym typeface="ヒラギノ明朝 Pro W3"/>
              </a:defRPr>
            </a:lvl3pPr>
            <a:lvl4pPr marL="1590209" indent="-294809">
              <a:spcBef>
                <a:spcPts val="1800"/>
              </a:spcBef>
              <a:defRPr>
                <a:latin typeface="ヒラギノ明朝 Pro W3"/>
                <a:ea typeface="ヒラギノ明朝 Pro W3"/>
                <a:cs typeface="ヒラギノ明朝 Pro W3"/>
                <a:sym typeface="ヒラギノ明朝 Pro W3"/>
              </a:defRPr>
            </a:lvl4pPr>
            <a:lvl5pPr marL="2017034" indent="-378734">
              <a:spcBef>
                <a:spcPts val="1800"/>
              </a:spcBef>
              <a:buFont typeface="Gill Sans"/>
              <a:defRPr>
                <a:latin typeface="ヒラギノ明朝 Pro W3"/>
                <a:ea typeface="ヒラギノ明朝 Pro W3"/>
                <a:cs typeface="ヒラギノ明朝 Pro W3"/>
                <a:sym typeface="ヒラギノ明朝 Pro W3"/>
              </a:defRPr>
            </a:lvl5pPr>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タイトル &amp; 箇条書き 詰め">
    <p:spTree>
      <p:nvGrpSpPr>
        <p:cNvPr id="1" name=""/>
        <p:cNvGrpSpPr/>
        <p:nvPr/>
      </p:nvGrpSpPr>
      <p:grpSpPr>
        <a:xfrm>
          <a:off x="0" y="0"/>
          <a:ext cx="0" cy="0"/>
          <a:chOff x="0" y="0"/>
          <a:chExt cx="0" cy="0"/>
        </a:xfrm>
      </p:grpSpPr>
      <p:pic>
        <p:nvPicPr>
          <p:cNvPr id="27" name="image1.jpeg"/>
          <p:cNvPicPr/>
          <p:nvPr/>
        </p:nvPicPr>
        <p:blipFill>
          <a:blip r:embed="rId2">
            <a:extLst/>
          </a:blip>
          <a:srcRect l="0" t="2812" r="89500" b="2500"/>
          <a:stretch>
            <a:fillRect/>
          </a:stretch>
        </p:blipFill>
        <p:spPr>
          <a:xfrm>
            <a:off x="0" y="-25400"/>
            <a:ext cx="1066800" cy="7696200"/>
          </a:xfrm>
          <a:prstGeom prst="rect">
            <a:avLst/>
          </a:prstGeom>
          <a:ln w="12700">
            <a:miter lim="400000"/>
          </a:ln>
        </p:spPr>
      </p:pic>
      <p:sp>
        <p:nvSpPr>
          <p:cNvPr id="28" name="Shape 28"/>
          <p:cNvSpPr/>
          <p:nvPr>
            <p:ph type="title"/>
          </p:nvPr>
        </p:nvSpPr>
        <p:spPr>
          <a:xfrm>
            <a:off x="990600" y="203200"/>
            <a:ext cx="8178800" cy="977900"/>
          </a:xfrm>
          <a:prstGeom prst="rect">
            <a:avLst/>
          </a:prstGeom>
        </p:spPr>
        <p:txBody>
          <a:bodyPr/>
          <a:lstStyle/>
          <a:p>
            <a:pPr lvl="0">
              <a:defRPr b="0" sz="1800"/>
            </a:pPr>
            <a:r>
              <a:rPr b="1" sz="3600"/>
              <a:t>タイトルテキスト</a:t>
            </a:r>
          </a:p>
        </p:txBody>
      </p:sp>
      <p:sp>
        <p:nvSpPr>
          <p:cNvPr id="29" name="Shape 29"/>
          <p:cNvSpPr/>
          <p:nvPr>
            <p:ph type="body" idx="1"/>
          </p:nvPr>
        </p:nvSpPr>
        <p:spPr>
          <a:xfrm>
            <a:off x="990600" y="1358900"/>
            <a:ext cx="8178800" cy="5270500"/>
          </a:xfrm>
          <a:prstGeom prst="rect">
            <a:avLst/>
          </a:prstGeom>
        </p:spPr>
        <p:txBody>
          <a:bodyPr>
            <a:noAutofit/>
          </a:bodyPr>
          <a:lstStyle>
            <a:lvl1pPr marL="600625" indent="-346625">
              <a:spcBef>
                <a:spcPts val="400"/>
              </a:spcBef>
              <a:buFont typeface="Gill Sans"/>
              <a:buBlip>
                <a:blip r:embed="rId3"/>
              </a:buBlip>
              <a:defRPr>
                <a:latin typeface="ヒラギノ明朝 Pro W3"/>
                <a:ea typeface="ヒラギノ明朝 Pro W3"/>
                <a:cs typeface="ヒラギノ明朝 Pro W3"/>
                <a:sym typeface="ヒラギノ明朝 Pro W3"/>
              </a:defRPr>
            </a:lvl1pPr>
            <a:lvl2pPr marL="943524" indent="-346624">
              <a:spcBef>
                <a:spcPts val="400"/>
              </a:spcBef>
              <a:defRPr>
                <a:latin typeface="ヒラギノ明朝 Pro W3"/>
                <a:ea typeface="ヒラギノ明朝 Pro W3"/>
                <a:cs typeface="ヒラギノ明朝 Pro W3"/>
                <a:sym typeface="ヒラギノ明朝 Pro W3"/>
              </a:defRPr>
            </a:lvl2pPr>
            <a:lvl3pPr marL="1254427" indent="-314627">
              <a:spcBef>
                <a:spcPts val="400"/>
              </a:spcBef>
              <a:buFont typeface="Zapf Dingbats"/>
              <a:defRPr>
                <a:latin typeface="ヒラギノ明朝 Pro W3"/>
                <a:ea typeface="ヒラギノ明朝 Pro W3"/>
                <a:cs typeface="ヒラギノ明朝 Pro W3"/>
                <a:sym typeface="ヒラギノ明朝 Pro W3"/>
              </a:defRPr>
            </a:lvl3pPr>
            <a:lvl4pPr marL="1590209" indent="-294809">
              <a:spcBef>
                <a:spcPts val="400"/>
              </a:spcBef>
              <a:defRPr>
                <a:latin typeface="ヒラギノ明朝 Pro W3"/>
                <a:ea typeface="ヒラギノ明朝 Pro W3"/>
                <a:cs typeface="ヒラギノ明朝 Pro W3"/>
                <a:sym typeface="ヒラギノ明朝 Pro W3"/>
              </a:defRPr>
            </a:lvl4pPr>
            <a:lvl5pPr marL="2017034" indent="-378734">
              <a:spcBef>
                <a:spcPts val="400"/>
              </a:spcBef>
              <a:buFont typeface="Gill Sans"/>
              <a:defRPr>
                <a:latin typeface="ヒラギノ明朝 Pro W3"/>
                <a:ea typeface="ヒラギノ明朝 Pro W3"/>
                <a:cs typeface="ヒラギノ明朝 Pro W3"/>
                <a:sym typeface="ヒラギノ明朝 Pro W3"/>
              </a:defRPr>
            </a:lvl5pPr>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Title &amp; Subtitle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1" name="Shape 31"/>
          <p:cNvSpPr/>
          <p:nvPr>
            <p:ph type="title"/>
          </p:nvPr>
        </p:nvSpPr>
        <p:spPr>
          <a:xfrm>
            <a:off x="508000" y="38100"/>
            <a:ext cx="9144000" cy="1676400"/>
          </a:xfrm>
          <a:prstGeom prst="rect">
            <a:avLst/>
          </a:prstGeom>
          <a:effectLst>
            <a:outerShdw sx="100000" sy="100000" kx="0" ky="0" algn="b" rotWithShape="0" blurRad="38100" dist="50800" dir="2700000">
              <a:srgbClr val="FFFFFF"/>
            </a:outerShdw>
          </a:effectLst>
        </p:spPr>
        <p:txBody>
          <a:bodyPr/>
          <a:lstStyle>
            <a:lvl1pPr defTabSz="355600">
              <a:lnSpc>
                <a:spcPts val="7600"/>
              </a:lnSpc>
              <a:spcBef>
                <a:spcPts val="200"/>
              </a:spcBef>
              <a:tabLst>
                <a:tab pos="977900" algn="l"/>
              </a:tabLst>
              <a:defRPr sz="6400">
                <a:solidFill>
                  <a:srgbClr val="000849"/>
                </a:solidFill>
                <a:latin typeface="Optima"/>
                <a:ea typeface="Optima"/>
                <a:cs typeface="Optima"/>
                <a:sym typeface="Optima"/>
              </a:defRPr>
            </a:lvl1pPr>
          </a:lstStyle>
          <a:p>
            <a:pPr lvl="0">
              <a:defRPr b="0" sz="1800">
                <a:solidFill>
                  <a:srgbClr val="000000"/>
                </a:solidFill>
              </a:defRPr>
            </a:pPr>
            <a:r>
              <a:rPr b="1" sz="6400">
                <a:solidFill>
                  <a:srgbClr val="000849"/>
                </a:solidFill>
              </a:rPr>
              <a:t>タイトルテキスト</a:t>
            </a:r>
          </a:p>
        </p:txBody>
      </p:sp>
      <p:sp>
        <p:nvSpPr>
          <p:cNvPr id="32" name="Shape 32"/>
          <p:cNvSpPr/>
          <p:nvPr>
            <p:ph type="body" idx="1"/>
          </p:nvPr>
        </p:nvSpPr>
        <p:spPr>
          <a:xfrm>
            <a:off x="1333500" y="2425700"/>
            <a:ext cx="7467600" cy="4152900"/>
          </a:xfrm>
          <a:prstGeom prst="rect">
            <a:avLst/>
          </a:prstGeom>
          <a:effectLst>
            <a:outerShdw sx="100000" sy="100000" kx="0" ky="0" algn="b" rotWithShape="0" blurRad="38100" dist="25400" dir="2700000">
              <a:srgbClr val="FFFFFF"/>
            </a:outerShdw>
          </a:effectLst>
        </p:spPr>
        <p:txBody>
          <a:bodyPr anchor="ctr">
            <a:noAutofit/>
          </a:bodyPr>
          <a:lstStyle>
            <a:lvl1pPr marL="0" indent="0" algn="ctr" defTabSz="355600">
              <a:lnSpc>
                <a:spcPts val="3600"/>
              </a:lnSpc>
              <a:spcBef>
                <a:spcPts val="200"/>
              </a:spcBef>
              <a:buSzTx/>
              <a:buNone/>
              <a:tabLst>
                <a:tab pos="977900" algn="l"/>
              </a:tabLst>
              <a:defRPr b="1" sz="3000">
                <a:solidFill>
                  <a:srgbClr val="2A1941"/>
                </a:solidFill>
                <a:latin typeface="Optima"/>
                <a:ea typeface="Optima"/>
                <a:cs typeface="Optima"/>
                <a:sym typeface="Optima"/>
              </a:defRPr>
            </a:lvl1pPr>
            <a:lvl2pPr marL="0" indent="0" algn="ctr" defTabSz="355600">
              <a:lnSpc>
                <a:spcPts val="3600"/>
              </a:lnSpc>
              <a:spcBef>
                <a:spcPts val="200"/>
              </a:spcBef>
              <a:buSzTx/>
              <a:buNone/>
              <a:tabLst>
                <a:tab pos="977900" algn="l"/>
              </a:tabLst>
              <a:defRPr b="1" sz="3000">
                <a:solidFill>
                  <a:srgbClr val="2A1941"/>
                </a:solidFill>
                <a:latin typeface="Optima"/>
                <a:ea typeface="Optima"/>
                <a:cs typeface="Optima"/>
                <a:sym typeface="Optima"/>
              </a:defRPr>
            </a:lvl2pPr>
            <a:lvl3pPr marL="0" indent="0" algn="ctr" defTabSz="355600">
              <a:lnSpc>
                <a:spcPts val="3600"/>
              </a:lnSpc>
              <a:spcBef>
                <a:spcPts val="200"/>
              </a:spcBef>
              <a:buSzTx/>
              <a:buNone/>
              <a:tabLst>
                <a:tab pos="977900" algn="l"/>
              </a:tabLst>
              <a:defRPr b="1" sz="3000">
                <a:solidFill>
                  <a:srgbClr val="2A1941"/>
                </a:solidFill>
                <a:latin typeface="Optima"/>
                <a:ea typeface="Optima"/>
                <a:cs typeface="Optima"/>
                <a:sym typeface="Optima"/>
              </a:defRPr>
            </a:lvl3pPr>
            <a:lvl4pPr marL="0" indent="0" algn="ctr" defTabSz="355600">
              <a:lnSpc>
                <a:spcPts val="3600"/>
              </a:lnSpc>
              <a:spcBef>
                <a:spcPts val="200"/>
              </a:spcBef>
              <a:buSzTx/>
              <a:buNone/>
              <a:tabLst>
                <a:tab pos="977900" algn="l"/>
              </a:tabLst>
              <a:defRPr b="1" sz="3000">
                <a:solidFill>
                  <a:srgbClr val="2A1941"/>
                </a:solidFill>
                <a:latin typeface="Optima"/>
                <a:ea typeface="Optima"/>
                <a:cs typeface="Optima"/>
                <a:sym typeface="Optima"/>
              </a:defRPr>
            </a:lvl4pPr>
            <a:lvl5pPr marL="0" indent="0" algn="ctr" defTabSz="355600">
              <a:lnSpc>
                <a:spcPts val="3600"/>
              </a:lnSpc>
              <a:spcBef>
                <a:spcPts val="200"/>
              </a:spcBef>
              <a:buSzTx/>
              <a:buNone/>
              <a:tabLst>
                <a:tab pos="977900" algn="l"/>
              </a:tabLst>
              <a:defRPr b="1" sz="3000">
                <a:solidFill>
                  <a:srgbClr val="2A1941"/>
                </a:solidFill>
                <a:latin typeface="Optima"/>
                <a:ea typeface="Optima"/>
                <a:cs typeface="Optima"/>
                <a:sym typeface="Optima"/>
              </a:defRPr>
            </a:lvl5pPr>
          </a:lstStyle>
          <a:p>
            <a:pPr lvl="0">
              <a:defRPr b="0" sz="1800">
                <a:solidFill>
                  <a:srgbClr val="000000"/>
                </a:solidFill>
              </a:defRPr>
            </a:pPr>
            <a:r>
              <a:rPr b="1" sz="3000">
                <a:solidFill>
                  <a:srgbClr val="2A1941"/>
                </a:solidFill>
              </a:rPr>
              <a:t>本文レベル1</a:t>
            </a:r>
            <a:endParaRPr b="1" sz="3000">
              <a:solidFill>
                <a:srgbClr val="2A1941"/>
              </a:solidFill>
            </a:endParaRPr>
          </a:p>
          <a:p>
            <a:pPr lvl="1">
              <a:defRPr b="0" sz="1800">
                <a:solidFill>
                  <a:srgbClr val="000000"/>
                </a:solidFill>
              </a:defRPr>
            </a:pPr>
            <a:r>
              <a:rPr b="1" sz="3000">
                <a:solidFill>
                  <a:srgbClr val="2A1941"/>
                </a:solidFill>
              </a:rPr>
              <a:t>本文レベル2</a:t>
            </a:r>
            <a:endParaRPr b="1" sz="3000">
              <a:solidFill>
                <a:srgbClr val="2A1941"/>
              </a:solidFill>
            </a:endParaRPr>
          </a:p>
          <a:p>
            <a:pPr lvl="2">
              <a:defRPr b="0" sz="1800">
                <a:solidFill>
                  <a:srgbClr val="000000"/>
                </a:solidFill>
              </a:defRPr>
            </a:pPr>
            <a:r>
              <a:rPr b="1" sz="3000">
                <a:solidFill>
                  <a:srgbClr val="2A1941"/>
                </a:solidFill>
              </a:rPr>
              <a:t>本文レベル3</a:t>
            </a:r>
            <a:endParaRPr b="1" sz="3000">
              <a:solidFill>
                <a:srgbClr val="2A1941"/>
              </a:solidFill>
            </a:endParaRPr>
          </a:p>
          <a:p>
            <a:pPr lvl="3">
              <a:defRPr b="0" sz="1800">
                <a:solidFill>
                  <a:srgbClr val="000000"/>
                </a:solidFill>
              </a:defRPr>
            </a:pPr>
            <a:r>
              <a:rPr b="1" sz="3000">
                <a:solidFill>
                  <a:srgbClr val="2A1941"/>
                </a:solidFill>
              </a:rPr>
              <a:t>本文レベル4</a:t>
            </a:r>
            <a:endParaRPr b="1" sz="3000">
              <a:solidFill>
                <a:srgbClr val="2A1941"/>
              </a:solidFill>
            </a:endParaRPr>
          </a:p>
          <a:p>
            <a:pPr lvl="4">
              <a:defRPr b="0" sz="1800">
                <a:solidFill>
                  <a:srgbClr val="000000"/>
                </a:solidFill>
              </a:defRPr>
            </a:pPr>
            <a:r>
              <a:rPr b="1" sz="3000">
                <a:solidFill>
                  <a:srgbClr val="2A1941"/>
                </a:solidFill>
              </a:rPr>
              <a:t>本文レベル 5</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ti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pic>
        <p:nvPicPr>
          <p:cNvPr id="2" name="image1.jpeg"/>
          <p:cNvPicPr/>
          <p:nvPr/>
        </p:nvPicPr>
        <p:blipFill>
          <a:blip r:embed="rId2">
            <a:extLst/>
          </a:blip>
          <a:srcRect l="0" t="2812" r="89500" b="2500"/>
          <a:stretch>
            <a:fillRect/>
          </a:stretch>
        </p:blipFill>
        <p:spPr>
          <a:xfrm>
            <a:off x="-1" y="-25401"/>
            <a:ext cx="1066801" cy="7696201"/>
          </a:xfrm>
          <a:prstGeom prst="rect">
            <a:avLst/>
          </a:prstGeom>
          <a:ln w="12700">
            <a:miter lim="400000"/>
          </a:ln>
        </p:spPr>
      </p:pic>
      <p:sp>
        <p:nvSpPr>
          <p:cNvPr id="3" name="Shape 3"/>
          <p:cNvSpPr/>
          <p:nvPr>
            <p:ph type="title"/>
          </p:nvPr>
        </p:nvSpPr>
        <p:spPr>
          <a:xfrm>
            <a:off x="990600" y="25400"/>
            <a:ext cx="8737600" cy="1333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lvl="0">
              <a:defRPr b="0" sz="1800"/>
            </a:pPr>
            <a:r>
              <a:rPr b="1" sz="3600"/>
              <a:t>タイトルテキスト</a:t>
            </a:r>
          </a:p>
        </p:txBody>
      </p:sp>
      <p:sp>
        <p:nvSpPr>
          <p:cNvPr id="4" name="Shape 4"/>
          <p:cNvSpPr/>
          <p:nvPr>
            <p:ph type="body" idx="1"/>
          </p:nvPr>
        </p:nvSpPr>
        <p:spPr>
          <a:xfrm>
            <a:off x="990600" y="1358900"/>
            <a:ext cx="8737600" cy="62611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lvl1pPr>
              <a:buBlip>
                <a:blip r:embed="rId3"/>
              </a:buBlip>
            </a:lvl1pPr>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Lst>
  <p:transition spd="med" advClick="1"/>
  <p:txStyles>
    <p:titleStyle>
      <a:lvl1pPr algn="ctr" defTabSz="457200">
        <a:defRPr b="1" sz="3600">
          <a:latin typeface="ヒラギノ明朝 Pro W3"/>
          <a:ea typeface="ヒラギノ明朝 Pro W3"/>
          <a:cs typeface="ヒラギノ明朝 Pro W3"/>
          <a:sym typeface="ヒラギノ明朝 Pro W3"/>
        </a:defRPr>
      </a:lvl1pPr>
      <a:lvl2pPr algn="ctr" defTabSz="457200">
        <a:defRPr b="1" sz="3600">
          <a:latin typeface="ヒラギノ明朝 Pro W3"/>
          <a:ea typeface="ヒラギノ明朝 Pro W3"/>
          <a:cs typeface="ヒラギノ明朝 Pro W3"/>
          <a:sym typeface="ヒラギノ明朝 Pro W3"/>
        </a:defRPr>
      </a:lvl2pPr>
      <a:lvl3pPr algn="ctr" defTabSz="457200">
        <a:defRPr b="1" sz="3600">
          <a:latin typeface="ヒラギノ明朝 Pro W3"/>
          <a:ea typeface="ヒラギノ明朝 Pro W3"/>
          <a:cs typeface="ヒラギノ明朝 Pro W3"/>
          <a:sym typeface="ヒラギノ明朝 Pro W3"/>
        </a:defRPr>
      </a:lvl3pPr>
      <a:lvl4pPr algn="ctr" defTabSz="457200">
        <a:defRPr b="1" sz="3600">
          <a:latin typeface="ヒラギノ明朝 Pro W3"/>
          <a:ea typeface="ヒラギノ明朝 Pro W3"/>
          <a:cs typeface="ヒラギノ明朝 Pro W3"/>
          <a:sym typeface="ヒラギノ明朝 Pro W3"/>
        </a:defRPr>
      </a:lvl4pPr>
      <a:lvl5pPr algn="ctr" defTabSz="457200">
        <a:defRPr b="1" sz="3600">
          <a:latin typeface="ヒラギノ明朝 Pro W3"/>
          <a:ea typeface="ヒラギノ明朝 Pro W3"/>
          <a:cs typeface="ヒラギノ明朝 Pro W3"/>
          <a:sym typeface="ヒラギノ明朝 Pro W3"/>
        </a:defRPr>
      </a:lvl5pPr>
      <a:lvl6pPr algn="ctr" defTabSz="457200">
        <a:defRPr b="1" sz="3600">
          <a:latin typeface="ヒラギノ明朝 Pro W3"/>
          <a:ea typeface="ヒラギノ明朝 Pro W3"/>
          <a:cs typeface="ヒラギノ明朝 Pro W3"/>
          <a:sym typeface="ヒラギノ明朝 Pro W3"/>
        </a:defRPr>
      </a:lvl6pPr>
      <a:lvl7pPr algn="ctr" defTabSz="457200">
        <a:defRPr b="1" sz="3600">
          <a:latin typeface="ヒラギノ明朝 Pro W3"/>
          <a:ea typeface="ヒラギノ明朝 Pro W3"/>
          <a:cs typeface="ヒラギノ明朝 Pro W3"/>
          <a:sym typeface="ヒラギノ明朝 Pro W3"/>
        </a:defRPr>
      </a:lvl7pPr>
      <a:lvl8pPr algn="ctr" defTabSz="457200">
        <a:defRPr b="1" sz="3600">
          <a:latin typeface="ヒラギノ明朝 Pro W3"/>
          <a:ea typeface="ヒラギノ明朝 Pro W3"/>
          <a:cs typeface="ヒラギノ明朝 Pro W3"/>
          <a:sym typeface="ヒラギノ明朝 Pro W3"/>
        </a:defRPr>
      </a:lvl8pPr>
      <a:lvl9pPr algn="ctr" defTabSz="457200">
        <a:defRPr b="1" sz="3600">
          <a:latin typeface="ヒラギノ明朝 Pro W3"/>
          <a:ea typeface="ヒラギノ明朝 Pro W3"/>
          <a:cs typeface="ヒラギノ明朝 Pro W3"/>
          <a:sym typeface="ヒラギノ明朝 Pro W3"/>
        </a:defRPr>
      </a:lvl9pPr>
    </p:titleStyle>
    <p:bodyStyle>
      <a:lvl1pPr marL="638725" indent="-384724" algn="just" defTabSz="457200">
        <a:spcBef>
          <a:spcPts val="900"/>
        </a:spcBef>
        <a:buSzPct val="50000"/>
        <a:buBlip>
          <a:blip r:embed="rId3"/>
        </a:buBlip>
        <a:defRPr sz="2400">
          <a:latin typeface="Palatino"/>
          <a:ea typeface="Palatino"/>
          <a:cs typeface="Palatino"/>
          <a:sym typeface="Palatino"/>
        </a:defRPr>
      </a:lvl1pPr>
      <a:lvl2pPr marL="981623" indent="-384723" algn="just" defTabSz="457200">
        <a:spcBef>
          <a:spcPts val="900"/>
        </a:spcBef>
        <a:buSzPct val="50000"/>
        <a:buChar char="➡"/>
        <a:defRPr sz="2400">
          <a:latin typeface="Palatino"/>
          <a:ea typeface="Palatino"/>
          <a:cs typeface="Palatino"/>
          <a:sym typeface="Palatino"/>
        </a:defRPr>
      </a:lvl2pPr>
      <a:lvl3pPr marL="1284527" indent="-344727" algn="just" defTabSz="457200">
        <a:spcBef>
          <a:spcPts val="900"/>
        </a:spcBef>
        <a:buSzPct val="50000"/>
        <a:buChar char="✴"/>
        <a:defRPr sz="2400">
          <a:latin typeface="Palatino"/>
          <a:ea typeface="Palatino"/>
          <a:cs typeface="Palatino"/>
          <a:sym typeface="Palatino"/>
        </a:defRPr>
      </a:lvl3pPr>
      <a:lvl4pPr marL="1615354" indent="-319954" algn="just" defTabSz="457200">
        <a:spcBef>
          <a:spcPts val="900"/>
        </a:spcBef>
        <a:buSzPct val="100000"/>
        <a:buChar char="-"/>
        <a:defRPr sz="2400">
          <a:latin typeface="Palatino"/>
          <a:ea typeface="Palatino"/>
          <a:cs typeface="Palatino"/>
          <a:sym typeface="Palatino"/>
        </a:defRPr>
      </a:lvl4pPr>
      <a:lvl5pPr marL="2063162" indent="-424862" algn="just" defTabSz="457200">
        <a:spcBef>
          <a:spcPts val="900"/>
        </a:spcBef>
        <a:buSzPct val="171000"/>
        <a:buChar char="•"/>
        <a:defRPr sz="2400">
          <a:latin typeface="Palatino"/>
          <a:ea typeface="Palatino"/>
          <a:cs typeface="Palatino"/>
          <a:sym typeface="Palatino"/>
        </a:defRPr>
      </a:lvl5pPr>
      <a:lvl6pPr marL="2418762" indent="-424862" algn="just" defTabSz="457200">
        <a:spcBef>
          <a:spcPts val="900"/>
        </a:spcBef>
        <a:buSzPct val="171000"/>
        <a:buChar char="•"/>
        <a:defRPr sz="2400">
          <a:latin typeface="Palatino"/>
          <a:ea typeface="Palatino"/>
          <a:cs typeface="Palatino"/>
          <a:sym typeface="Palatino"/>
        </a:defRPr>
      </a:lvl6pPr>
      <a:lvl7pPr marL="2774362" indent="-424862" algn="just" defTabSz="457200">
        <a:spcBef>
          <a:spcPts val="900"/>
        </a:spcBef>
        <a:buSzPct val="171000"/>
        <a:buChar char="•"/>
        <a:defRPr sz="2400">
          <a:latin typeface="Palatino"/>
          <a:ea typeface="Palatino"/>
          <a:cs typeface="Palatino"/>
          <a:sym typeface="Palatino"/>
        </a:defRPr>
      </a:lvl7pPr>
      <a:lvl8pPr marL="3129962" indent="-424862" algn="just" defTabSz="457200">
        <a:spcBef>
          <a:spcPts val="900"/>
        </a:spcBef>
        <a:buSzPct val="171000"/>
        <a:buChar char="•"/>
        <a:defRPr sz="2400">
          <a:latin typeface="Palatino"/>
          <a:ea typeface="Palatino"/>
          <a:cs typeface="Palatino"/>
          <a:sym typeface="Palatino"/>
        </a:defRPr>
      </a:lvl8pPr>
      <a:lvl9pPr marL="3485562" indent="-424862" algn="just" defTabSz="457200">
        <a:spcBef>
          <a:spcPts val="900"/>
        </a:spcBef>
        <a:buSzPct val="171000"/>
        <a:buChar char="•"/>
        <a:defRPr sz="2400">
          <a:latin typeface="Palatino"/>
          <a:ea typeface="Palatino"/>
          <a:cs typeface="Palatino"/>
          <a:sym typeface="Palatino"/>
        </a:defRPr>
      </a:lvl9pPr>
    </p:bodyStyle>
    <p:otherStyle>
      <a:lvl1pPr algn="r" defTabSz="457200">
        <a:defRPr sz="1200">
          <a:solidFill>
            <a:schemeClr val="tx1"/>
          </a:solidFill>
          <a:latin typeface="+mn-lt"/>
          <a:ea typeface="+mn-ea"/>
          <a:cs typeface="+mn-cs"/>
          <a:sym typeface="Gill Sans"/>
        </a:defRPr>
      </a:lvl1pPr>
      <a:lvl2pPr algn="r" defTabSz="457200">
        <a:defRPr sz="1200">
          <a:solidFill>
            <a:schemeClr val="tx1"/>
          </a:solidFill>
          <a:latin typeface="+mn-lt"/>
          <a:ea typeface="+mn-ea"/>
          <a:cs typeface="+mn-cs"/>
          <a:sym typeface="Gill Sans"/>
        </a:defRPr>
      </a:lvl2pPr>
      <a:lvl3pPr algn="r" defTabSz="457200">
        <a:defRPr sz="1200">
          <a:solidFill>
            <a:schemeClr val="tx1"/>
          </a:solidFill>
          <a:latin typeface="+mn-lt"/>
          <a:ea typeface="+mn-ea"/>
          <a:cs typeface="+mn-cs"/>
          <a:sym typeface="Gill Sans"/>
        </a:defRPr>
      </a:lvl3pPr>
      <a:lvl4pPr algn="r" defTabSz="457200">
        <a:defRPr sz="1200">
          <a:solidFill>
            <a:schemeClr val="tx1"/>
          </a:solidFill>
          <a:latin typeface="+mn-lt"/>
          <a:ea typeface="+mn-ea"/>
          <a:cs typeface="+mn-cs"/>
          <a:sym typeface="Gill Sans"/>
        </a:defRPr>
      </a:lvl4pPr>
      <a:lvl5pPr algn="r" defTabSz="457200">
        <a:defRPr sz="1200">
          <a:solidFill>
            <a:schemeClr val="tx1"/>
          </a:solidFill>
          <a:latin typeface="+mn-lt"/>
          <a:ea typeface="+mn-ea"/>
          <a:cs typeface="+mn-cs"/>
          <a:sym typeface="Gill Sans"/>
        </a:defRPr>
      </a:lvl5pPr>
      <a:lvl6pPr algn="r" defTabSz="457200">
        <a:defRPr sz="1200">
          <a:solidFill>
            <a:schemeClr val="tx1"/>
          </a:solidFill>
          <a:latin typeface="+mn-lt"/>
          <a:ea typeface="+mn-ea"/>
          <a:cs typeface="+mn-cs"/>
          <a:sym typeface="Gill Sans"/>
        </a:defRPr>
      </a:lvl6pPr>
      <a:lvl7pPr algn="r" defTabSz="457200">
        <a:defRPr sz="1200">
          <a:solidFill>
            <a:schemeClr val="tx1"/>
          </a:solidFill>
          <a:latin typeface="+mn-lt"/>
          <a:ea typeface="+mn-ea"/>
          <a:cs typeface="+mn-cs"/>
          <a:sym typeface="Gill Sans"/>
        </a:defRPr>
      </a:lvl7pPr>
      <a:lvl8pPr algn="r" defTabSz="457200">
        <a:defRPr sz="1200">
          <a:solidFill>
            <a:schemeClr val="tx1"/>
          </a:solidFill>
          <a:latin typeface="+mn-lt"/>
          <a:ea typeface="+mn-ea"/>
          <a:cs typeface="+mn-cs"/>
          <a:sym typeface="Gill Sans"/>
        </a:defRPr>
      </a:lvl8pPr>
      <a:lvl9pPr algn="r" defTabSz="457200">
        <a:defRPr sz="1200">
          <a:solidFill>
            <a:schemeClr val="tx1"/>
          </a:solidFill>
          <a:latin typeface="+mn-lt"/>
          <a:ea typeface="+mn-ea"/>
          <a:cs typeface="+mn-cs"/>
          <a:sym typeface="Gill San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png"/></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 Id="rId3" Type="http://schemas.openxmlformats.org/officeDocument/2006/relationships/image" Target="../media/image4.png"/></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 Id="rId3" Type="http://schemas.openxmlformats.org/officeDocument/2006/relationships/image" Target="../media/image5.png"/></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 Id="rId3" Type="http://schemas.openxmlformats.org/officeDocument/2006/relationships/image" Target="../media/image2.png"/></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 Id="rId3" Type="http://schemas.openxmlformats.org/officeDocument/2006/relationships/image" Target="../media/image6.png"/></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png"/></Relationships>

</file>

<file path=ppt/slides/_rels/slide62.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title"/>
          </p:nvPr>
        </p:nvSpPr>
        <p:spPr>
          <a:xfrm>
            <a:off x="508000" y="38100"/>
            <a:ext cx="9144000" cy="2209800"/>
          </a:xfrm>
          <a:prstGeom prst="rect">
            <a:avLst/>
          </a:prstGeom>
        </p:spPr>
        <p:txBody>
          <a:bodyPr/>
          <a:lstStyle>
            <a:lvl1pPr defTabSz="457200">
              <a:lnSpc>
                <a:spcPts val="6600"/>
              </a:lnSpc>
              <a:tabLst>
                <a:tab pos="1244600" algn="l"/>
              </a:tabLst>
              <a:defRPr sz="5500"/>
            </a:lvl1pPr>
          </a:lstStyle>
          <a:p>
            <a:pPr lvl="0">
              <a:defRPr b="0" sz="1800">
                <a:solidFill>
                  <a:srgbClr val="000000"/>
                </a:solidFill>
              </a:defRPr>
            </a:pPr>
            <a:r>
              <a:rPr b="1" sz="5500">
                <a:solidFill>
                  <a:srgbClr val="000849"/>
                </a:solidFill>
              </a:rPr>
              <a:t>Object Oriented Programming</a:t>
            </a:r>
          </a:p>
        </p:txBody>
      </p:sp>
      <p:sp>
        <p:nvSpPr>
          <p:cNvPr id="37" name="Shape 37"/>
          <p:cNvSpPr/>
          <p:nvPr>
            <p:ph type="body" idx="1"/>
          </p:nvPr>
        </p:nvSpPr>
        <p:spPr>
          <a:prstGeom prst="rect">
            <a:avLst/>
          </a:prstGeom>
        </p:spPr>
        <p:txBody>
          <a:bodyPr/>
          <a:lstStyle/>
          <a:p>
            <a:pPr lvl="0" defTabSz="457200">
              <a:lnSpc>
                <a:spcPts val="4300"/>
              </a:lnSpc>
              <a:tabLst>
                <a:tab pos="1244600" algn="l"/>
              </a:tabLst>
              <a:defRPr b="0" sz="1800">
                <a:solidFill>
                  <a:srgbClr val="000000"/>
                </a:solidFill>
              </a:defRPr>
            </a:pPr>
            <a:r>
              <a:rPr b="1" sz="3600">
                <a:solidFill>
                  <a:srgbClr val="2A1941"/>
                </a:solidFill>
              </a:rPr>
              <a:t>Java Language Introduction</a:t>
            </a:r>
            <a:endParaRPr b="1" sz="3600">
              <a:solidFill>
                <a:srgbClr val="2A1941"/>
              </a:solidFill>
            </a:endParaRPr>
          </a:p>
          <a:p>
            <a:pPr lvl="0" defTabSz="457200">
              <a:lnSpc>
                <a:spcPts val="4300"/>
              </a:lnSpc>
              <a:tabLst>
                <a:tab pos="1244600" algn="l"/>
              </a:tabLst>
              <a:defRPr b="0" sz="1800">
                <a:solidFill>
                  <a:srgbClr val="000000"/>
                </a:solidFill>
              </a:defRPr>
            </a:pPr>
            <a:r>
              <a:rPr b="1" sz="3600">
                <a:solidFill>
                  <a:srgbClr val="2A1941"/>
                </a:solidFill>
              </a:rPr>
              <a:t>for Python programmer</a:t>
            </a:r>
            <a:endParaRPr b="1" sz="3600">
              <a:solidFill>
                <a:srgbClr val="2A1941"/>
              </a:solidFill>
            </a:endParaRPr>
          </a:p>
          <a:p>
            <a:pPr lvl="0" defTabSz="457200">
              <a:lnSpc>
                <a:spcPts val="4300"/>
              </a:lnSpc>
              <a:tabLst>
                <a:tab pos="1244600" algn="l"/>
              </a:tabLst>
              <a:defRPr b="0" sz="1800">
                <a:solidFill>
                  <a:srgbClr val="000000"/>
                </a:solidFill>
              </a:defRPr>
            </a:pPr>
            <a:r>
              <a:rPr b="1" sz="3600">
                <a:solidFill>
                  <a:srgbClr val="2A1941"/>
                </a:solidFill>
              </a:rPr>
              <a:t>Lecture 3</a:t>
            </a:r>
            <a:endParaRPr b="1" sz="3600">
              <a:solidFill>
                <a:srgbClr val="2A1941"/>
              </a:solidFill>
            </a:endParaRPr>
          </a:p>
          <a:p>
            <a:pPr lvl="0" defTabSz="457200">
              <a:lnSpc>
                <a:spcPts val="4300"/>
              </a:lnSpc>
              <a:tabLst>
                <a:tab pos="1244600" algn="l"/>
              </a:tabLst>
              <a:defRPr b="0" sz="1800">
                <a:solidFill>
                  <a:srgbClr val="000000"/>
                </a:solidFill>
              </a:defRPr>
            </a:pPr>
            <a:endParaRPr b="1" sz="3600">
              <a:solidFill>
                <a:srgbClr val="2A1941"/>
              </a:solidFill>
            </a:endParaRPr>
          </a:p>
          <a:p>
            <a:pPr lvl="0" defTabSz="457200">
              <a:lnSpc>
                <a:spcPts val="4300"/>
              </a:lnSpc>
              <a:tabLst>
                <a:tab pos="1244600" algn="l"/>
              </a:tabLst>
              <a:defRPr b="0" sz="1800">
                <a:solidFill>
                  <a:srgbClr val="000000"/>
                </a:solidFill>
              </a:defRPr>
            </a:pPr>
            <a:r>
              <a:rPr b="1" sz="3600">
                <a:solidFill>
                  <a:srgbClr val="2A1941"/>
                </a:solidFill>
              </a:rPr>
              <a:t>Tatsuo Minohara</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Colorオブジェクト</a:t>
            </a:r>
          </a:p>
        </p:txBody>
      </p:sp>
      <p:sp>
        <p:nvSpPr>
          <p:cNvPr id="67" name="Shape 67"/>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各色の成分指定による生成（加法混色）</a:t>
            </a:r>
            <a:endParaRPr sz="2400"/>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赤  </a:t>
            </a:r>
            <a:r>
              <a:rPr b="1" sz="2400"/>
              <a:t>new</a:t>
            </a:r>
            <a:r>
              <a:rPr sz="2400"/>
              <a:t> Color( 255, 0, 0 )</a:t>
            </a:r>
            <a:r>
              <a:rPr sz="2400">
                <a:latin typeface="ヒラギノ明朝 Pro W3"/>
                <a:ea typeface="ヒラギノ明朝 Pro W3"/>
                <a:cs typeface="ヒラギノ明朝 Pro W3"/>
                <a:sym typeface="ヒラギノ明朝 Pro W3"/>
              </a:rPr>
              <a:t> ,  new Color( 1.0f, 0f, 0f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緑  </a:t>
            </a:r>
            <a:r>
              <a:rPr b="1" sz="2400"/>
              <a:t>new</a:t>
            </a:r>
            <a:r>
              <a:rPr sz="2400"/>
              <a:t> Color( 0, 255, 0 )</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青  </a:t>
            </a:r>
            <a:r>
              <a:rPr b="1" sz="2400"/>
              <a:t>new</a:t>
            </a:r>
            <a:r>
              <a:rPr sz="2400"/>
              <a:t> Color( 0, 0, 255 )</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黄  </a:t>
            </a:r>
            <a:r>
              <a:rPr b="1" sz="2400"/>
              <a:t>new</a:t>
            </a:r>
            <a:r>
              <a:rPr sz="2400"/>
              <a:t> Color( 255, 255, 0 )</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シアン  </a:t>
            </a:r>
            <a:r>
              <a:rPr b="1" sz="2400"/>
              <a:t>new</a:t>
            </a:r>
            <a:r>
              <a:rPr sz="2400"/>
              <a:t> Color( 0, 255, 255 )</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マゼンタ  </a:t>
            </a:r>
            <a:r>
              <a:rPr b="1" sz="2400"/>
              <a:t>new</a:t>
            </a:r>
            <a:r>
              <a:rPr sz="2400"/>
              <a:t> Color( 255, 0, 255 )</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黒  </a:t>
            </a:r>
            <a:r>
              <a:rPr b="1" sz="2400"/>
              <a:t>new</a:t>
            </a:r>
            <a:r>
              <a:rPr sz="2400"/>
              <a:t> Color( 0, 0, 0 )</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spcBef>
                <a:spcPts val="0"/>
              </a:spcBef>
              <a:buFont typeface="ヒラギノ明朝 Pro W3"/>
              <a:defRPr sz="1800"/>
            </a:pPr>
            <a:r>
              <a:rPr sz="2400">
                <a:latin typeface="ヒラギノ明朝 Pro W3"/>
                <a:ea typeface="ヒラギノ明朝 Pro W3"/>
                <a:cs typeface="ヒラギノ明朝 Pro W3"/>
                <a:sym typeface="ヒラギノ明朝 Pro W3"/>
              </a:rPr>
              <a:t>白  </a:t>
            </a:r>
            <a:r>
              <a:rPr b="1" sz="2400"/>
              <a:t>new</a:t>
            </a:r>
            <a:r>
              <a:rPr sz="2400"/>
              <a:t> Color( 255, 255, 255 )</a:t>
            </a:r>
            <a:r>
              <a:rPr sz="2400">
                <a:latin typeface="ヒラギノ明朝 Pro W3"/>
                <a:ea typeface="ヒラギノ明朝 Pro W3"/>
                <a:cs typeface="ヒラギノ明朝 Pro W3"/>
                <a:sym typeface="ヒラギノ明朝 Pro W3"/>
              </a:rPr>
              <a:t> </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透明度</a:t>
            </a:r>
          </a:p>
        </p:txBody>
      </p:sp>
      <p:sp>
        <p:nvSpPr>
          <p:cNvPr id="70" name="Shape 70"/>
          <p:cNvSpPr/>
          <p:nvPr>
            <p:ph type="body" idx="1"/>
          </p:nvPr>
        </p:nvSpPr>
        <p:spPr>
          <a:xfrm>
            <a:off x="990600" y="1358900"/>
            <a:ext cx="8737600" cy="5829300"/>
          </a:xfrm>
          <a:prstGeom prst="rect">
            <a:avLst/>
          </a:prstGeom>
        </p:spPr>
        <p:txBody>
          <a:bodyPr/>
          <a:lstStyle/>
          <a:p>
            <a:pPr lvl="0" marL="766966" indent="-512966">
              <a:buBlip>
                <a:blip r:embed="rId2"/>
              </a:buBlip>
              <a:defRPr sz="1800"/>
            </a:pPr>
            <a:r>
              <a:rPr b="1" sz="2400"/>
              <a:t>new</a:t>
            </a:r>
            <a:r>
              <a:rPr sz="2400"/>
              <a:t> Color( 赤, 緑, 青, 透明度 );</a:t>
            </a:r>
            <a:endParaRPr sz="2400"/>
          </a:p>
          <a:p>
            <a:pPr lvl="0" marL="766966" indent="-512966">
              <a:buBlip>
                <a:blip r:embed="rId2"/>
              </a:buBlip>
              <a:defRPr sz="1800"/>
            </a:pPr>
            <a:r>
              <a:rPr sz="2400"/>
              <a:t>透明度：0 (完全に透明）〜255（完全に描画）</a:t>
            </a:r>
            <a:endParaRPr sz="2400"/>
          </a:p>
          <a:p>
            <a:pPr lvl="0">
              <a:buBlip>
                <a:blip r:embed="rId2"/>
              </a:buBlip>
              <a:defRPr sz="1800"/>
            </a:pPr>
            <a:endParaRPr sz="2400"/>
          </a:p>
          <a:p>
            <a:pPr lvl="0" marL="766966" indent="-512966">
              <a:buBlip>
                <a:blip r:embed="rId2"/>
              </a:buBlip>
              <a:defRPr sz="1800"/>
            </a:pPr>
            <a:r>
              <a:rPr sz="2400"/>
              <a:t>g.setColor( カラーオブジェクト );</a:t>
            </a:r>
            <a:endParaRPr sz="2400"/>
          </a:p>
          <a:p>
            <a:pPr lvl="0" marL="766966" indent="-512966">
              <a:buBlip>
                <a:blip r:embed="rId2"/>
              </a:buBlip>
              <a:defRPr sz="1800"/>
            </a:pPr>
            <a:r>
              <a:rPr sz="2400"/>
              <a:t>Color  c = g.getColor(  );  // 描画色のカラー</a:t>
            </a:r>
            <a:endParaRPr sz="2400"/>
          </a:p>
          <a:p>
            <a:pPr lvl="0" marL="766966" indent="-512966">
              <a:buBlip>
                <a:blip r:embed="rId2"/>
              </a:buBlip>
              <a:defRPr sz="1800"/>
            </a:pPr>
            <a:r>
              <a:rPr b="1" sz="2400"/>
              <a:t>int</a:t>
            </a:r>
            <a:r>
              <a:rPr sz="2400"/>
              <a:t> red = c.getRed( );</a:t>
            </a:r>
            <a:endParaRPr sz="2400"/>
          </a:p>
          <a:p>
            <a:pPr lvl="0" marL="766966" indent="-512966">
              <a:buBlip>
                <a:blip r:embed="rId2"/>
              </a:buBlip>
              <a:defRPr sz="1800"/>
            </a:pPr>
            <a:r>
              <a:rPr sz="2400"/>
              <a:t>c.getBlue( ), c.getGreen( ),  c.getAlpha( );</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オブジェクトの作り方</a:t>
            </a:r>
          </a:p>
        </p:txBody>
      </p:sp>
      <p:sp>
        <p:nvSpPr>
          <p:cNvPr id="73" name="Shape 73"/>
          <p:cNvSpPr/>
          <p:nvPr>
            <p:ph type="body" idx="1"/>
          </p:nvPr>
        </p:nvSpPr>
        <p:spPr>
          <a:xfrm>
            <a:off x="990600" y="1358900"/>
            <a:ext cx="8178800" cy="6134100"/>
          </a:xfrm>
          <a:prstGeom prst="rect">
            <a:avLst/>
          </a:prstGeom>
        </p:spPr>
        <p:txBody>
          <a:bodyPr/>
          <a:lstStyle/>
          <a:p>
            <a:pPr lvl="0" marL="770522" indent="-516522">
              <a:lnSpc>
                <a:spcPct val="90000"/>
              </a:lnSpc>
              <a:spcBef>
                <a:spcPts val="1200"/>
              </a:spcBef>
              <a:buBlip>
                <a:blip r:embed="rId2"/>
              </a:buBlip>
              <a:defRPr sz="1800"/>
            </a:pPr>
            <a:r>
              <a:rPr b="1" sz="2400"/>
              <a:t>new</a:t>
            </a:r>
            <a:r>
              <a:rPr sz="2400"/>
              <a:t> 演算子で作る</a:t>
            </a:r>
            <a:endParaRPr sz="2400"/>
          </a:p>
          <a:p>
            <a:pPr lvl="1" marL="1109865" indent="-512965">
              <a:lnSpc>
                <a:spcPct val="90000"/>
              </a:lnSpc>
              <a:spcBef>
                <a:spcPts val="1200"/>
              </a:spcBef>
              <a:buFont typeface="Palatino"/>
              <a:defRPr sz="1800"/>
            </a:pPr>
            <a:r>
              <a:rPr b="1" sz="2400"/>
              <a:t>new</a:t>
            </a:r>
            <a:r>
              <a:rPr sz="2400">
                <a:latin typeface="ヒラギノ明朝 Pro W3"/>
                <a:ea typeface="ヒラギノ明朝 Pro W3"/>
                <a:cs typeface="ヒラギノ明朝 Pro W3"/>
                <a:sym typeface="ヒラギノ明朝 Pro W3"/>
              </a:rPr>
              <a:t>  クラス名( パラメータ )</a:t>
            </a:r>
            <a:endParaRPr>
              <a:latin typeface="ヒラギノ明朝 Pro W3"/>
              <a:ea typeface="ヒラギノ明朝 Pro W3"/>
              <a:cs typeface="ヒラギノ明朝 Pro W3"/>
              <a:sym typeface="ヒラギノ明朝 Pro W3"/>
            </a:endParaRPr>
          </a:p>
          <a:p>
            <a:pPr lvl="2" marL="0" indent="939800">
              <a:lnSpc>
                <a:spcPct val="90000"/>
              </a:lnSpc>
              <a:spcBef>
                <a:spcPts val="1200"/>
              </a:spcBef>
              <a:buSzTx/>
              <a:buNone/>
              <a:defRPr sz="1800"/>
            </a:pPr>
            <a:r>
              <a:rPr sz="2400">
                <a:latin typeface="ヒラギノ明朝 Pro W3"/>
                <a:ea typeface="ヒラギノ明朝 Pro W3"/>
                <a:cs typeface="ヒラギノ明朝 Pro W3"/>
                <a:sym typeface="ヒラギノ明朝 Pro W3"/>
              </a:rPr>
              <a:t>例：</a:t>
            </a:r>
            <a:r>
              <a:rPr b="1" sz="2400"/>
              <a:t>new</a:t>
            </a:r>
            <a:r>
              <a:rPr sz="2400"/>
              <a:t> Color( 23, 20, 22 )</a:t>
            </a:r>
            <a:endParaRPr sz="2400"/>
          </a:p>
          <a:p>
            <a:pPr lvl="0" marL="766966" indent="-512966">
              <a:lnSpc>
                <a:spcPct val="90000"/>
              </a:lnSpc>
              <a:spcBef>
                <a:spcPts val="1200"/>
              </a:spcBef>
              <a:buBlip>
                <a:blip r:embed="rId2"/>
              </a:buBlip>
              <a:defRPr sz="1800"/>
            </a:pPr>
            <a:r>
              <a:rPr sz="2400"/>
              <a:t>クラスメソッドから作る</a:t>
            </a:r>
            <a:endParaRPr sz="2400"/>
          </a:p>
          <a:p>
            <a:pPr lvl="1" marL="1109865" indent="-512965">
              <a:lnSpc>
                <a:spcPct val="90000"/>
              </a:lnSpc>
              <a:spcBef>
                <a:spcPts val="1200"/>
              </a:spcBef>
              <a:buFont typeface="ヒラギノ明朝 Pro W3"/>
              <a:defRPr sz="1800"/>
            </a:pPr>
            <a:r>
              <a:rPr sz="2400">
                <a:latin typeface="ヒラギノ明朝 Pro W3"/>
                <a:ea typeface="ヒラギノ明朝 Pro W3"/>
                <a:cs typeface="ヒラギノ明朝 Pro W3"/>
                <a:sym typeface="ヒラギノ明朝 Pro W3"/>
              </a:rPr>
              <a:t>クラス名.</a:t>
            </a:r>
            <a:r>
              <a:rPr sz="2400"/>
              <a:t>getInstance( )</a:t>
            </a:r>
            <a:endParaRPr sz="2400"/>
          </a:p>
          <a:p>
            <a:pPr lvl="2" marL="0" indent="939800">
              <a:lnSpc>
                <a:spcPct val="90000"/>
              </a:lnSpc>
              <a:spcBef>
                <a:spcPts val="1200"/>
              </a:spcBef>
              <a:buSzTx/>
              <a:buNone/>
              <a:defRPr sz="1800"/>
            </a:pPr>
            <a:r>
              <a:rPr sz="2400">
                <a:latin typeface="ヒラギノ明朝 Pro W3"/>
                <a:ea typeface="ヒラギノ明朝 Pro W3"/>
                <a:cs typeface="ヒラギノ明朝 Pro W3"/>
                <a:sym typeface="ヒラギノ明朝 Pro W3"/>
              </a:rPr>
              <a:t>例：</a:t>
            </a:r>
            <a:r>
              <a:rPr sz="2400"/>
              <a:t>Calendar.getInstance( )</a:t>
            </a:r>
            <a:endParaRPr sz="2400"/>
          </a:p>
          <a:p>
            <a:pPr lvl="0" marL="766966" indent="-512966">
              <a:lnSpc>
                <a:spcPct val="90000"/>
              </a:lnSpc>
              <a:spcBef>
                <a:spcPts val="1200"/>
              </a:spcBef>
              <a:buBlip>
                <a:blip r:embed="rId2"/>
              </a:buBlip>
              <a:defRPr sz="1800"/>
            </a:pPr>
            <a:r>
              <a:rPr sz="2400"/>
              <a:t>他のオブジェクトの戻り値として</a:t>
            </a:r>
            <a:endParaRPr sz="2400"/>
          </a:p>
          <a:p>
            <a:pPr lvl="1" marL="1109865" indent="-512965">
              <a:lnSpc>
                <a:spcPct val="90000"/>
              </a:lnSpc>
              <a:spcBef>
                <a:spcPts val="1200"/>
              </a:spcBef>
              <a:buFont typeface="ヒラギノ明朝 Pro W3"/>
              <a:defRPr sz="1800"/>
            </a:pPr>
            <a:r>
              <a:rPr sz="2400">
                <a:latin typeface="ヒラギノ明朝 Pro W3"/>
                <a:ea typeface="ヒラギノ明朝 Pro W3"/>
                <a:cs typeface="ヒラギノ明朝 Pro W3"/>
                <a:sym typeface="ヒラギノ明朝 Pro W3"/>
              </a:rPr>
              <a:t>オブジェクト名.</a:t>
            </a:r>
            <a:r>
              <a:rPr sz="2400"/>
              <a:t>get</a:t>
            </a:r>
            <a:r>
              <a:rPr sz="2400">
                <a:latin typeface="ヒラギノ明朝 Pro W3"/>
                <a:ea typeface="ヒラギノ明朝 Pro W3"/>
                <a:cs typeface="ヒラギノ明朝 Pro W3"/>
                <a:sym typeface="ヒラギノ明朝 Pro W3"/>
              </a:rPr>
              <a:t>クラス名( )</a:t>
            </a:r>
            <a:endParaRPr>
              <a:latin typeface="ヒラギノ明朝 Pro W3"/>
              <a:ea typeface="ヒラギノ明朝 Pro W3"/>
              <a:cs typeface="ヒラギノ明朝 Pro W3"/>
              <a:sym typeface="ヒラギノ明朝 Pro W3"/>
            </a:endParaRPr>
          </a:p>
          <a:p>
            <a:pPr lvl="2" marL="0" indent="939800">
              <a:lnSpc>
                <a:spcPct val="90000"/>
              </a:lnSpc>
              <a:spcBef>
                <a:spcPts val="1200"/>
              </a:spcBef>
              <a:buSzTx/>
              <a:buNone/>
              <a:defRPr sz="1800"/>
            </a:pPr>
            <a:r>
              <a:rPr sz="2400">
                <a:latin typeface="ヒラギノ明朝 Pro W3"/>
                <a:ea typeface="ヒラギノ明朝 Pro W3"/>
                <a:cs typeface="ヒラギノ明朝 Pro W3"/>
                <a:sym typeface="ヒラギノ明朝 Pro W3"/>
              </a:rPr>
              <a:t>例：</a:t>
            </a:r>
            <a:r>
              <a:rPr i="1" sz="2400"/>
              <a:t>g</a:t>
            </a:r>
            <a:r>
              <a:rPr sz="2400"/>
              <a:t>.getFontMetrics( )</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Javaの論理フォント名</a:t>
            </a:r>
          </a:p>
        </p:txBody>
      </p:sp>
      <p:sp>
        <p:nvSpPr>
          <p:cNvPr id="76" name="Shape 76"/>
          <p:cNvSpPr/>
          <p:nvPr>
            <p:ph type="body" idx="1"/>
          </p:nvPr>
        </p:nvSpPr>
        <p:spPr>
          <a:xfrm>
            <a:off x="990600" y="1358900"/>
            <a:ext cx="8178800" cy="5270500"/>
          </a:xfrm>
          <a:prstGeom prst="rect">
            <a:avLst/>
          </a:prstGeom>
        </p:spPr>
        <p:txBody>
          <a:bodyPr/>
          <a:lstStyle/>
          <a:p>
            <a:pPr lvl="0" marL="766966" indent="-512966">
              <a:buBlip>
                <a:blip r:embed="rId2"/>
              </a:buBlip>
              <a:defRPr sz="1800"/>
            </a:pPr>
            <a:r>
              <a:rPr sz="2400"/>
              <a:t>Serif, SansSerif, MonoSpaced, Dialog, DialogInput</a:t>
            </a:r>
            <a:endParaRPr sz="2400"/>
          </a:p>
          <a:p>
            <a:pPr lvl="0" marL="766966" indent="-512966">
              <a:buBlip>
                <a:blip r:embed="rId2"/>
              </a:buBlip>
              <a:defRPr sz="1800"/>
            </a:pPr>
            <a:r>
              <a:rPr sz="2400"/>
              <a:t>５つのフォントは、どのJavaでも使える。</a:t>
            </a:r>
            <a:endParaRPr sz="2400"/>
          </a:p>
          <a:p>
            <a:pPr lvl="0" marL="766966" indent="-512966">
              <a:buBlip>
                <a:blip r:embed="rId2"/>
              </a:buBlip>
              <a:defRPr sz="1800"/>
            </a:pPr>
            <a:r>
              <a:rPr sz="2400"/>
              <a:t>しかも、文字フォントを気にしなくても良い。</a:t>
            </a:r>
            <a:endParaRPr sz="2400"/>
          </a:p>
          <a:p>
            <a:pPr lvl="0">
              <a:buBlip>
                <a:blip r:embed="rId2"/>
              </a:buBlip>
              <a:defRPr sz="1800"/>
            </a:pPr>
            <a:endParaRPr sz="2400"/>
          </a:p>
          <a:p>
            <a:pPr lvl="0" marL="766966" indent="-512966">
              <a:buBlip>
                <a:blip r:embed="rId2"/>
              </a:buBlip>
              <a:defRPr sz="1800"/>
            </a:pPr>
            <a:r>
              <a:rPr sz="2400"/>
              <a:t>Javaの物理フォント名</a:t>
            </a:r>
            <a:endParaRPr sz="2400"/>
          </a:p>
          <a:p>
            <a:pPr lvl="0" marL="766966" indent="-512966">
              <a:buBlip>
                <a:blip r:embed="rId2"/>
              </a:buBlip>
              <a:defRPr sz="1800"/>
            </a:pPr>
            <a:r>
              <a:rPr sz="2400"/>
              <a:t>稼働しているPC/Macにインストールされているフォントを直接指定できる。</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フォントのset/get</a:t>
            </a:r>
          </a:p>
        </p:txBody>
      </p:sp>
      <p:sp>
        <p:nvSpPr>
          <p:cNvPr id="79" name="Shape 79"/>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フォントの設定</a:t>
            </a:r>
            <a:endParaRPr sz="2400"/>
          </a:p>
          <a:p>
            <a:pPr lvl="0" marL="766966" indent="-512966">
              <a:buBlip>
                <a:blip r:embed="rId2"/>
              </a:buBlip>
              <a:defRPr sz="1800"/>
            </a:pPr>
            <a:r>
              <a:rPr sz="2400"/>
              <a:t>g.setFont(  フォント );</a:t>
            </a:r>
            <a:endParaRPr sz="2400"/>
          </a:p>
          <a:p>
            <a:pPr lvl="1" marL="1109865" indent="-512965">
              <a:buFont typeface="Palatino"/>
              <a:defRPr sz="1800"/>
            </a:pPr>
            <a:r>
              <a:rPr sz="2400"/>
              <a:t>g.setFont( </a:t>
            </a:r>
            <a:r>
              <a:rPr b="1" sz="2400"/>
              <a:t>new</a:t>
            </a:r>
            <a:r>
              <a:rPr sz="2400"/>
              <a:t> Font( "Serif", Font.BOLD, 48 )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フォントを得る</a:t>
            </a:r>
            <a:endParaRPr sz="2400"/>
          </a:p>
          <a:p>
            <a:pPr lvl="0" marL="766966" indent="-512966">
              <a:buBlip>
                <a:blip r:embed="rId2"/>
              </a:buBlip>
              <a:defRPr sz="1800"/>
            </a:pPr>
            <a:r>
              <a:rPr sz="2400"/>
              <a:t>g.getFont( )</a:t>
            </a:r>
            <a:endParaRPr sz="2400"/>
          </a:p>
          <a:p>
            <a:pPr lvl="1" marL="1109865" indent="-512965">
              <a:buFont typeface="Palatino"/>
              <a:defRPr sz="1800"/>
            </a:pPr>
            <a:r>
              <a:rPr sz="2400"/>
              <a:t>Font f = g.getFont(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フォント情報 f.getName( ), f.getStyle( ), f.getSize( )</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使える全てのフォントの名前</a:t>
            </a:r>
          </a:p>
        </p:txBody>
      </p:sp>
      <p:sp>
        <p:nvSpPr>
          <p:cNvPr id="82" name="Shape 82"/>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GraphicsEnvironmentクラス</a:t>
            </a:r>
            <a:endParaRPr sz="2400"/>
          </a:p>
          <a:p>
            <a:pPr lvl="0" marL="766966" indent="-512966">
              <a:buBlip>
                <a:blip r:embed="rId2"/>
              </a:buBlip>
              <a:defRPr sz="1800"/>
            </a:pPr>
            <a:r>
              <a:rPr sz="2400"/>
              <a:t>Font [ ] getAllFonts( )メソッド</a:t>
            </a:r>
            <a:endParaRPr sz="2400"/>
          </a:p>
          <a:p>
            <a:pPr lvl="0" marL="766966" indent="-512966">
              <a:buBlip>
                <a:blip r:embed="rId2"/>
              </a:buBlip>
              <a:defRPr sz="1800"/>
            </a:pPr>
            <a:r>
              <a:rPr sz="2400"/>
              <a:t>繰返しで表示が可能となる</a:t>
            </a:r>
            <a:endParaRPr sz="2400"/>
          </a:p>
          <a:p>
            <a:pPr lvl="0">
              <a:buBlip>
                <a:blip r:embed="rId2"/>
              </a:buBlip>
              <a:defRPr sz="1800"/>
            </a:pPr>
            <a:endParaRPr sz="2400"/>
          </a:p>
          <a:p>
            <a:pPr lvl="0" marL="766966" indent="-512966">
              <a:buBlip>
                <a:blip r:embed="rId2"/>
              </a:buBlip>
              <a:defRPr sz="1800"/>
            </a:pPr>
            <a:r>
              <a:rPr sz="2400"/>
              <a:t>GraphicsEnvironment  env =</a:t>
            </a:r>
            <a:endParaRPr sz="2400"/>
          </a:p>
          <a:p>
            <a:pPr lvl="0" marL="766966" indent="-512966">
              <a:buBlip>
                <a:blip r:embed="rId2"/>
              </a:buBlip>
              <a:defRPr sz="1800"/>
            </a:pPr>
            <a:r>
              <a:rPr sz="2400"/>
              <a:t>	GraphicsEnvironment.getLocalGraphicsEnvironment( );</a:t>
            </a:r>
            <a:endParaRPr sz="2400"/>
          </a:p>
          <a:p>
            <a:pPr lvl="0" marL="766966" indent="-512966">
              <a:buBlip>
                <a:blip r:embed="rId2"/>
              </a:buBlip>
              <a:defRPr sz="1800"/>
            </a:pPr>
            <a:r>
              <a:rPr sz="2400"/>
              <a:t>Font  fonts [ ] = env.getAllFonts( );</a:t>
            </a:r>
            <a:endParaRPr sz="2400"/>
          </a:p>
          <a:p>
            <a:pPr lvl="0" marL="766966" indent="-512966">
              <a:buBlip>
                <a:blip r:embed="rId2"/>
              </a:buBlip>
              <a:defRPr sz="1800"/>
            </a:pPr>
            <a:r>
              <a:rPr sz="2400"/>
              <a:t>for ( Font f: fonts ) { f.getName(); }</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日付時刻オブジェクト</a:t>
            </a:r>
          </a:p>
        </p:txBody>
      </p:sp>
      <p:sp>
        <p:nvSpPr>
          <p:cNvPr id="85" name="Shape 85"/>
          <p:cNvSpPr/>
          <p:nvPr>
            <p:ph type="body" idx="1"/>
          </p:nvPr>
        </p:nvSpPr>
        <p:spPr>
          <a:xfrm>
            <a:off x="990600" y="1358900"/>
            <a:ext cx="8737600" cy="5829300"/>
          </a:xfrm>
          <a:prstGeom prst="rect">
            <a:avLst/>
          </a:prstGeom>
        </p:spPr>
        <p:txBody>
          <a:bodyPr/>
          <a:lstStyle/>
          <a:p>
            <a:pPr lvl="0" marL="770522" indent="-516522">
              <a:buBlip>
                <a:blip r:embed="rId2"/>
              </a:buBlip>
              <a:defRPr sz="1800"/>
            </a:pPr>
            <a:r>
              <a:rPr sz="2400"/>
              <a:t>java.utilパッケージに入っている</a:t>
            </a:r>
            <a:endParaRPr sz="2400"/>
          </a:p>
          <a:p>
            <a:pPr lvl="1" marL="1113422" indent="-516522">
              <a:buFont typeface="Gill Sans"/>
              <a:defRPr sz="1800"/>
            </a:pPr>
            <a:r>
              <a:rPr b="1" sz="2400"/>
              <a:t>import</a:t>
            </a:r>
            <a:r>
              <a:rPr sz="2400"/>
              <a:t> java.util.*;</a:t>
            </a:r>
            <a:endParaRPr sz="2400"/>
          </a:p>
          <a:p>
            <a:pPr lvl="0" marL="770522" indent="-516522">
              <a:buBlip>
                <a:blip r:embed="rId2"/>
              </a:buBlip>
              <a:defRPr sz="1800"/>
            </a:pPr>
            <a:r>
              <a:rPr sz="2400"/>
              <a:t>java.util.Calendar, java.util.Date</a:t>
            </a:r>
            <a:endParaRPr sz="2400"/>
          </a:p>
          <a:p>
            <a:pPr lvl="1" marL="1109865" indent="-512965">
              <a:buFont typeface="ヒラギノ明朝 Pro W3"/>
              <a:defRPr sz="1800"/>
            </a:pPr>
            <a:r>
              <a:rPr sz="2400"/>
              <a:t>Calendar.getInstance( )</a:t>
            </a:r>
            <a:endParaRPr sz="2400"/>
          </a:p>
          <a:p>
            <a:pPr lvl="0" marL="770522" indent="-516522">
              <a:buBlip>
                <a:blip r:embed="rId2"/>
              </a:buBlip>
              <a:defRPr sz="1800"/>
            </a:pPr>
            <a:r>
              <a:rPr sz="2400"/>
              <a:t>オブジェクトの作り方</a:t>
            </a:r>
            <a:endParaRPr sz="2400"/>
          </a:p>
          <a:p>
            <a:pPr lvl="1" marL="1070379" indent="-473479">
              <a:buFont typeface="Gill Sans"/>
              <a:defRPr sz="1800"/>
            </a:pPr>
            <a:r>
              <a:rPr b="1" sz="2200"/>
              <a:t>new</a:t>
            </a:r>
            <a:r>
              <a:rPr sz="2200"/>
              <a:t> GregorianCalendar(TimeZone.getTimeZone("JST") )</a:t>
            </a:r>
            <a:endParaRPr sz="2200">
              <a:latin typeface="ヒラギノ明朝 Pro W3"/>
              <a:ea typeface="ヒラギノ明朝 Pro W3"/>
              <a:cs typeface="ヒラギノ明朝 Pro W3"/>
              <a:sym typeface="ヒラギノ明朝 Pro W3"/>
            </a:endParaRPr>
          </a:p>
          <a:p>
            <a:pPr lvl="0" marL="770522" indent="-516522">
              <a:buBlip>
                <a:blip r:embed="rId2"/>
              </a:buBlip>
              <a:defRPr sz="1800"/>
            </a:pPr>
            <a:r>
              <a:rPr sz="2400"/>
              <a:t>get( </a:t>
            </a:r>
            <a:r>
              <a:rPr sz="2400">
                <a:latin typeface="ヒラギノ明朝 Pro W3"/>
                <a:ea typeface="ヒラギノ明朝 Pro W3"/>
                <a:cs typeface="ヒラギノ明朝 Pro W3"/>
                <a:sym typeface="ヒラギノ明朝 Pro W3"/>
              </a:rPr>
              <a:t>求めたい時刻の要素</a:t>
            </a:r>
            <a:r>
              <a:rPr sz="2400"/>
              <a:t> )</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TimeZoneの記述の仕方</a:t>
            </a:r>
          </a:p>
        </p:txBody>
      </p:sp>
      <p:sp>
        <p:nvSpPr>
          <p:cNvPr id="88" name="Shape 88"/>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GMT[+ | -] hh[:mm]</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GMT+09</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GMT-04</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GMT+09:00</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0" name="Shape 90"/>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求めたい要素</a:t>
            </a:r>
          </a:p>
        </p:txBody>
      </p:sp>
      <p:sp>
        <p:nvSpPr>
          <p:cNvPr id="91" name="Shape 91"/>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以下のようにしてオブジェクトを取ってきている</a:t>
            </a:r>
            <a:endParaRPr sz="2400"/>
          </a:p>
          <a:p>
            <a:pPr lvl="1" marL="1109865" indent="-512965">
              <a:buFont typeface="Palatino"/>
              <a:defRPr sz="1800"/>
            </a:pPr>
            <a:r>
              <a:rPr sz="2400"/>
              <a:t>Calendar cal =</a:t>
            </a:r>
            <a:r>
              <a:rPr sz="2400">
                <a:latin typeface="ヒラギノ明朝 Pro W3"/>
                <a:ea typeface="ヒラギノ明朝 Pro W3"/>
                <a:cs typeface="ヒラギノ明朝 Pro W3"/>
                <a:sym typeface="ヒラギノ明朝 Pro W3"/>
              </a:rPr>
              <a:t> </a:t>
            </a:r>
            <a:r>
              <a:rPr b="1" sz="2400"/>
              <a:t>new</a:t>
            </a:r>
            <a:r>
              <a:rPr sz="2400"/>
              <a:t> GregorianCalendar( .... );</a:t>
            </a:r>
            <a:endParaRPr sz="2400"/>
          </a:p>
          <a:p>
            <a:pPr lvl="0" marL="766966" indent="-512966">
              <a:buBlip>
                <a:blip r:embed="rId2"/>
              </a:buBlip>
              <a:defRPr sz="1800"/>
            </a:pPr>
            <a:r>
              <a:rPr sz="2400"/>
              <a:t>日時は、分解して次のように求められる（整数値）</a:t>
            </a:r>
            <a:endParaRPr sz="2400"/>
          </a:p>
          <a:p>
            <a:pPr lvl="1" marL="1109865" indent="-512965">
              <a:lnSpc>
                <a:spcPct val="70000"/>
              </a:lnSpc>
              <a:buFont typeface="Palatino"/>
              <a:defRPr sz="1800"/>
            </a:pPr>
            <a:r>
              <a:rPr sz="2400"/>
              <a:t>cal.get( Calendar.YEAR )</a:t>
            </a:r>
            <a:endParaRPr sz="2400"/>
          </a:p>
          <a:p>
            <a:pPr lvl="1" marL="1109865" indent="-512965">
              <a:lnSpc>
                <a:spcPct val="70000"/>
              </a:lnSpc>
              <a:buFont typeface="Palatino"/>
              <a:defRPr sz="1800"/>
            </a:pPr>
            <a:r>
              <a:rPr sz="2400"/>
              <a:t>cal.get( Calendar.MONTH ) // 0~11</a:t>
            </a:r>
            <a:endParaRPr sz="2400"/>
          </a:p>
          <a:p>
            <a:pPr lvl="1" marL="1109865" indent="-512965">
              <a:lnSpc>
                <a:spcPct val="70000"/>
              </a:lnSpc>
              <a:buFont typeface="Palatino"/>
              <a:defRPr sz="1800"/>
            </a:pPr>
            <a:r>
              <a:rPr sz="2400"/>
              <a:t>cal.get( Calendar.DATE )</a:t>
            </a:r>
            <a:endParaRPr sz="2400"/>
          </a:p>
          <a:p>
            <a:pPr lvl="1" marL="1109865" indent="-512965">
              <a:lnSpc>
                <a:spcPct val="70000"/>
              </a:lnSpc>
              <a:buFont typeface="Palatino"/>
              <a:defRPr sz="1800"/>
            </a:pPr>
            <a:r>
              <a:rPr sz="2400"/>
              <a:t>cal.get( Calendar.HOUR ) // 0~ 11</a:t>
            </a:r>
            <a:endParaRPr sz="2400"/>
          </a:p>
          <a:p>
            <a:pPr lvl="1" marL="1109865" indent="-512965">
              <a:lnSpc>
                <a:spcPct val="70000"/>
              </a:lnSpc>
              <a:buFont typeface="Palatino"/>
              <a:defRPr sz="1800"/>
            </a:pPr>
            <a:r>
              <a:rPr sz="2400"/>
              <a:t>cal.get( Calendar.HOUR_OF_DAY ) // 0~23</a:t>
            </a:r>
            <a:endParaRPr sz="2400"/>
          </a:p>
          <a:p>
            <a:pPr lvl="1" marL="1109865" indent="-512965">
              <a:lnSpc>
                <a:spcPct val="70000"/>
              </a:lnSpc>
              <a:buFont typeface="Palatino"/>
              <a:defRPr sz="1800"/>
            </a:pPr>
            <a:r>
              <a:rPr sz="2400"/>
              <a:t>cal.get( Calendar.MINUTE )</a:t>
            </a:r>
            <a:endParaRPr sz="2400"/>
          </a:p>
          <a:p>
            <a:pPr lvl="1" marL="1109865" indent="-512965">
              <a:lnSpc>
                <a:spcPct val="70000"/>
              </a:lnSpc>
              <a:buFont typeface="Palatino"/>
              <a:defRPr sz="1800"/>
            </a:pPr>
            <a:r>
              <a:rPr sz="2400"/>
              <a:t>cal.get( Calendar.SECOND )</a:t>
            </a:r>
            <a:endParaRPr sz="2400"/>
          </a:p>
          <a:p>
            <a:pPr lvl="1" marL="1109865" indent="-512965">
              <a:lnSpc>
                <a:spcPct val="70000"/>
              </a:lnSpc>
              <a:buFont typeface="Palatino"/>
              <a:defRPr sz="1800"/>
            </a:pPr>
            <a:r>
              <a:rPr sz="2400"/>
              <a:t>cal.get( Calendar.DAY_OF_WEEK ) // 1~7</a:t>
            </a:r>
            <a:endParaRPr sz="2400"/>
          </a:p>
          <a:p>
            <a:pPr lvl="1" marL="1109865" indent="-512965">
              <a:lnSpc>
                <a:spcPct val="70000"/>
              </a:lnSpc>
              <a:buFont typeface="Palatino"/>
              <a:defRPr sz="1800"/>
            </a:pPr>
            <a:r>
              <a:rPr sz="2400"/>
              <a:t>cal.get( Calendar.AM_PM ) // 0~1</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3" name="Shape 93"/>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日付時間をセット</a:t>
            </a:r>
          </a:p>
        </p:txBody>
      </p:sp>
      <p:sp>
        <p:nvSpPr>
          <p:cNvPr id="94" name="Shape 94"/>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作っておいて、クリアする</a:t>
            </a:r>
            <a:endParaRPr sz="2400"/>
          </a:p>
          <a:p>
            <a:pPr lvl="1" marL="1109865" indent="-512965">
              <a:buFont typeface="Palatino"/>
              <a:defRPr sz="1800"/>
            </a:pPr>
            <a:r>
              <a:rPr sz="2400"/>
              <a:t>Calendar cal =</a:t>
            </a:r>
            <a:r>
              <a:rPr sz="2400">
                <a:latin typeface="ヒラギノ明朝 Pro W3"/>
                <a:ea typeface="ヒラギノ明朝 Pro W3"/>
                <a:cs typeface="ヒラギノ明朝 Pro W3"/>
                <a:sym typeface="ヒラギノ明朝 Pro W3"/>
              </a:rPr>
              <a:t> </a:t>
            </a:r>
            <a:r>
              <a:rPr b="1" sz="2400"/>
              <a:t>new</a:t>
            </a:r>
            <a:r>
              <a:rPr sz="2400"/>
              <a:t> GregorianCalendar( .... );</a:t>
            </a:r>
            <a:endParaRPr sz="2400"/>
          </a:p>
          <a:p>
            <a:pPr lvl="1" marL="1109865" indent="-512965">
              <a:buFont typeface="Palatino"/>
              <a:defRPr sz="1800"/>
            </a:pPr>
            <a:r>
              <a:rPr sz="2400"/>
              <a:t>cal.clear( );</a:t>
            </a:r>
            <a:endParaRPr sz="2400"/>
          </a:p>
          <a:p>
            <a:pPr lvl="0" marL="766966" indent="-512966">
              <a:buBlip>
                <a:blip r:embed="rId2"/>
              </a:buBlip>
              <a:defRPr sz="1800"/>
            </a:pPr>
            <a:r>
              <a:rPr sz="2400"/>
              <a:t>日付などを設定する</a:t>
            </a:r>
            <a:endParaRPr sz="2400"/>
          </a:p>
          <a:p>
            <a:pPr lvl="1" marL="1109865" indent="-512965">
              <a:buFont typeface="Palatino"/>
              <a:defRPr sz="1800"/>
            </a:pPr>
            <a:r>
              <a:rPr sz="2400"/>
              <a:t>set( 年, 月-1,  日 );</a:t>
            </a:r>
            <a:endParaRPr sz="2400"/>
          </a:p>
          <a:p>
            <a:pPr lvl="1" marL="1109865" indent="-512965">
              <a:buFont typeface="Palatino"/>
              <a:defRPr sz="1800"/>
            </a:pPr>
            <a:r>
              <a:rPr sz="2400"/>
              <a:t>set( 年, 月-1,  日, 時間, 分, 秒 );</a:t>
            </a:r>
            <a:endParaRPr sz="2400"/>
          </a:p>
          <a:p>
            <a:pPr lvl="0" marL="766966" indent="-512966">
              <a:buBlip>
                <a:blip r:embed="rId2"/>
              </a:buBlip>
              <a:defRPr sz="1800"/>
            </a:pPr>
            <a:r>
              <a:rPr sz="2400"/>
              <a:t>例：</a:t>
            </a:r>
            <a:endParaRPr sz="2400"/>
          </a:p>
          <a:p>
            <a:pPr lvl="1" marL="1109865" indent="-512965">
              <a:buFont typeface="Palatino"/>
              <a:defRPr sz="1800"/>
            </a:pPr>
            <a:r>
              <a:rPr sz="2400"/>
              <a:t>cal.clear( );</a:t>
            </a:r>
            <a:endParaRPr sz="2400"/>
          </a:p>
          <a:p>
            <a:pPr lvl="1" marL="1109865" indent="-512965">
              <a:buFont typeface="Palatino"/>
              <a:defRPr sz="1800"/>
            </a:pPr>
            <a:r>
              <a:rPr sz="2400"/>
              <a:t>cal.set( 2015, 11, 8 );     // 2015年12月8日0時0分0秒</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オブジェクトの生成</a:t>
            </a:r>
          </a:p>
        </p:txBody>
      </p:sp>
      <p:sp>
        <p:nvSpPr>
          <p:cNvPr id="40" name="Shape 40"/>
          <p:cNvSpPr/>
          <p:nvPr>
            <p:ph type="body" idx="1"/>
          </p:nvPr>
        </p:nvSpPr>
        <p:spPr>
          <a:xfrm>
            <a:off x="990600" y="1358900"/>
            <a:ext cx="8737600" cy="5829300"/>
          </a:xfrm>
          <a:prstGeom prst="rect">
            <a:avLst/>
          </a:prstGeom>
        </p:spPr>
        <p:txBody>
          <a:bodyPr/>
          <a:lstStyle/>
          <a:p>
            <a:pPr lvl="0" marL="0" indent="254000">
              <a:buSzTx/>
              <a:buNone/>
              <a:defRPr sz="1800"/>
            </a:pPr>
            <a:r>
              <a:rPr b="1" sz="2400"/>
              <a:t>new</a:t>
            </a:r>
            <a:r>
              <a:rPr sz="2400"/>
              <a:t> クラス名（パラメータ )</a:t>
            </a:r>
            <a:endParaRPr sz="2400"/>
          </a:p>
          <a:p>
            <a:pPr lvl="0" marL="0" indent="254000">
              <a:buSzTx/>
              <a:buNone/>
              <a:defRPr sz="1800"/>
            </a:pPr>
            <a:endParaRPr sz="2400"/>
          </a:p>
          <a:p>
            <a:pPr lvl="1" marL="0" indent="596900">
              <a:buSzTx/>
              <a:buNone/>
              <a:defRPr sz="1800"/>
            </a:pPr>
            <a:r>
              <a:rPr b="1" sz="2400"/>
              <a:t>new</a:t>
            </a:r>
            <a:r>
              <a:rPr sz="2400"/>
              <a:t>  Frame( "Sample" );</a:t>
            </a:r>
            <a:endParaRPr sz="2400"/>
          </a:p>
          <a:p>
            <a:pPr lvl="1" marL="0" indent="596900">
              <a:buSzTx/>
              <a:buNone/>
              <a:defRPr sz="1800"/>
            </a:pPr>
            <a:r>
              <a:rPr b="1" sz="2400"/>
              <a:t>new</a:t>
            </a:r>
            <a:r>
              <a:rPr sz="2400"/>
              <a:t> Color( 10, 20, 30 );</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6" name="Shape 96"/>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時間差の求め方</a:t>
            </a:r>
          </a:p>
        </p:txBody>
      </p:sp>
      <p:sp>
        <p:nvSpPr>
          <p:cNvPr id="97" name="Shape 97"/>
          <p:cNvSpPr/>
          <p:nvPr>
            <p:ph type="body" idx="1"/>
          </p:nvPr>
        </p:nvSpPr>
        <p:spPr>
          <a:xfrm>
            <a:off x="990600" y="1358900"/>
            <a:ext cx="8178800" cy="5537200"/>
          </a:xfrm>
          <a:prstGeom prst="rect">
            <a:avLst/>
          </a:prstGeom>
        </p:spPr>
        <p:txBody>
          <a:bodyPr/>
          <a:lstStyle/>
          <a:p>
            <a:pPr lvl="0" marL="728618" indent="-487318" defTabSz="434340">
              <a:spcBef>
                <a:spcPts val="800"/>
              </a:spcBef>
              <a:buBlip>
                <a:blip r:embed="rId2"/>
              </a:buBlip>
              <a:defRPr sz="1800"/>
            </a:pPr>
            <a:r>
              <a:rPr sz="2280"/>
              <a:t>一度、Dateクラスにして求める</a:t>
            </a:r>
            <a:endParaRPr sz="2280"/>
          </a:p>
          <a:p>
            <a:pPr lvl="1" marL="1054372" indent="-487317" defTabSz="434340">
              <a:spcBef>
                <a:spcPts val="800"/>
              </a:spcBef>
              <a:buFont typeface="ヒラギノ明朝 Pro W3"/>
              <a:defRPr sz="1800"/>
            </a:pPr>
            <a:r>
              <a:rPr sz="2280"/>
              <a:t>Date </a:t>
            </a:r>
            <a:r>
              <a:rPr i="1" sz="2280"/>
              <a:t>caldate</a:t>
            </a:r>
            <a:r>
              <a:rPr sz="2280"/>
              <a:t> = </a:t>
            </a:r>
            <a:r>
              <a:rPr i="1" sz="2280"/>
              <a:t>cal</a:t>
            </a:r>
            <a:r>
              <a:rPr sz="2280"/>
              <a:t>.getTime( );  // Dateクラスに変換</a:t>
            </a:r>
            <a:endParaRPr sz="2280"/>
          </a:p>
          <a:p>
            <a:pPr lvl="1" marL="1054372" indent="-487317" defTabSz="434340">
              <a:spcBef>
                <a:spcPts val="800"/>
              </a:spcBef>
              <a:buClr>
                <a:srgbClr val="000000"/>
              </a:buClr>
              <a:buFont typeface="ヒラギノ明朝 Pro W3"/>
              <a:defRPr sz="1800"/>
            </a:pPr>
            <a:r>
              <a:rPr b="1" sz="2280">
                <a:solidFill>
                  <a:srgbClr val="941100"/>
                </a:solidFill>
              </a:rPr>
              <a:t>long</a:t>
            </a:r>
            <a:r>
              <a:rPr sz="2280">
                <a:solidFill>
                  <a:srgbClr val="941100"/>
                </a:solidFill>
              </a:rPr>
              <a:t> </a:t>
            </a:r>
            <a:r>
              <a:rPr i="1" sz="2280">
                <a:solidFill>
                  <a:srgbClr val="941100"/>
                </a:solidFill>
              </a:rPr>
              <a:t>m</a:t>
            </a:r>
            <a:r>
              <a:rPr sz="2280">
                <a:solidFill>
                  <a:srgbClr val="941100"/>
                </a:solidFill>
              </a:rPr>
              <a:t> = </a:t>
            </a:r>
            <a:r>
              <a:rPr i="1" sz="2280">
                <a:solidFill>
                  <a:srgbClr val="941100"/>
                </a:solidFill>
              </a:rPr>
              <a:t>caldate</a:t>
            </a:r>
            <a:r>
              <a:rPr sz="2280">
                <a:solidFill>
                  <a:srgbClr val="941100"/>
                </a:solidFill>
              </a:rPr>
              <a:t>.getTime( ); // 経過ミリ秒を求める</a:t>
            </a:r>
            <a:endParaRPr sz="1710">
              <a:solidFill>
                <a:srgbClr val="941100"/>
              </a:solidFill>
              <a:latin typeface="ヒラギノ明朝 Pro W3"/>
              <a:ea typeface="ヒラギノ明朝 Pro W3"/>
              <a:cs typeface="ヒラギノ明朝 Pro W3"/>
              <a:sym typeface="ヒラギノ明朝 Pro W3"/>
            </a:endParaRPr>
          </a:p>
          <a:p>
            <a:pPr lvl="0" marL="731996" indent="-490696" defTabSz="434340">
              <a:spcBef>
                <a:spcPts val="800"/>
              </a:spcBef>
              <a:buBlip>
                <a:blip r:embed="rId2"/>
              </a:buBlip>
              <a:defRPr sz="1800"/>
            </a:pPr>
            <a:r>
              <a:rPr i="1" sz="2280"/>
              <a:t>m</a:t>
            </a:r>
            <a:r>
              <a:rPr sz="2280"/>
              <a:t>には、1970年1月1日0時0分0秒から経過時間がミリ秒で入る。</a:t>
            </a:r>
            <a:endParaRPr sz="2280"/>
          </a:p>
          <a:p>
            <a:pPr lvl="0" marL="728618" indent="-487318" algn="l" defTabSz="434340">
              <a:spcBef>
                <a:spcPts val="800"/>
              </a:spcBef>
              <a:buBlip>
                <a:blip r:embed="rId2"/>
              </a:buBlip>
              <a:defRPr sz="1800"/>
            </a:pPr>
            <a:r>
              <a:rPr sz="2280"/>
              <a:t>同じことはCalendarクラスのオブジェクトでgetTimeInMillis( )メソッドでもできる。System.currentTimeInMillis()メソッドでも可能。</a:t>
            </a:r>
            <a:endParaRPr sz="2280"/>
          </a:p>
          <a:p>
            <a:pPr lvl="1" marL="1054372" indent="-487317" defTabSz="434340">
              <a:spcBef>
                <a:spcPts val="800"/>
              </a:spcBef>
              <a:buClr>
                <a:srgbClr val="000000"/>
              </a:buClr>
              <a:buFont typeface="ヒラギノ明朝 Pro W3"/>
              <a:defRPr sz="1800"/>
            </a:pPr>
            <a:r>
              <a:rPr b="1" sz="2280">
                <a:solidFill>
                  <a:srgbClr val="011993"/>
                </a:solidFill>
              </a:rPr>
              <a:t>long</a:t>
            </a:r>
            <a:r>
              <a:rPr sz="2280">
                <a:solidFill>
                  <a:srgbClr val="011993"/>
                </a:solidFill>
              </a:rPr>
              <a:t> </a:t>
            </a:r>
            <a:r>
              <a:rPr i="1" sz="2280">
                <a:solidFill>
                  <a:srgbClr val="011993"/>
                </a:solidFill>
              </a:rPr>
              <a:t>m</a:t>
            </a:r>
            <a:r>
              <a:rPr sz="2280">
                <a:solidFill>
                  <a:srgbClr val="011993"/>
                </a:solidFill>
              </a:rPr>
              <a:t> = </a:t>
            </a:r>
            <a:r>
              <a:rPr i="1" sz="2280">
                <a:solidFill>
                  <a:srgbClr val="011993"/>
                </a:solidFill>
              </a:rPr>
              <a:t>cal</a:t>
            </a:r>
            <a:r>
              <a:rPr sz="2280">
                <a:solidFill>
                  <a:srgbClr val="011993"/>
                </a:solidFill>
              </a:rPr>
              <a:t>.getTimeInMillis( );</a:t>
            </a:r>
            <a:endParaRPr sz="2280">
              <a:solidFill>
                <a:srgbClr val="011993"/>
              </a:solidFill>
            </a:endParaRPr>
          </a:p>
          <a:p>
            <a:pPr lvl="0" marL="728618" indent="-487318" algn="l" defTabSz="434340">
              <a:spcBef>
                <a:spcPts val="800"/>
              </a:spcBef>
              <a:buBlip>
                <a:blip r:embed="rId2"/>
              </a:buBlip>
              <a:defRPr sz="1800"/>
            </a:pPr>
            <a:r>
              <a:rPr sz="2280">
                <a:solidFill>
                  <a:srgbClr val="011993"/>
                </a:solidFill>
              </a:rPr>
              <a:t>ナノ秒を求めたければ、</a:t>
            </a:r>
            <a:r>
              <a:rPr sz="2280"/>
              <a:t>System.nanoTime();</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9" name="Shape 99"/>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実数の桁数表示制御</a:t>
            </a:r>
          </a:p>
        </p:txBody>
      </p:sp>
      <p:sp>
        <p:nvSpPr>
          <p:cNvPr id="100" name="Shape 100"/>
          <p:cNvSpPr/>
          <p:nvPr>
            <p:ph type="body" idx="1"/>
          </p:nvPr>
        </p:nvSpPr>
        <p:spPr>
          <a:xfrm>
            <a:off x="990600" y="1104900"/>
            <a:ext cx="8534400" cy="6134100"/>
          </a:xfrm>
          <a:prstGeom prst="rect">
            <a:avLst/>
          </a:prstGeom>
        </p:spPr>
        <p:txBody>
          <a:bodyPr/>
          <a:lstStyle/>
          <a:p>
            <a:pPr lvl="0" marL="770522" indent="-516522">
              <a:buBlip>
                <a:blip r:embed="rId2"/>
              </a:buBlip>
              <a:defRPr sz="1800"/>
            </a:pPr>
            <a:r>
              <a:rPr sz="2400"/>
              <a:t>java.textパッケージのNumberFormatクラス</a:t>
            </a:r>
            <a:endParaRPr sz="2400"/>
          </a:p>
          <a:p>
            <a:pPr lvl="0" marL="766966" indent="-512966">
              <a:buBlip>
                <a:blip r:embed="rId2"/>
              </a:buBlip>
              <a:defRPr sz="1800"/>
            </a:pPr>
            <a:r>
              <a:rPr sz="2400"/>
              <a:t>オブジェクトを作る</a:t>
            </a:r>
            <a:endParaRPr sz="2400"/>
          </a:p>
          <a:p>
            <a:pPr lvl="1" marL="1109865" indent="-512965">
              <a:buFont typeface="ヒラギノ明朝 Pro W3"/>
              <a:defRPr sz="1800"/>
            </a:pPr>
            <a:r>
              <a:rPr sz="2400"/>
              <a:t>NumberFormat </a:t>
            </a:r>
            <a:r>
              <a:rPr i="1" sz="2400"/>
              <a:t>nf</a:t>
            </a:r>
            <a:r>
              <a:rPr sz="2400"/>
              <a:t> = NumberFormat.getInstance( );</a:t>
            </a:r>
            <a:endParaRPr sz="2400"/>
          </a:p>
          <a:p>
            <a:pPr lvl="0" marL="766966" indent="-512966">
              <a:buBlip>
                <a:blip r:embed="rId2"/>
              </a:buBlip>
              <a:defRPr sz="1800"/>
            </a:pPr>
            <a:r>
              <a:rPr sz="2400"/>
              <a:t>桁数をセットする</a:t>
            </a:r>
            <a:endParaRPr sz="2400"/>
          </a:p>
          <a:p>
            <a:pPr lvl="1" marL="1109865" indent="-512965">
              <a:buFont typeface="Palatino"/>
              <a:defRPr sz="1800"/>
            </a:pPr>
            <a:r>
              <a:rPr i="1" sz="2400"/>
              <a:t>nf</a:t>
            </a:r>
            <a:r>
              <a:rPr sz="2400"/>
              <a:t>.setMaximumFractionDigits( </a:t>
            </a:r>
            <a:r>
              <a:rPr sz="2400">
                <a:latin typeface="ヒラギノ明朝 Pro W3"/>
                <a:ea typeface="ヒラギノ明朝 Pro W3"/>
                <a:cs typeface="ヒラギノ明朝 Pro W3"/>
                <a:sym typeface="ヒラギノ明朝 Pro W3"/>
              </a:rPr>
              <a:t>最大桁数</a:t>
            </a:r>
            <a:r>
              <a:rPr sz="2400"/>
              <a:t> );</a:t>
            </a:r>
            <a:endParaRPr sz="2400"/>
          </a:p>
          <a:p>
            <a:pPr lvl="1" marL="1109865" indent="-512965">
              <a:buFont typeface="Palatino"/>
              <a:defRPr sz="1800"/>
            </a:pPr>
            <a:r>
              <a:rPr i="1" sz="2400"/>
              <a:t>nf</a:t>
            </a:r>
            <a:r>
              <a:rPr sz="2400"/>
              <a:t>.setMinimumFractionDigits( </a:t>
            </a:r>
            <a:r>
              <a:rPr sz="2400">
                <a:latin typeface="ヒラギノ明朝 Pro W3"/>
                <a:ea typeface="ヒラギノ明朝 Pro W3"/>
                <a:cs typeface="ヒラギノ明朝 Pro W3"/>
                <a:sym typeface="ヒラギノ明朝 Pro W3"/>
              </a:rPr>
              <a:t>最小桁数</a:t>
            </a:r>
            <a:r>
              <a:rPr sz="2400"/>
              <a:t> );</a:t>
            </a:r>
            <a:endParaRPr sz="2400"/>
          </a:p>
          <a:p>
            <a:pPr lvl="0" marL="766966" indent="-512966">
              <a:buBlip>
                <a:blip r:embed="rId2"/>
              </a:buBlip>
              <a:defRPr sz="1800"/>
            </a:pPr>
            <a:r>
              <a:rPr sz="2400"/>
              <a:t>フォーマットする</a:t>
            </a:r>
            <a:endParaRPr sz="2400"/>
          </a:p>
          <a:p>
            <a:pPr lvl="1" marL="1109865" indent="-512965">
              <a:buFont typeface="Palatino"/>
              <a:defRPr sz="1800"/>
            </a:pPr>
            <a:r>
              <a:rPr i="1" sz="2400"/>
              <a:t>nf</a:t>
            </a:r>
            <a:r>
              <a:rPr sz="2400"/>
              <a:t>.format( </a:t>
            </a:r>
            <a:r>
              <a:rPr sz="2400">
                <a:latin typeface="ヒラギノ明朝 Pro W3"/>
                <a:ea typeface="ヒラギノ明朝 Pro W3"/>
                <a:cs typeface="ヒラギノ明朝 Pro W3"/>
                <a:sym typeface="ヒラギノ明朝 Pro W3"/>
              </a:rPr>
              <a:t>数値</a:t>
            </a:r>
            <a:r>
              <a:rPr sz="2400"/>
              <a:t> )</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2" name="Shape 102"/>
          <p:cNvSpPr/>
          <p:nvPr>
            <p:ph type="title"/>
          </p:nvPr>
        </p:nvSpPr>
        <p:spPr>
          <a:xfrm>
            <a:off x="990600" y="203200"/>
            <a:ext cx="8737600" cy="977900"/>
          </a:xfrm>
          <a:prstGeom prst="rect">
            <a:avLst/>
          </a:prstGeom>
        </p:spPr>
        <p:txBody>
          <a:bodyPr>
            <a:normAutofit fontScale="100000" lnSpcReduction="0"/>
          </a:bodyPr>
          <a:lstStyle>
            <a:lvl1pPr>
              <a:defRPr b="0">
                <a:latin typeface="Palatino"/>
                <a:ea typeface="Palatino"/>
                <a:cs typeface="Palatino"/>
                <a:sym typeface="Palatino"/>
              </a:defRPr>
            </a:lvl1pPr>
          </a:lstStyle>
          <a:p>
            <a:pPr lvl="0">
              <a:defRPr sz="1800"/>
            </a:pPr>
            <a:r>
              <a:rPr sz="3600"/>
              <a:t>String.format</a:t>
            </a:r>
          </a:p>
        </p:txBody>
      </p:sp>
      <p:sp>
        <p:nvSpPr>
          <p:cNvPr id="103" name="Shape 103"/>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String.format( 文字列, 引数, … )</a:t>
            </a:r>
            <a:endParaRPr sz="2400"/>
          </a:p>
          <a:p>
            <a:pPr lvl="1" marL="1109865" indent="-512965">
              <a:buFont typeface="Palatino"/>
              <a:defRPr sz="1800"/>
            </a:pPr>
            <a:r>
              <a:rPr sz="2400"/>
              <a:t>printf</a:t>
            </a:r>
            <a:r>
              <a:rPr sz="2400">
                <a:latin typeface="ヒラギノ明朝 Pro W3"/>
                <a:ea typeface="ヒラギノ明朝 Pro W3"/>
                <a:cs typeface="ヒラギノ明朝 Pro W3"/>
                <a:sym typeface="ヒラギノ明朝 Pro W3"/>
              </a:rPr>
              <a:t>と同じ</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String  s = String.format( "%05d",  34 )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g.drawString( s, 100, 100 )</a:t>
            </a:r>
            <a:r>
              <a:rPr sz="2400">
                <a:latin typeface="ヒラギノ明朝 Pro W3"/>
                <a:ea typeface="ヒラギノ明朝 Pro W3"/>
                <a:cs typeface="ヒラギノ明朝 Pro W3"/>
                <a:sym typeface="ヒラギノ明朝 Pro W3"/>
              </a:rPr>
              <a:t>;</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5" name="Shape 105"/>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基本型とクラス</a:t>
            </a:r>
          </a:p>
        </p:txBody>
      </p:sp>
      <p:sp>
        <p:nvSpPr>
          <p:cNvPr id="106" name="Shape 106"/>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Java言語仕様3.0より基本型とクラスが統一される</a:t>
            </a:r>
            <a:endParaRPr sz="2400"/>
          </a:p>
          <a:p>
            <a:pPr lvl="2" marL="1341823" indent="-402023">
              <a:spcBef>
                <a:spcPts val="0"/>
              </a:spcBef>
              <a:buFont typeface="Palatino"/>
              <a:buChar char="➡"/>
              <a:defRPr sz="1800"/>
            </a:pPr>
            <a:r>
              <a:rPr sz="2300"/>
              <a:t>Integer</a:t>
            </a:r>
            <a:r>
              <a:rPr sz="2300">
                <a:latin typeface="ヒラギノ明朝 Pro W3"/>
                <a:ea typeface="ヒラギノ明朝 Pro W3"/>
                <a:cs typeface="ヒラギノ明朝 Pro W3"/>
                <a:sym typeface="ヒラギノ明朝 Pro W3"/>
              </a:rPr>
              <a:t>クラス == </a:t>
            </a:r>
            <a:r>
              <a:rPr sz="2300"/>
              <a:t>int</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Byte</a:t>
            </a:r>
            <a:r>
              <a:rPr sz="2300">
                <a:latin typeface="ヒラギノ明朝 Pro W3"/>
                <a:ea typeface="ヒラギノ明朝 Pro W3"/>
                <a:cs typeface="ヒラギノ明朝 Pro W3"/>
                <a:sym typeface="ヒラギノ明朝 Pro W3"/>
              </a:rPr>
              <a:t>クラス == </a:t>
            </a:r>
            <a:r>
              <a:rPr sz="2300"/>
              <a:t>byte</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Short</a:t>
            </a:r>
            <a:r>
              <a:rPr sz="2300">
                <a:latin typeface="ヒラギノ明朝 Pro W3"/>
                <a:ea typeface="ヒラギノ明朝 Pro W3"/>
                <a:cs typeface="ヒラギノ明朝 Pro W3"/>
                <a:sym typeface="ヒラギノ明朝 Pro W3"/>
              </a:rPr>
              <a:t>クラス == </a:t>
            </a:r>
            <a:r>
              <a:rPr sz="2300"/>
              <a:t>short</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Long</a:t>
            </a:r>
            <a:r>
              <a:rPr sz="2300">
                <a:latin typeface="ヒラギノ明朝 Pro W3"/>
                <a:ea typeface="ヒラギノ明朝 Pro W3"/>
                <a:cs typeface="ヒラギノ明朝 Pro W3"/>
                <a:sym typeface="ヒラギノ明朝 Pro W3"/>
              </a:rPr>
              <a:t>クラス == </a:t>
            </a:r>
            <a:r>
              <a:rPr sz="2300"/>
              <a:t>long</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Float</a:t>
            </a:r>
            <a:r>
              <a:rPr sz="2300">
                <a:latin typeface="ヒラギノ明朝 Pro W3"/>
                <a:ea typeface="ヒラギノ明朝 Pro W3"/>
                <a:cs typeface="ヒラギノ明朝 Pro W3"/>
                <a:sym typeface="ヒラギノ明朝 Pro W3"/>
              </a:rPr>
              <a:t>クラス == </a:t>
            </a:r>
            <a:r>
              <a:rPr sz="2300"/>
              <a:t>float</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Double</a:t>
            </a:r>
            <a:r>
              <a:rPr sz="2300">
                <a:latin typeface="ヒラギノ明朝 Pro W3"/>
                <a:ea typeface="ヒラギノ明朝 Pro W3"/>
                <a:cs typeface="ヒラギノ明朝 Pro W3"/>
                <a:sym typeface="ヒラギノ明朝 Pro W3"/>
              </a:rPr>
              <a:t>クラス == </a:t>
            </a:r>
            <a:r>
              <a:rPr sz="2300"/>
              <a:t>double</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Character</a:t>
            </a:r>
            <a:r>
              <a:rPr sz="2300">
                <a:latin typeface="ヒラギノ明朝 Pro W3"/>
                <a:ea typeface="ヒラギノ明朝 Pro W3"/>
                <a:cs typeface="ヒラギノ明朝 Pro W3"/>
                <a:sym typeface="ヒラギノ明朝 Pro W3"/>
              </a:rPr>
              <a:t>クラス == </a:t>
            </a:r>
            <a:r>
              <a:rPr sz="2300"/>
              <a:t>char</a:t>
            </a:r>
            <a:r>
              <a:rPr sz="2300">
                <a:latin typeface="ヒラギノ明朝 Pro W3"/>
                <a:ea typeface="ヒラギノ明朝 Pro W3"/>
                <a:cs typeface="ヒラギノ明朝 Pro W3"/>
                <a:sym typeface="ヒラギノ明朝 Pro W3"/>
              </a:rPr>
              <a:t>型</a:t>
            </a:r>
            <a:endParaRPr sz="2300">
              <a:latin typeface="ヒラギノ明朝 Pro W3"/>
              <a:ea typeface="ヒラギノ明朝 Pro W3"/>
              <a:cs typeface="ヒラギノ明朝 Pro W3"/>
              <a:sym typeface="ヒラギノ明朝 Pro W3"/>
            </a:endParaRPr>
          </a:p>
          <a:p>
            <a:pPr lvl="2" marL="1341823" indent="-402023">
              <a:spcBef>
                <a:spcPts val="0"/>
              </a:spcBef>
              <a:buFont typeface="Palatino"/>
              <a:buChar char="➡"/>
              <a:defRPr sz="1800"/>
            </a:pPr>
            <a:r>
              <a:rPr sz="2300"/>
              <a:t>Boolean</a:t>
            </a:r>
            <a:r>
              <a:rPr sz="2300">
                <a:latin typeface="ヒラギノ明朝 Pro W3"/>
                <a:ea typeface="ヒラギノ明朝 Pro W3"/>
                <a:cs typeface="ヒラギノ明朝 Pro W3"/>
                <a:sym typeface="ヒラギノ明朝 Pro W3"/>
              </a:rPr>
              <a:t>クラス == </a:t>
            </a:r>
            <a:r>
              <a:rPr sz="2300"/>
              <a:t>boolean</a:t>
            </a:r>
            <a:r>
              <a:rPr sz="2300">
                <a:latin typeface="ヒラギノ明朝 Pro W3"/>
                <a:ea typeface="ヒラギノ明朝 Pro W3"/>
                <a:cs typeface="ヒラギノ明朝 Pro W3"/>
                <a:sym typeface="ヒラギノ明朝 Pro W3"/>
              </a:rPr>
              <a:t>型</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8" name="Shape 108"/>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latin typeface="Palatino"/>
                <a:ea typeface="Palatino"/>
                <a:cs typeface="Palatino"/>
                <a:sym typeface="Palatino"/>
              </a:rPr>
              <a:t>Number</a:t>
            </a:r>
            <a:r>
              <a:rPr b="1" sz="3600"/>
              <a:t>クラスのサブクラス</a:t>
            </a:r>
          </a:p>
        </p:txBody>
      </p:sp>
      <p:sp>
        <p:nvSpPr>
          <p:cNvPr id="109" name="Shape 109"/>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整数系</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　</a:t>
            </a:r>
            <a:r>
              <a:rPr sz="2400"/>
              <a:t>Byte Short Integer Long</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実数系</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　</a:t>
            </a:r>
            <a:r>
              <a:rPr sz="2400"/>
              <a:t>Float Double</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多倍長系</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　</a:t>
            </a:r>
            <a:r>
              <a:rPr sz="2400"/>
              <a:t>BigInteger  BigDecimal</a:t>
            </a:r>
            <a:r>
              <a:rPr sz="2400">
                <a:latin typeface="ヒラギノ明朝 Pro W3"/>
                <a:ea typeface="ヒラギノ明朝 Pro W3"/>
                <a:cs typeface="ヒラギノ明朝 Pro W3"/>
                <a:sym typeface="ヒラギノ明朝 Pro W3"/>
              </a:rPr>
              <a:t>　</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1" name="Shape 111"/>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宣言・代入と参照</a:t>
            </a:r>
          </a:p>
        </p:txBody>
      </p:sp>
      <p:sp>
        <p:nvSpPr>
          <p:cNvPr id="112" name="Shape 112"/>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宣言</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クラス名  変数名;</a:t>
            </a:r>
            <a:endParaRPr>
              <a:latin typeface="ヒラギノ明朝 Pro W3"/>
              <a:ea typeface="ヒラギノ明朝 Pro W3"/>
              <a:cs typeface="ヒラギノ明朝 Pro W3"/>
              <a:sym typeface="ヒラギノ明朝 Pro W3"/>
            </a:endParaRPr>
          </a:p>
          <a:p>
            <a:pPr lvl="2" marL="1380284" indent="-440484">
              <a:buFont typeface="Palatino"/>
              <a:defRPr sz="1800"/>
            </a:pPr>
            <a:r>
              <a:rPr sz="2300"/>
              <a:t>Integer  x, y;  Double  w, z;</a:t>
            </a:r>
            <a:endParaRPr sz="2300"/>
          </a:p>
          <a:p>
            <a:pPr lvl="0" marL="766966" indent="-512966">
              <a:buBlip>
                <a:blip r:embed="rId2"/>
              </a:buBlip>
              <a:defRPr sz="1800"/>
            </a:pPr>
            <a:r>
              <a:rPr sz="2400"/>
              <a:t>代入</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変数名 = 式;</a:t>
            </a:r>
            <a:endParaRPr>
              <a:latin typeface="ヒラギノ明朝 Pro W3"/>
              <a:ea typeface="ヒラギノ明朝 Pro W3"/>
              <a:cs typeface="ヒラギノ明朝 Pro W3"/>
              <a:sym typeface="ヒラギノ明朝 Pro W3"/>
            </a:endParaRPr>
          </a:p>
          <a:p>
            <a:pPr lvl="2" marL="1380284" indent="-440484">
              <a:buFont typeface="Palatino"/>
              <a:defRPr sz="1800"/>
            </a:pPr>
            <a:r>
              <a:rPr sz="2300"/>
              <a:t>x = 348;   w = 45.8e10;</a:t>
            </a:r>
            <a:endParaRPr sz="2300"/>
          </a:p>
          <a:p>
            <a:pPr lvl="0" marL="766966" indent="-512966">
              <a:buBlip>
                <a:blip r:embed="rId2"/>
              </a:buBlip>
              <a:defRPr sz="1800"/>
            </a:pPr>
            <a:r>
              <a:rPr sz="2400"/>
              <a:t>参照</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通常の変数と同じ</a:t>
            </a:r>
            <a:endParaRPr>
              <a:latin typeface="ヒラギノ明朝 Pro W3"/>
              <a:ea typeface="ヒラギノ明朝 Pro W3"/>
              <a:cs typeface="ヒラギノ明朝 Pro W3"/>
              <a:sym typeface="ヒラギノ明朝 Pro W3"/>
            </a:endParaRPr>
          </a:p>
          <a:p>
            <a:pPr lvl="2" marL="1380284" indent="-440484">
              <a:buFont typeface="Palatino"/>
              <a:defRPr sz="1800"/>
            </a:pPr>
            <a:r>
              <a:rPr sz="2300"/>
              <a:t>System.out.println( x * 456 );</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4" name="Shape 114"/>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代入時に値の範囲に注意</a:t>
            </a:r>
          </a:p>
        </p:txBody>
      </p:sp>
      <p:sp>
        <p:nvSpPr>
          <p:cNvPr id="115" name="Shape 115"/>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それぞれの型のリテラルしか受け付けない</a:t>
            </a:r>
            <a:endParaRPr sz="2400"/>
          </a:p>
          <a:p>
            <a:pPr lvl="1" marL="1109865" indent="-512965">
              <a:buFont typeface="Palatino"/>
              <a:defRPr sz="1800"/>
            </a:pPr>
            <a:r>
              <a:rPr sz="2400"/>
              <a:t>Byte  by = 127</a:t>
            </a:r>
            <a:r>
              <a:rPr sz="2400">
                <a:latin typeface="ヒラギノ明朝 Pro W3"/>
                <a:ea typeface="ヒラギノ明朝 Pro W3"/>
                <a:cs typeface="ヒラギノ明朝 Pro W3"/>
                <a:sym typeface="ヒラギノ明朝 Pro W3"/>
              </a:rPr>
              <a:t>;  // </a:t>
            </a:r>
            <a:r>
              <a:rPr sz="2400"/>
              <a:t>-128〜127</a:t>
            </a:r>
            <a:r>
              <a:rPr sz="2400">
                <a:latin typeface="ヒラギノ明朝 Pro W3"/>
                <a:ea typeface="ヒラギノ明朝 Pro W3"/>
                <a:cs typeface="ヒラギノ明朝 Pro W3"/>
                <a:sym typeface="ヒラギノ明朝 Pro W3"/>
              </a:rPr>
              <a:t>の値だけ</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Short  shot = -32240</a:t>
            </a:r>
            <a:r>
              <a:rPr sz="2400">
                <a:latin typeface="ヒラギノ明朝 Pro W3"/>
                <a:ea typeface="ヒラギノ明朝 Pro W3"/>
                <a:cs typeface="ヒラギノ明朝 Pro W3"/>
                <a:sym typeface="ヒラギノ明朝 Pro W3"/>
              </a:rPr>
              <a:t>;  // </a:t>
            </a:r>
            <a:r>
              <a:rPr sz="2400"/>
              <a:t>-32768〜32767</a:t>
            </a:r>
            <a:r>
              <a:rPr sz="2400">
                <a:latin typeface="ヒラギノ明朝 Pro W3"/>
                <a:ea typeface="ヒラギノ明朝 Pro W3"/>
                <a:cs typeface="ヒラギノ明朝 Pro W3"/>
                <a:sym typeface="ヒラギノ明朝 Pro W3"/>
              </a:rPr>
              <a:t>の値だけ</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Long  wrong = 26619L</a:t>
            </a:r>
            <a:r>
              <a:rPr sz="2400">
                <a:latin typeface="ヒラギノ明朝 Pro W3"/>
                <a:ea typeface="ヒラギノ明朝 Pro W3"/>
                <a:cs typeface="ヒラギノ明朝 Pro W3"/>
                <a:sym typeface="ヒラギノ明朝 Pro W3"/>
              </a:rPr>
              <a:t>;  // </a:t>
            </a:r>
            <a:r>
              <a:rPr sz="2400"/>
              <a:t>L</a:t>
            </a:r>
            <a:r>
              <a:rPr sz="2400">
                <a:latin typeface="ヒラギノ明朝 Pro W3"/>
                <a:ea typeface="ヒラギノ明朝 Pro W3"/>
                <a:cs typeface="ヒラギノ明朝 Pro W3"/>
                <a:sym typeface="ヒラギノ明朝 Pro W3"/>
              </a:rPr>
              <a:t>をつけること</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Float  real = 35.63F</a:t>
            </a:r>
            <a:r>
              <a:rPr sz="2400">
                <a:latin typeface="ヒラギノ明朝 Pro W3"/>
                <a:ea typeface="ヒラギノ明朝 Pro W3"/>
                <a:cs typeface="ヒラギノ明朝 Pro W3"/>
                <a:sym typeface="ヒラギノ明朝 Pro W3"/>
              </a:rPr>
              <a:t>;  // Fをつけること</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7" name="Shape 117"/>
          <p:cNvSpPr/>
          <p:nvPr>
            <p:ph type="title"/>
          </p:nvPr>
        </p:nvSpPr>
        <p:spPr>
          <a:xfrm>
            <a:off x="990600" y="203200"/>
            <a:ext cx="8178800" cy="977900"/>
          </a:xfrm>
          <a:prstGeom prst="rect">
            <a:avLst/>
          </a:prstGeom>
        </p:spPr>
        <p:txBody>
          <a:bodyPr>
            <a:normAutofit fontScale="100000" lnSpcReduction="0"/>
          </a:bodyPr>
          <a:lstStyle>
            <a:lvl1pPr>
              <a:defRPr>
                <a:latin typeface="Palatino"/>
                <a:ea typeface="Palatino"/>
                <a:cs typeface="Palatino"/>
                <a:sym typeface="Palatino"/>
              </a:defRPr>
            </a:lvl1pPr>
          </a:lstStyle>
          <a:p>
            <a:pPr lvl="0">
              <a:defRPr b="0" sz="1800"/>
            </a:pPr>
            <a:r>
              <a:rPr b="1" sz="3600"/>
              <a:t>BoxingとUnboxing</a:t>
            </a:r>
          </a:p>
        </p:txBody>
      </p:sp>
      <p:sp>
        <p:nvSpPr>
          <p:cNvPr id="118" name="Shape 118"/>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内部で次のようなメソッドが呼ばれている</a:t>
            </a:r>
            <a:endParaRPr sz="2400"/>
          </a:p>
          <a:p>
            <a:pPr lvl="1" marL="1109865" indent="-512965">
              <a:buFont typeface="Palatino"/>
              <a:defRPr sz="1800"/>
            </a:pPr>
            <a:r>
              <a:rPr b="1" sz="2400"/>
              <a:t>int</a:t>
            </a:r>
            <a:r>
              <a:rPr sz="2400"/>
              <a:t>  p  = 36</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Integer  r  = 78</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sz="2400"/>
              <a:t>Integer r = Integer.valueOf( 78 )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b="1" sz="2400"/>
              <a:t>if</a:t>
            </a:r>
            <a:r>
              <a:rPr sz="2400"/>
              <a:t> ( p == r )</a:t>
            </a:r>
            <a:r>
              <a:rPr sz="2400">
                <a:latin typeface="ヒラギノ明朝 Pro W3"/>
                <a:ea typeface="ヒラギノ明朝 Pro W3"/>
                <a:cs typeface="ヒラギノ明朝 Pro W3"/>
                <a:sym typeface="ヒラギノ明朝 Pro W3"/>
              </a:rPr>
              <a:t> {  }</a:t>
            </a:r>
            <a:endParaRPr>
              <a:latin typeface="ヒラギノ明朝 Pro W3"/>
              <a:ea typeface="ヒラギノ明朝 Pro W3"/>
              <a:cs typeface="ヒラギノ明朝 Pro W3"/>
              <a:sym typeface="ヒラギノ明朝 Pro W3"/>
            </a:endParaRPr>
          </a:p>
          <a:p>
            <a:pPr lvl="1" marL="1109865" indent="-512965">
              <a:buFont typeface="Palatino"/>
              <a:defRPr sz="1800"/>
            </a:pPr>
            <a:r>
              <a:rPr b="1" sz="2400"/>
              <a:t>if</a:t>
            </a:r>
            <a:r>
              <a:rPr sz="2400"/>
              <a:t> ( p == r.intValue( )</a:t>
            </a:r>
            <a:r>
              <a:rPr sz="2400">
                <a:latin typeface="ヒラギノ明朝 Pro W3"/>
                <a:ea typeface="ヒラギノ明朝 Pro W3"/>
                <a:cs typeface="ヒラギノ明朝 Pro W3"/>
                <a:sym typeface="ヒラギノ明朝 Pro W3"/>
              </a:rPr>
              <a:t> ) { }</a:t>
            </a:r>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0" name="Shape 120"/>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等価性の検証</a:t>
            </a:r>
          </a:p>
        </p:txBody>
      </p:sp>
      <p:sp>
        <p:nvSpPr>
          <p:cNvPr id="121" name="Shape 121"/>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識別子等価性</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 は、同じオブジェクトかどうか検証する</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値等価性</a:t>
            </a:r>
            <a:endParaRPr sz="2400"/>
          </a:p>
          <a:p>
            <a:pPr lvl="1" marL="1109865" indent="-512965">
              <a:buFont typeface="ヒラギノ明朝 Pro W3"/>
              <a:defRPr sz="1800"/>
            </a:pPr>
            <a:r>
              <a:rPr sz="2400"/>
              <a:t>equals</a:t>
            </a:r>
            <a:r>
              <a:rPr sz="2400">
                <a:latin typeface="ヒラギノ明朝 Pro W3"/>
                <a:ea typeface="ヒラギノ明朝 Pro W3"/>
                <a:cs typeface="ヒラギノ明朝 Pro W3"/>
                <a:sym typeface="ヒラギノ明朝 Pro W3"/>
              </a:rPr>
              <a:t>( 相手 ) は、同じ値を持っているかどうか</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値等価性が自動的に行なわれるクラス</a:t>
            </a:r>
            <a:endParaRPr sz="2400"/>
          </a:p>
          <a:p>
            <a:pPr lvl="1" marL="1109865" indent="-512965">
              <a:buFont typeface="ヒラギノ明朝 Pro W3"/>
              <a:defRPr sz="1800"/>
            </a:pPr>
            <a:r>
              <a:rPr sz="2400"/>
              <a:t>Integer, Byte, Short, Long, Float, Double</a:t>
            </a:r>
            <a:r>
              <a:rPr sz="2400">
                <a:latin typeface="ヒラギノ明朝 Pro W3"/>
                <a:ea typeface="ヒラギノ明朝 Pro W3"/>
                <a:cs typeface="ヒラギノ明朝 Pro W3"/>
                <a:sym typeface="ヒラギノ明朝 Pro W3"/>
              </a:rPr>
              <a:t>　</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t>Character, Boolean, String　</a:t>
            </a: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3" name="Shape 123"/>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クラスのキャスト</a:t>
            </a:r>
          </a:p>
        </p:txBody>
      </p:sp>
      <p:sp>
        <p:nvSpPr>
          <p:cNvPr id="124" name="Shape 124"/>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ラッパークラスと基本型</a:t>
            </a:r>
            <a:endParaRPr sz="2400"/>
          </a:p>
          <a:p>
            <a:pPr lvl="0" marL="766966" indent="-512966">
              <a:buBlip>
                <a:blip r:embed="rId2"/>
              </a:buBlip>
              <a:defRPr sz="1800"/>
            </a:pPr>
            <a:r>
              <a:rPr sz="2400"/>
              <a:t>スーパークラスとサブクラスの間</a:t>
            </a:r>
            <a:endParaRPr sz="2400"/>
          </a:p>
          <a:p>
            <a:pPr lvl="0" marL="766966" indent="-512966">
              <a:buBlip>
                <a:blip r:embed="rId2"/>
              </a:buBlip>
              <a:defRPr sz="1800"/>
            </a:pPr>
            <a:r>
              <a:rPr sz="2400"/>
              <a:t>（クラス名）オブジェクト</a:t>
            </a:r>
            <a:endParaRPr sz="2400"/>
          </a:p>
          <a:p>
            <a:pPr lvl="0">
              <a:buBlip>
                <a:blip r:embed="rId2"/>
              </a:buBlip>
              <a:defRPr sz="1800"/>
            </a:pPr>
            <a:endParaRPr sz="2400"/>
          </a:p>
          <a:p>
            <a:pPr lvl="0" marL="766966" indent="-512966">
              <a:buBlip>
                <a:blip r:embed="rId2"/>
              </a:buBlip>
              <a:defRPr sz="1800"/>
            </a:pPr>
            <a:r>
              <a:rPr sz="2400"/>
              <a:t>スーパークラスの変数にサブクラスのオブジェクトを代入するときは、必要ない</a:t>
            </a:r>
            <a:endParaRPr sz="2400"/>
          </a:p>
          <a:p>
            <a:pPr lvl="0" marL="766966" indent="-512966">
              <a:buBlip>
                <a:blip r:embed="rId2"/>
              </a:buBlip>
              <a:defRPr sz="1800"/>
            </a:pPr>
            <a:r>
              <a:rPr sz="2400"/>
              <a:t>サブクラスの変数にスーパークラスの変数を代入するときは、必要</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オブジェクトを参照する変数</a:t>
            </a:r>
          </a:p>
        </p:txBody>
      </p:sp>
      <p:sp>
        <p:nvSpPr>
          <p:cNvPr id="43" name="Shape 43"/>
          <p:cNvSpPr/>
          <p:nvPr>
            <p:ph type="body" idx="1"/>
          </p:nvPr>
        </p:nvSpPr>
        <p:spPr>
          <a:xfrm>
            <a:off x="990600" y="1358900"/>
            <a:ext cx="8674100" cy="5270500"/>
          </a:xfrm>
          <a:prstGeom prst="rect">
            <a:avLst/>
          </a:prstGeom>
        </p:spPr>
        <p:txBody>
          <a:bodyPr/>
          <a:lstStyle/>
          <a:p>
            <a:pPr lvl="0" marL="766966" indent="-512966">
              <a:buBlip>
                <a:blip r:embed="rId2"/>
              </a:buBlip>
              <a:defRPr sz="1800"/>
            </a:pPr>
            <a:r>
              <a:rPr sz="2400"/>
              <a:t>宣言</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クラス名　変数名；</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例： </a:t>
            </a:r>
            <a:r>
              <a:rPr sz="2400"/>
              <a:t>Color</a:t>
            </a:r>
            <a:r>
              <a:rPr sz="2400">
                <a:latin typeface="ヒラギノ明朝 Pro W3"/>
                <a:ea typeface="ヒラギノ明朝 Pro W3"/>
                <a:cs typeface="ヒラギノ明朝 Pro W3"/>
                <a:sym typeface="ヒラギノ明朝 Pro W3"/>
              </a:rPr>
              <a:t>  </a:t>
            </a:r>
            <a:r>
              <a:rPr i="1" sz="2400"/>
              <a:t>frontcolor</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代入</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変数名 = </a:t>
            </a:r>
            <a:r>
              <a:rPr b="1" sz="2400"/>
              <a:t>new</a:t>
            </a:r>
            <a:r>
              <a:rPr sz="2400">
                <a:latin typeface="ヒラギノ明朝 Pro W3"/>
                <a:ea typeface="ヒラギノ明朝 Pro W3"/>
                <a:cs typeface="ヒラギノ明朝 Pro W3"/>
                <a:sym typeface="ヒラギノ明朝 Pro W3"/>
              </a:rPr>
              <a:t> クラス名（パラメータ );</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例：</a:t>
            </a:r>
            <a:r>
              <a:rPr i="1" sz="2400"/>
              <a:t>frontcolor</a:t>
            </a:r>
            <a:r>
              <a:rPr sz="2400">
                <a:latin typeface="ヒラギノ明朝 Pro W3"/>
                <a:ea typeface="ヒラギノ明朝 Pro W3"/>
                <a:cs typeface="ヒラギノ明朝 Pro W3"/>
                <a:sym typeface="ヒラギノ明朝 Pro W3"/>
              </a:rPr>
              <a:t> = </a:t>
            </a:r>
            <a:r>
              <a:rPr b="1" sz="2400"/>
              <a:t>new</a:t>
            </a:r>
            <a:r>
              <a:rPr sz="2400"/>
              <a:t> Color( 10, 20, 30 );</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6" name="Shape 126"/>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latin typeface="Palatino"/>
                <a:ea typeface="Palatino"/>
                <a:cs typeface="Palatino"/>
                <a:sym typeface="Palatino"/>
              </a:rPr>
              <a:t>BigDecimal</a:t>
            </a:r>
            <a:r>
              <a:rPr b="1" sz="3600"/>
              <a:t>と</a:t>
            </a:r>
            <a:r>
              <a:rPr b="1" sz="3600">
                <a:latin typeface="Palatino"/>
                <a:ea typeface="Palatino"/>
                <a:cs typeface="Palatino"/>
                <a:sym typeface="Palatino"/>
              </a:rPr>
              <a:t>BigInteger</a:t>
            </a:r>
          </a:p>
        </p:txBody>
      </p:sp>
      <p:sp>
        <p:nvSpPr>
          <p:cNvPr id="127" name="Shape 127"/>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java.mathパッケージのクラス</a:t>
            </a:r>
            <a:endParaRPr sz="2400"/>
          </a:p>
          <a:p>
            <a:pPr lvl="0">
              <a:buBlip>
                <a:blip r:embed="rId2"/>
              </a:buBlip>
              <a:defRPr sz="1800"/>
            </a:pPr>
            <a:endParaRPr sz="2400"/>
          </a:p>
          <a:p>
            <a:pPr lvl="0" marL="766966" indent="-512966">
              <a:buBlip>
                <a:blip r:embed="rId2"/>
              </a:buBlip>
              <a:defRPr sz="1800"/>
            </a:pPr>
            <a:r>
              <a:rPr sz="2400"/>
              <a:t>BigInteger</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多倍長桁数の整数</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BigDecimal</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多倍長桁数の実数</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MathContextクラスを使って、仮数部の桁数を指定できる</a:t>
            </a:r>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Shape 129"/>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latin typeface="Palatino"/>
                <a:ea typeface="Palatino"/>
                <a:cs typeface="Palatino"/>
                <a:sym typeface="Palatino"/>
              </a:rPr>
              <a:t>BigInteger</a:t>
            </a:r>
            <a:r>
              <a:rPr b="1" sz="3600"/>
              <a:t>の使い方</a:t>
            </a:r>
          </a:p>
        </p:txBody>
      </p:sp>
      <p:sp>
        <p:nvSpPr>
          <p:cNvPr id="130" name="Shape 130"/>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オブジェクトの作成の仕方</a:t>
            </a:r>
            <a:endParaRPr sz="2400"/>
          </a:p>
          <a:p>
            <a:pPr lvl="1" marL="1109865" indent="-512965">
              <a:buFont typeface="Palatino"/>
              <a:defRPr sz="1800"/>
            </a:pPr>
            <a:r>
              <a:rPr sz="2400"/>
              <a:t>BigInteger.valueOf</a:t>
            </a:r>
            <a:r>
              <a:rPr sz="2400">
                <a:latin typeface="ヒラギノ明朝 Pro W3"/>
                <a:ea typeface="ヒラギノ明朝 Pro W3"/>
                <a:cs typeface="ヒラギノ明朝 Pro W3"/>
                <a:sym typeface="ヒラギノ明朝 Pro W3"/>
              </a:rPr>
              <a:t>( 整数値 )で作る</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演算子に対応したメソッドが存在する</a:t>
            </a:r>
            <a:endParaRPr sz="2400"/>
          </a:p>
          <a:p>
            <a:pPr lvl="1" marL="1109865" indent="-512965">
              <a:spcBef>
                <a:spcPts val="0"/>
              </a:spcBef>
              <a:buFont typeface="Palatino"/>
              <a:defRPr sz="1800"/>
            </a:pPr>
            <a:r>
              <a:rPr sz="2400"/>
              <a:t>add</a:t>
            </a:r>
            <a:r>
              <a:rPr sz="2400">
                <a:latin typeface="ヒラギノ明朝 Pro W3"/>
                <a:ea typeface="ヒラギノ明朝 Pro W3"/>
                <a:cs typeface="ヒラギノ明朝 Pro W3"/>
                <a:sym typeface="ヒラギノ明朝 Pro W3"/>
              </a:rPr>
              <a:t>( 相手 )…加算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subtract</a:t>
            </a:r>
            <a:r>
              <a:rPr sz="2400">
                <a:latin typeface="ヒラギノ明朝 Pro W3"/>
                <a:ea typeface="ヒラギノ明朝 Pro W3"/>
                <a:cs typeface="ヒラギノ明朝 Pro W3"/>
                <a:sym typeface="ヒラギノ明朝 Pro W3"/>
              </a:rPr>
              <a:t>( 相手 )…減算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multiply</a:t>
            </a:r>
            <a:r>
              <a:rPr sz="2400">
                <a:latin typeface="ヒラギノ明朝 Pro W3"/>
                <a:ea typeface="ヒラギノ明朝 Pro W3"/>
                <a:cs typeface="ヒラギノ明朝 Pro W3"/>
                <a:sym typeface="ヒラギノ明朝 Pro W3"/>
              </a:rPr>
              <a:t>( 相手 )…乗算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divide</a:t>
            </a:r>
            <a:r>
              <a:rPr sz="2400">
                <a:latin typeface="ヒラギノ明朝 Pro W3"/>
                <a:ea typeface="ヒラギノ明朝 Pro W3"/>
                <a:cs typeface="ヒラギノ明朝 Pro W3"/>
                <a:sym typeface="ヒラギノ明朝 Pro W3"/>
              </a:rPr>
              <a:t>( 相手 )…除算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reminder</a:t>
            </a:r>
            <a:r>
              <a:rPr sz="2400">
                <a:latin typeface="ヒラギノ明朝 Pro W3"/>
                <a:ea typeface="ヒラギノ明朝 Pro W3"/>
                <a:cs typeface="ヒラギノ明朝 Pro W3"/>
                <a:sym typeface="ヒラギノ明朝 Pro W3"/>
              </a:rPr>
              <a:t> ( 相手 )…剰余</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pow</a:t>
            </a:r>
            <a:r>
              <a:rPr sz="2400">
                <a:latin typeface="ヒラギノ明朝 Pro W3"/>
                <a:ea typeface="ヒラギノ明朝 Pro W3"/>
                <a:cs typeface="ヒラギノ明朝 Pro W3"/>
                <a:sym typeface="ヒラギノ明朝 Pro W3"/>
              </a:rPr>
              <a:t>( 整数値 )…べき乗</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latin typeface="Palatino"/>
                <a:ea typeface="Palatino"/>
                <a:cs typeface="Palatino"/>
                <a:sym typeface="Palatino"/>
              </a:rPr>
              <a:t>BigDecimal</a:t>
            </a:r>
            <a:r>
              <a:rPr b="1" sz="3600"/>
              <a:t>の使い方</a:t>
            </a:r>
          </a:p>
        </p:txBody>
      </p:sp>
      <p:sp>
        <p:nvSpPr>
          <p:cNvPr id="133" name="Shape 133"/>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オブジェクトの作り方</a:t>
            </a:r>
            <a:endParaRPr sz="2400"/>
          </a:p>
          <a:p>
            <a:pPr lvl="1" marL="1109865" indent="-512965">
              <a:buFont typeface="Palatino"/>
              <a:defRPr sz="1800"/>
            </a:pPr>
            <a:r>
              <a:rPr sz="2400"/>
              <a:t>BigDecimal.valueOf</a:t>
            </a:r>
            <a:r>
              <a:rPr sz="2400">
                <a:latin typeface="ヒラギノ明朝 Pro W3"/>
                <a:ea typeface="ヒラギノ明朝 Pro W3"/>
                <a:cs typeface="ヒラギノ明朝 Pro W3"/>
                <a:sym typeface="ヒラギノ明朝 Pro W3"/>
              </a:rPr>
              <a:t>( 整数または実数値 )で作る</a:t>
            </a: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演算子のメソッドがある</a:t>
            </a:r>
            <a:endParaRPr sz="2400"/>
          </a:p>
          <a:p>
            <a:pPr lvl="1" marL="1109865" indent="-512965">
              <a:spcBef>
                <a:spcPts val="0"/>
              </a:spcBef>
              <a:buFont typeface="Palatino"/>
              <a:defRPr sz="1800"/>
            </a:pPr>
            <a:r>
              <a:rPr sz="2400"/>
              <a:t>add</a:t>
            </a:r>
            <a:r>
              <a:rPr sz="2400">
                <a:latin typeface="ヒラギノ明朝 Pro W3"/>
                <a:ea typeface="ヒラギノ明朝 Pro W3"/>
                <a:cs typeface="ヒラギノ明朝 Pro W3"/>
                <a:sym typeface="ヒラギノ明朝 Pro W3"/>
              </a:rPr>
              <a:t>( 相手 )…加算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subtract</a:t>
            </a:r>
            <a:r>
              <a:rPr sz="2400">
                <a:latin typeface="ヒラギノ明朝 Pro W3"/>
                <a:ea typeface="ヒラギノ明朝 Pro W3"/>
                <a:cs typeface="ヒラギノ明朝 Pro W3"/>
                <a:sym typeface="ヒラギノ明朝 Pro W3"/>
              </a:rPr>
              <a:t>( 相手 )…減算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multiply</a:t>
            </a:r>
            <a:r>
              <a:rPr sz="2400">
                <a:latin typeface="ヒラギノ明朝 Pro W3"/>
                <a:ea typeface="ヒラギノ明朝 Pro W3"/>
                <a:cs typeface="ヒラギノ明朝 Pro W3"/>
                <a:sym typeface="ヒラギノ明朝 Pro W3"/>
              </a:rPr>
              <a:t>( 相手 )…乗算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divide</a:t>
            </a:r>
            <a:r>
              <a:rPr sz="2400">
                <a:latin typeface="ヒラギノ明朝 Pro W3"/>
                <a:ea typeface="ヒラギノ明朝 Pro W3"/>
                <a:cs typeface="ヒラギノ明朝 Pro W3"/>
                <a:sym typeface="ヒラギノ明朝 Pro W3"/>
              </a:rPr>
              <a:t>( 相手, 精度 )…除算</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reminder</a:t>
            </a:r>
            <a:r>
              <a:rPr sz="2400">
                <a:latin typeface="ヒラギノ明朝 Pro W3"/>
                <a:ea typeface="ヒラギノ明朝 Pro W3"/>
                <a:cs typeface="ヒラギノ明朝 Pro W3"/>
                <a:sym typeface="ヒラギノ明朝 Pro W3"/>
              </a:rPr>
              <a:t> ( 相手 )…剰余</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pow</a:t>
            </a:r>
            <a:r>
              <a:rPr sz="2400">
                <a:latin typeface="ヒラギノ明朝 Pro W3"/>
                <a:ea typeface="ヒラギノ明朝 Pro W3"/>
                <a:cs typeface="ヒラギノ明朝 Pro W3"/>
                <a:sym typeface="ヒラギノ明朝 Pro W3"/>
              </a:rPr>
              <a:t>( 整数値 )…べき乗</a:t>
            </a:r>
          </a:p>
        </p:txBody>
      </p:sp>
    </p:spTree>
  </p:cSld>
  <p:clrMapOvr>
    <a:masterClrMapping/>
  </p:clrMapOvr>
  <p:transition spd="med" advClick="1"/>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Shape 135"/>
          <p:cNvSpPr/>
          <p:nvPr>
            <p:ph type="title"/>
          </p:nvPr>
        </p:nvSpPr>
        <p:spPr>
          <a:xfrm>
            <a:off x="990600" y="203200"/>
            <a:ext cx="8178800" cy="977900"/>
          </a:xfrm>
          <a:prstGeom prst="rect">
            <a:avLst/>
          </a:prstGeom>
        </p:spPr>
        <p:txBody>
          <a:bodyPr>
            <a:normAutofit fontScale="100000" lnSpcReduction="0"/>
          </a:bodyPr>
          <a:lstStyle/>
          <a:p>
            <a:pPr lvl="0">
              <a:defRPr b="0" sz="1800"/>
            </a:pPr>
            <a:r>
              <a:rPr b="1" sz="3600"/>
              <a:t>精度の指定</a:t>
            </a:r>
          </a:p>
        </p:txBody>
      </p:sp>
      <p:sp>
        <p:nvSpPr>
          <p:cNvPr id="136" name="Shape 136"/>
          <p:cNvSpPr/>
          <p:nvPr>
            <p:ph type="body" idx="1"/>
          </p:nvPr>
        </p:nvSpPr>
        <p:spPr>
          <a:xfrm>
            <a:off x="990600" y="1358900"/>
            <a:ext cx="8178800" cy="5689600"/>
          </a:xfrm>
          <a:prstGeom prst="rect">
            <a:avLst/>
          </a:prstGeom>
        </p:spPr>
        <p:txBody>
          <a:bodyPr/>
          <a:lstStyle/>
          <a:p>
            <a:pPr lvl="0" marL="766966" indent="-512966">
              <a:buBlip>
                <a:blip r:embed="rId2"/>
              </a:buBlip>
              <a:defRPr sz="1800"/>
            </a:pPr>
            <a:r>
              <a:rPr sz="2400"/>
              <a:t>MathContextクラスを作る</a:t>
            </a:r>
            <a:endParaRPr sz="2400"/>
          </a:p>
          <a:p>
            <a:pPr lvl="0" marL="766966" indent="-512966">
              <a:buBlip>
                <a:blip r:embed="rId2"/>
              </a:buBlip>
              <a:defRPr sz="1800"/>
            </a:pPr>
            <a:r>
              <a:rPr sz="2400"/>
              <a:t>divide( 相手, </a:t>
            </a:r>
            <a:r>
              <a:rPr b="1" sz="2400"/>
              <a:t>new</a:t>
            </a:r>
            <a:r>
              <a:rPr sz="2400"/>
              <a:t> MathContext( 精度の桁数 ) )</a:t>
            </a:r>
          </a:p>
        </p:txBody>
      </p:sp>
    </p:spTree>
  </p:cSld>
  <p:clrMapOvr>
    <a:masterClrMapping/>
  </p:clrMapOvr>
  <p:transition spd="med" advClick="1"/>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8" name="Shape 138"/>
          <p:cNvSpPr/>
          <p:nvPr>
            <p:ph type="title"/>
          </p:nvPr>
        </p:nvSpPr>
        <p:spPr>
          <a:prstGeom prst="rect">
            <a:avLst/>
          </a:prstGeom>
        </p:spPr>
        <p:txBody>
          <a:bodyPr/>
          <a:lstStyle/>
          <a:p>
            <a:pPr lvl="0">
              <a:defRPr b="0" sz="1800"/>
            </a:pPr>
            <a:r>
              <a:rPr b="1" sz="3600"/>
              <a:t>メソッドを定義する理由</a:t>
            </a:r>
          </a:p>
        </p:txBody>
      </p:sp>
      <p:sp>
        <p:nvSpPr>
          <p:cNvPr id="139" name="Shape 139"/>
          <p:cNvSpPr/>
          <p:nvPr>
            <p:ph type="body" idx="1"/>
          </p:nvPr>
        </p:nvSpPr>
        <p:spPr>
          <a:prstGeom prst="rect">
            <a:avLst/>
          </a:prstGeom>
        </p:spPr>
        <p:txBody>
          <a:bodyPr/>
          <a:lstStyle/>
          <a:p>
            <a:pPr lvl="0">
              <a:buBlip>
                <a:blip r:embed="rId2"/>
              </a:buBlip>
              <a:defRPr sz="1800"/>
            </a:pPr>
            <a:r>
              <a:rPr sz="2400"/>
              <a:t>例：多重の繰返しで、プログラムの一部分が一体何をやっているのかわからなくなってきた</a:t>
            </a:r>
            <a:endParaRPr sz="2400"/>
          </a:p>
          <a:p>
            <a:pPr lvl="1">
              <a:defRPr sz="1800"/>
            </a:pPr>
            <a:r>
              <a:rPr sz="2400"/>
              <a:t>意味のあるブロックに名前をつけて、外に出して、それを呼び出すようにする。</a:t>
            </a:r>
            <a:endParaRPr sz="2400"/>
          </a:p>
          <a:p>
            <a:pPr lvl="1">
              <a:defRPr sz="1800"/>
            </a:pPr>
            <a:r>
              <a:rPr sz="2400">
                <a:latin typeface="Palatino"/>
                <a:ea typeface="Palatino"/>
                <a:cs typeface="Palatino"/>
                <a:sym typeface="Palatino"/>
              </a:rPr>
              <a:t>drawSineCurve</a:t>
            </a:r>
            <a:r>
              <a:rPr sz="2400"/>
              <a:t>など</a:t>
            </a:r>
            <a:endParaRPr sz="2400"/>
          </a:p>
          <a:p>
            <a:pPr lvl="0">
              <a:buBlip>
                <a:blip r:embed="rId2"/>
              </a:buBlip>
              <a:defRPr sz="1800"/>
            </a:pPr>
            <a:r>
              <a:rPr sz="2400"/>
              <a:t>例：少しだけ異なる（例えば一辺の長さあるいは角度が違うだけ）がほぼ同じ処理をしている部分がある。</a:t>
            </a:r>
            <a:endParaRPr sz="2400"/>
          </a:p>
          <a:p>
            <a:pPr lvl="1">
              <a:defRPr sz="1800"/>
            </a:pPr>
            <a:r>
              <a:rPr sz="2400"/>
              <a:t>その機能に名前を付けて、異なるデータをパラメータで受け渡して、プログラムを構造化する</a:t>
            </a:r>
          </a:p>
        </p:txBody>
      </p:sp>
    </p:spTree>
  </p:cSld>
  <p:clrMapOvr>
    <a:masterClrMapping/>
  </p:clrMapOvr>
  <p:transition spd="med" advClick="1"/>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1" name="Shape 141"/>
          <p:cNvSpPr/>
          <p:nvPr>
            <p:ph type="title"/>
          </p:nvPr>
        </p:nvSpPr>
        <p:spPr>
          <a:prstGeom prst="rect">
            <a:avLst/>
          </a:prstGeom>
        </p:spPr>
        <p:txBody>
          <a:bodyPr/>
          <a:lstStyle/>
          <a:p>
            <a:pPr lvl="0">
              <a:defRPr b="0" sz="1800"/>
            </a:pPr>
            <a:r>
              <a:rPr b="1" sz="3600"/>
              <a:t>メソッドの２つの局面</a:t>
            </a:r>
          </a:p>
        </p:txBody>
      </p:sp>
      <p:sp>
        <p:nvSpPr>
          <p:cNvPr id="142" name="Shape 142"/>
          <p:cNvSpPr/>
          <p:nvPr>
            <p:ph type="body" idx="1"/>
          </p:nvPr>
        </p:nvSpPr>
        <p:spPr>
          <a:prstGeom prst="rect">
            <a:avLst/>
          </a:prstGeom>
        </p:spPr>
        <p:txBody>
          <a:bodyPr/>
          <a:lstStyle/>
          <a:p>
            <a:pPr lvl="0">
              <a:buBlip>
                <a:blip r:embed="rId2"/>
              </a:buBlip>
              <a:defRPr sz="1800"/>
            </a:pPr>
            <a:r>
              <a:rPr sz="2400"/>
              <a:t>メソッドを定義する</a:t>
            </a:r>
            <a:endParaRPr sz="2400"/>
          </a:p>
          <a:p>
            <a:pPr lvl="1">
              <a:defRPr sz="1800"/>
            </a:pPr>
            <a:r>
              <a:rPr sz="2400"/>
              <a:t>標準では、</a:t>
            </a:r>
            <a:r>
              <a:rPr sz="2400">
                <a:latin typeface="Palatino"/>
                <a:ea typeface="Palatino"/>
                <a:cs typeface="Palatino"/>
                <a:sym typeface="Palatino"/>
              </a:rPr>
              <a:t>paint</a:t>
            </a:r>
            <a:r>
              <a:rPr sz="2400"/>
              <a:t>メソッド（アプレット）と</a:t>
            </a:r>
            <a:r>
              <a:rPr sz="2400">
                <a:latin typeface="Palatino"/>
                <a:ea typeface="Palatino"/>
                <a:cs typeface="Palatino"/>
                <a:sym typeface="Palatino"/>
              </a:rPr>
              <a:t>main（アプリケーション）</a:t>
            </a:r>
            <a:r>
              <a:rPr sz="2400"/>
              <a:t>メソッドだけが定義されていました。</a:t>
            </a:r>
            <a:endParaRPr sz="2400"/>
          </a:p>
          <a:p>
            <a:pPr lvl="1">
              <a:buFont typeface="ヒラギノ明朝 Pro W3"/>
              <a:defRPr sz="1800"/>
            </a:pPr>
            <a:r>
              <a:rPr b="1" sz="2400">
                <a:latin typeface="Palatino"/>
                <a:ea typeface="Palatino"/>
                <a:cs typeface="Palatino"/>
                <a:sym typeface="Palatino"/>
              </a:rPr>
              <a:t>public</a:t>
            </a:r>
            <a:r>
              <a:rPr sz="2400">
                <a:latin typeface="Palatino"/>
                <a:ea typeface="Palatino"/>
                <a:cs typeface="Palatino"/>
                <a:sym typeface="Palatino"/>
              </a:rPr>
              <a:t> </a:t>
            </a:r>
            <a:r>
              <a:rPr b="1" sz="2400">
                <a:latin typeface="Palatino"/>
                <a:ea typeface="Palatino"/>
                <a:cs typeface="Palatino"/>
                <a:sym typeface="Palatino"/>
              </a:rPr>
              <a:t>void</a:t>
            </a:r>
            <a:r>
              <a:rPr sz="2400">
                <a:latin typeface="Palatino"/>
                <a:ea typeface="Palatino"/>
                <a:cs typeface="Palatino"/>
                <a:sym typeface="Palatino"/>
              </a:rPr>
              <a:t> paint( Graphics g ) { .... }</a:t>
            </a:r>
            <a:endParaRPr sz="2400">
              <a:latin typeface="Palatino"/>
              <a:ea typeface="Palatino"/>
              <a:cs typeface="Palatino"/>
              <a:sym typeface="Palatino"/>
            </a:endParaRPr>
          </a:p>
          <a:p>
            <a:pPr lvl="1">
              <a:buFont typeface="ヒラギノ明朝 Pro W3"/>
              <a:defRPr sz="1800"/>
            </a:pPr>
            <a:r>
              <a:rPr b="1" sz="2400">
                <a:latin typeface="Palatino"/>
                <a:ea typeface="Palatino"/>
                <a:cs typeface="Palatino"/>
                <a:sym typeface="Palatino"/>
              </a:rPr>
              <a:t>public static void</a:t>
            </a:r>
            <a:r>
              <a:rPr sz="2400">
                <a:latin typeface="Palatino"/>
                <a:ea typeface="Palatino"/>
                <a:cs typeface="Palatino"/>
                <a:sym typeface="Palatino"/>
              </a:rPr>
              <a:t> main( String [ ]  arg ) { .... }</a:t>
            </a:r>
            <a:endParaRPr sz="2400">
              <a:latin typeface="Palatino"/>
              <a:ea typeface="Palatino"/>
              <a:cs typeface="Palatino"/>
              <a:sym typeface="Palatino"/>
            </a:endParaRPr>
          </a:p>
          <a:p>
            <a:pPr lvl="0">
              <a:buBlip>
                <a:blip r:embed="rId2"/>
              </a:buBlip>
              <a:defRPr sz="1800"/>
            </a:pPr>
            <a:endParaRPr sz="2400"/>
          </a:p>
          <a:p>
            <a:pPr lvl="0">
              <a:buBlip>
                <a:blip r:embed="rId2"/>
              </a:buBlip>
              <a:defRPr sz="1800"/>
            </a:pPr>
            <a:r>
              <a:rPr sz="2400"/>
              <a:t>メソッドを呼び出す</a:t>
            </a:r>
            <a:endParaRPr sz="2400"/>
          </a:p>
          <a:p>
            <a:pPr lvl="1">
              <a:defRPr sz="1800"/>
            </a:pPr>
            <a:r>
              <a:rPr sz="2400"/>
              <a:t>これは、いままでも散々やってきました。</a:t>
            </a:r>
            <a:endParaRPr sz="2400"/>
          </a:p>
          <a:p>
            <a:pPr lvl="1">
              <a:buFont typeface="ヒラギノ明朝 Pro W3"/>
              <a:defRPr sz="1800"/>
            </a:pPr>
            <a:r>
              <a:rPr sz="2400">
                <a:latin typeface="Palatino"/>
                <a:ea typeface="Palatino"/>
                <a:cs typeface="Palatino"/>
                <a:sym typeface="Palatino"/>
              </a:rPr>
              <a:t>System.out.println( "Hello, Java Programming" );</a:t>
            </a:r>
          </a:p>
        </p:txBody>
      </p:sp>
    </p:spTree>
  </p:cSld>
  <p:clrMapOvr>
    <a:masterClrMapping/>
  </p:clrMapOvr>
  <p:transition spd="med" advClick="1"/>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title"/>
          </p:nvPr>
        </p:nvSpPr>
        <p:spPr>
          <a:prstGeom prst="rect">
            <a:avLst/>
          </a:prstGeom>
        </p:spPr>
        <p:txBody>
          <a:bodyPr/>
          <a:lstStyle/>
          <a:p>
            <a:pPr lvl="0">
              <a:defRPr b="0" sz="1800"/>
            </a:pPr>
            <a:r>
              <a:rPr b="1" sz="3600"/>
              <a:t>メソッドの定義（どこに）</a:t>
            </a:r>
          </a:p>
        </p:txBody>
      </p:sp>
      <p:sp>
        <p:nvSpPr>
          <p:cNvPr id="145" name="Shape 145"/>
          <p:cNvSpPr/>
          <p:nvPr>
            <p:ph type="body" idx="1"/>
          </p:nvPr>
        </p:nvSpPr>
        <p:spPr>
          <a:prstGeom prst="rect">
            <a:avLst/>
          </a:prstGeom>
        </p:spPr>
        <p:txBody>
          <a:bodyPr/>
          <a:lstStyle>
            <a:lvl1pPr>
              <a:buBlip>
                <a:blip r:embed="rId2"/>
              </a:buBlip>
            </a:lvl1pPr>
          </a:lstStyle>
          <a:p>
            <a:pPr lvl="0">
              <a:defRPr sz="1800"/>
            </a:pPr>
            <a:r>
              <a:rPr sz="2400"/>
              <a:t>クラスブロックの中、メソッドブロックの外</a:t>
            </a:r>
          </a:p>
        </p:txBody>
      </p:sp>
      <p:sp>
        <p:nvSpPr>
          <p:cNvPr id="146" name="Shape 146"/>
          <p:cNvSpPr/>
          <p:nvPr/>
        </p:nvSpPr>
        <p:spPr>
          <a:xfrm>
            <a:off x="1803400" y="2324100"/>
            <a:ext cx="6705600" cy="4813300"/>
          </a:xfrm>
          <a:prstGeom prst="rect">
            <a:avLst/>
          </a:prstGeom>
          <a:solidFill>
            <a:srgbClr val="FFD5A9"/>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47" name="Shape 147"/>
          <p:cNvSpPr/>
          <p:nvPr/>
        </p:nvSpPr>
        <p:spPr>
          <a:xfrm>
            <a:off x="3009900" y="3556000"/>
            <a:ext cx="5363195" cy="1638300"/>
          </a:xfrm>
          <a:prstGeom prst="rect">
            <a:avLst/>
          </a:prstGeom>
          <a:solidFill>
            <a:srgbClr val="E6D0DF"/>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48" name="Shape 148"/>
          <p:cNvSpPr/>
          <p:nvPr/>
        </p:nvSpPr>
        <p:spPr>
          <a:xfrm>
            <a:off x="2056955" y="2413000"/>
            <a:ext cx="3887313"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lgn="l">
              <a:defRPr>
                <a:latin typeface="Gill Sans"/>
                <a:ea typeface="Gill Sans"/>
                <a:cs typeface="Gill Sans"/>
                <a:sym typeface="Gill Sans"/>
              </a:defRPr>
            </a:lvl1pPr>
          </a:lstStyle>
          <a:p>
            <a:pPr lvl="0">
              <a:defRPr sz="1800"/>
            </a:pPr>
            <a:r>
              <a:rPr sz="3200"/>
              <a:t>public class クラス名 {</a:t>
            </a:r>
          </a:p>
        </p:txBody>
      </p:sp>
      <p:sp>
        <p:nvSpPr>
          <p:cNvPr id="149" name="Shape 149"/>
          <p:cNvSpPr/>
          <p:nvPr/>
        </p:nvSpPr>
        <p:spPr>
          <a:xfrm>
            <a:off x="2066440" y="6464300"/>
            <a:ext cx="224236"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a:t>
            </a:r>
          </a:p>
        </p:txBody>
      </p:sp>
      <p:sp>
        <p:nvSpPr>
          <p:cNvPr id="150" name="Shape 150"/>
          <p:cNvSpPr/>
          <p:nvPr/>
        </p:nvSpPr>
        <p:spPr>
          <a:xfrm>
            <a:off x="3061803" y="3543300"/>
            <a:ext cx="5259388"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lgn="l">
              <a:defRPr>
                <a:latin typeface="Gill Sans"/>
                <a:ea typeface="Gill Sans"/>
                <a:cs typeface="Gill Sans"/>
                <a:sym typeface="Gill Sans"/>
              </a:defRPr>
            </a:lvl1pPr>
          </a:lstStyle>
          <a:p>
            <a:pPr lvl="0">
              <a:defRPr sz="1800"/>
            </a:pPr>
            <a:r>
              <a:rPr sz="3200"/>
              <a:t>public void paint( Graphics g ) {</a:t>
            </a:r>
          </a:p>
        </p:txBody>
      </p:sp>
      <p:sp>
        <p:nvSpPr>
          <p:cNvPr id="151" name="Shape 151"/>
          <p:cNvSpPr/>
          <p:nvPr/>
        </p:nvSpPr>
        <p:spPr>
          <a:xfrm>
            <a:off x="3247540" y="4470400"/>
            <a:ext cx="224236"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a:t>
            </a:r>
          </a:p>
        </p:txBody>
      </p:sp>
      <p:sp>
        <p:nvSpPr>
          <p:cNvPr id="152" name="Shape 152"/>
          <p:cNvSpPr/>
          <p:nvPr/>
        </p:nvSpPr>
        <p:spPr>
          <a:xfrm>
            <a:off x="3149600" y="5816600"/>
            <a:ext cx="2529841" cy="462280"/>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53" name="Shape 153"/>
          <p:cNvSpPr/>
          <p:nvPr/>
        </p:nvSpPr>
        <p:spPr>
          <a:xfrm>
            <a:off x="5817107" y="5981700"/>
            <a:ext cx="1308101"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ここ！</a:t>
            </a:r>
          </a:p>
        </p:txBody>
      </p:sp>
    </p:spTree>
  </p:cSld>
  <p:clrMapOvr>
    <a:masterClrMapping/>
  </p:clrMapOvr>
  <p:transition spd="med" advClick="1"/>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Shape 155"/>
          <p:cNvSpPr/>
          <p:nvPr>
            <p:ph type="title"/>
          </p:nvPr>
        </p:nvSpPr>
        <p:spPr>
          <a:prstGeom prst="rect">
            <a:avLst/>
          </a:prstGeom>
        </p:spPr>
        <p:txBody>
          <a:bodyPr/>
          <a:lstStyle/>
          <a:p>
            <a:pPr lvl="0">
              <a:defRPr b="0" sz="1800"/>
            </a:pPr>
            <a:r>
              <a:rPr b="1" sz="3600"/>
              <a:t>メソッドの定義（記述）</a:t>
            </a:r>
          </a:p>
        </p:txBody>
      </p:sp>
      <p:sp>
        <p:nvSpPr>
          <p:cNvPr id="156" name="Shape 156"/>
          <p:cNvSpPr/>
          <p:nvPr/>
        </p:nvSpPr>
        <p:spPr>
          <a:xfrm>
            <a:off x="1244600" y="1244600"/>
            <a:ext cx="8280400" cy="1981200"/>
          </a:xfrm>
          <a:prstGeom prst="rect">
            <a:avLst/>
          </a:prstGeom>
          <a:solidFill>
            <a:srgbClr val="FFE3F8"/>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57" name="Shape 157"/>
          <p:cNvSpPr/>
          <p:nvPr>
            <p:ph type="body" idx="1"/>
          </p:nvPr>
        </p:nvSpPr>
        <p:spPr>
          <a:prstGeom prst="rect">
            <a:avLst/>
          </a:prstGeom>
        </p:spPr>
        <p:txBody>
          <a:bodyPr/>
          <a:lstStyle/>
          <a:p>
            <a:pPr lvl="0" marL="0" indent="254000">
              <a:spcBef>
                <a:spcPts val="0"/>
              </a:spcBef>
              <a:buSzTx/>
              <a:buNone/>
              <a:defRPr sz="1800"/>
            </a:pPr>
            <a:r>
              <a:rPr b="1" sz="2400">
                <a:latin typeface="Palatino"/>
                <a:ea typeface="Palatino"/>
                <a:cs typeface="Palatino"/>
                <a:sym typeface="Palatino"/>
              </a:rPr>
              <a:t>void</a:t>
            </a:r>
            <a:r>
              <a:rPr sz="2400"/>
              <a:t>  メソッド名</a:t>
            </a:r>
            <a:r>
              <a:rPr sz="2400">
                <a:latin typeface="Palatino"/>
                <a:ea typeface="Palatino"/>
                <a:cs typeface="Palatino"/>
                <a:sym typeface="Palatino"/>
              </a:rPr>
              <a:t>(  ) {</a:t>
            </a:r>
            <a:endParaRPr sz="2400">
              <a:latin typeface="Palatino"/>
              <a:ea typeface="Palatino"/>
              <a:cs typeface="Palatino"/>
              <a:sym typeface="Palatino"/>
            </a:endParaRPr>
          </a:p>
          <a:p>
            <a:pPr lvl="1" marL="0" indent="596900">
              <a:spcBef>
                <a:spcPts val="0"/>
              </a:spcBef>
              <a:buSzTx/>
              <a:buNone/>
              <a:defRPr sz="1800"/>
            </a:pPr>
            <a:r>
              <a:rPr sz="2400"/>
              <a:t>そのメソッドが呼ばれたら行なわせたい内容</a:t>
            </a:r>
            <a:endParaRPr sz="2400"/>
          </a:p>
          <a:p>
            <a:pPr lvl="0" marL="0" indent="254000">
              <a:spcBef>
                <a:spcPts val="0"/>
              </a:spcBef>
              <a:buSzTx/>
              <a:buNone/>
              <a:defRPr sz="1800"/>
            </a:pPr>
            <a:r>
              <a:rPr sz="2400">
                <a:latin typeface="Palatino"/>
                <a:ea typeface="Palatino"/>
                <a:cs typeface="Palatino"/>
                <a:sym typeface="Palatino"/>
              </a:rPr>
              <a:t>}</a:t>
            </a:r>
            <a:endParaRPr sz="2400">
              <a:latin typeface="Palatino"/>
              <a:ea typeface="Palatino"/>
              <a:cs typeface="Palatino"/>
              <a:sym typeface="Palatino"/>
            </a:endParaRPr>
          </a:p>
          <a:p>
            <a:pPr lvl="0">
              <a:buBlip>
                <a:blip r:embed="rId2"/>
              </a:buBlip>
              <a:defRPr sz="1800"/>
            </a:pPr>
            <a:endParaRPr sz="2400"/>
          </a:p>
          <a:p>
            <a:pPr lvl="0">
              <a:buBlip>
                <a:blip r:embed="rId2"/>
              </a:buBlip>
              <a:defRPr sz="1800"/>
            </a:pPr>
            <a:r>
              <a:rPr sz="2400"/>
              <a:t>メソッド名は、小文字始まり。</a:t>
            </a:r>
            <a:endParaRPr sz="2400"/>
          </a:p>
          <a:p>
            <a:pPr lvl="0">
              <a:buBlip>
                <a:blip r:embed="rId2"/>
              </a:buBlip>
              <a:defRPr sz="1800"/>
            </a:pPr>
            <a:r>
              <a:rPr sz="2400"/>
              <a:t>動詞を使う。</a:t>
            </a:r>
            <a:endParaRPr sz="2400"/>
          </a:p>
          <a:p>
            <a:pPr lvl="0">
              <a:buBlip>
                <a:blip r:embed="rId2"/>
              </a:buBlip>
              <a:defRPr sz="1800"/>
            </a:pPr>
            <a:r>
              <a:rPr sz="2400"/>
              <a:t>動詞＋名詞→　</a:t>
            </a:r>
            <a:r>
              <a:rPr sz="2400">
                <a:latin typeface="Palatino"/>
                <a:ea typeface="Palatino"/>
                <a:cs typeface="Palatino"/>
                <a:sym typeface="Palatino"/>
              </a:rPr>
              <a:t>setRectangle</a:t>
            </a:r>
          </a:p>
        </p:txBody>
      </p:sp>
    </p:spTree>
  </p:cSld>
  <p:clrMapOvr>
    <a:masterClrMapping/>
  </p:clrMapOvr>
  <p:transition spd="med" advClick="1"/>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9" name="Shape 159"/>
          <p:cNvSpPr/>
          <p:nvPr>
            <p:ph type="title"/>
          </p:nvPr>
        </p:nvSpPr>
        <p:spPr>
          <a:prstGeom prst="rect">
            <a:avLst/>
          </a:prstGeom>
        </p:spPr>
        <p:txBody>
          <a:bodyPr/>
          <a:lstStyle/>
          <a:p>
            <a:pPr lvl="0">
              <a:defRPr b="0" sz="1800"/>
            </a:pPr>
            <a:r>
              <a:rPr b="1" sz="3600"/>
              <a:t>メソッドの定義の例</a:t>
            </a:r>
          </a:p>
        </p:txBody>
      </p:sp>
      <p:sp>
        <p:nvSpPr>
          <p:cNvPr id="160" name="Shape 160"/>
          <p:cNvSpPr/>
          <p:nvPr>
            <p:ph type="body" idx="1"/>
          </p:nvPr>
        </p:nvSpPr>
        <p:spPr>
          <a:prstGeom prst="rect">
            <a:avLst/>
          </a:prstGeom>
        </p:spPr>
        <p:txBody>
          <a:bodyPr/>
          <a:lstStyle/>
          <a:p>
            <a:pPr lvl="0">
              <a:buBlip>
                <a:blip r:embed="rId2"/>
              </a:buBlip>
              <a:defRPr sz="1800"/>
            </a:pPr>
            <a:r>
              <a:rPr b="1" sz="2400">
                <a:latin typeface="Palatino Linotype"/>
                <a:ea typeface="Palatino Linotype"/>
                <a:cs typeface="Palatino Linotype"/>
                <a:sym typeface="Palatino Linotype"/>
              </a:rPr>
              <a:t>void</a:t>
            </a:r>
            <a:r>
              <a:rPr sz="2400">
                <a:latin typeface="Palatino Linotype"/>
                <a:ea typeface="Palatino Linotype"/>
                <a:cs typeface="Palatino Linotype"/>
                <a:sym typeface="Palatino Linotype"/>
              </a:rPr>
              <a:t> displayNumber( )</a:t>
            </a:r>
            <a:r>
              <a:rPr sz="2400"/>
              <a:t> {</a:t>
            </a:r>
            <a:endParaRPr sz="2400"/>
          </a:p>
          <a:p>
            <a:pPr lvl="1" marL="0" indent="596900">
              <a:buSzTx/>
              <a:buNone/>
              <a:defRPr sz="1800"/>
            </a:pPr>
            <a:r>
              <a:rPr b="1" sz="2400">
                <a:latin typeface="Palatino"/>
                <a:ea typeface="Palatino"/>
                <a:cs typeface="Palatino"/>
                <a:sym typeface="Palatino"/>
              </a:rPr>
              <a:t>for</a:t>
            </a:r>
            <a:r>
              <a:rPr sz="2400">
                <a:latin typeface="Palatino"/>
                <a:ea typeface="Palatino"/>
                <a:cs typeface="Palatino"/>
                <a:sym typeface="Palatino"/>
              </a:rPr>
              <a:t> ( </a:t>
            </a:r>
            <a:r>
              <a:rPr b="1" sz="2400">
                <a:latin typeface="Palatino"/>
                <a:ea typeface="Palatino"/>
                <a:cs typeface="Palatino"/>
                <a:sym typeface="Palatino"/>
              </a:rPr>
              <a:t>int</a:t>
            </a:r>
            <a:r>
              <a:rPr sz="2400">
                <a:latin typeface="Palatino"/>
                <a:ea typeface="Palatino"/>
                <a:cs typeface="Palatino"/>
                <a:sym typeface="Palatino"/>
              </a:rPr>
              <a:t> n=1; n&lt;=10; n++ )</a:t>
            </a:r>
            <a:r>
              <a:rPr sz="2400"/>
              <a:t> {</a:t>
            </a:r>
            <a:endParaRPr sz="2400"/>
          </a:p>
          <a:p>
            <a:pPr lvl="2" marL="0" indent="939800">
              <a:buSzTx/>
              <a:buFontTx/>
              <a:buNone/>
              <a:defRPr sz="1800"/>
            </a:pPr>
            <a:r>
              <a:rPr sz="2400">
                <a:latin typeface="Palatino"/>
                <a:ea typeface="Palatino"/>
                <a:cs typeface="Palatino"/>
                <a:sym typeface="Palatino"/>
              </a:rPr>
              <a:t>System.out.print( n + " " )</a:t>
            </a:r>
            <a:r>
              <a:rPr sz="2400"/>
              <a:t>;</a:t>
            </a:r>
            <a:endParaRPr sz="2400"/>
          </a:p>
          <a:p>
            <a:pPr lvl="1" marL="0" indent="596900">
              <a:buSzTx/>
              <a:buNone/>
              <a:defRPr sz="1800"/>
            </a:pPr>
            <a:r>
              <a:rPr sz="2400"/>
              <a:t>} </a:t>
            </a:r>
            <a:endParaRPr sz="2400"/>
          </a:p>
          <a:p>
            <a:pPr lvl="1" marL="0" indent="596900">
              <a:buSzTx/>
              <a:buNone/>
              <a:defRPr sz="1800"/>
            </a:pPr>
            <a:r>
              <a:rPr sz="2400">
                <a:latin typeface="Palatino"/>
                <a:ea typeface="Palatino"/>
                <a:cs typeface="Palatino"/>
                <a:sym typeface="Palatino"/>
              </a:rPr>
              <a:t>System.out.println( )</a:t>
            </a:r>
            <a:r>
              <a:rPr sz="2400"/>
              <a:t>;</a:t>
            </a:r>
            <a:endParaRPr sz="2400"/>
          </a:p>
          <a:p>
            <a:pPr lvl="0">
              <a:buBlip>
                <a:blip r:embed="rId2"/>
              </a:buBlip>
              <a:defRPr sz="1800"/>
            </a:pPr>
            <a:r>
              <a:rPr sz="2400"/>
              <a:t>}</a:t>
            </a:r>
          </a:p>
        </p:txBody>
      </p:sp>
    </p:spTree>
  </p:cSld>
  <p:clrMapOvr>
    <a:masterClrMapping/>
  </p:clrMapOvr>
  <p:transition spd="med" advClick="1"/>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Shape 162"/>
          <p:cNvSpPr/>
          <p:nvPr>
            <p:ph type="title"/>
          </p:nvPr>
        </p:nvSpPr>
        <p:spPr>
          <a:prstGeom prst="rect">
            <a:avLst/>
          </a:prstGeom>
        </p:spPr>
        <p:txBody>
          <a:bodyPr/>
          <a:lstStyle/>
          <a:p>
            <a:pPr lvl="0">
              <a:defRPr b="0" sz="1800"/>
            </a:pPr>
            <a:r>
              <a:rPr b="1" sz="3600"/>
              <a:t>メソッドの呼出し</a:t>
            </a:r>
          </a:p>
        </p:txBody>
      </p:sp>
      <p:sp>
        <p:nvSpPr>
          <p:cNvPr id="163" name="Shape 163"/>
          <p:cNvSpPr/>
          <p:nvPr/>
        </p:nvSpPr>
        <p:spPr>
          <a:xfrm>
            <a:off x="1244600" y="1244600"/>
            <a:ext cx="8280400" cy="1516956"/>
          </a:xfrm>
          <a:prstGeom prst="rect">
            <a:avLst/>
          </a:prstGeom>
          <a:solidFill>
            <a:srgbClr val="FFE3F8"/>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64" name="Shape 164"/>
          <p:cNvSpPr/>
          <p:nvPr>
            <p:ph type="body" idx="1"/>
          </p:nvPr>
        </p:nvSpPr>
        <p:spPr>
          <a:prstGeom prst="rect">
            <a:avLst/>
          </a:prstGeom>
        </p:spPr>
        <p:txBody>
          <a:bodyPr/>
          <a:lstStyle/>
          <a:p>
            <a:pPr lvl="0" marL="0" indent="254000">
              <a:buSzTx/>
              <a:buNone/>
              <a:defRPr sz="1800"/>
            </a:pPr>
            <a:r>
              <a:rPr sz="2400"/>
              <a:t>メソッド名( );　　あるいは</a:t>
            </a:r>
            <a:endParaRPr sz="2400"/>
          </a:p>
          <a:p>
            <a:pPr lvl="0" marL="0" indent="254000">
              <a:buSzTx/>
              <a:buNone/>
              <a:defRPr sz="1800"/>
            </a:pPr>
            <a:r>
              <a:rPr sz="2400"/>
              <a:t>オブジェクト名.メソッド名( );</a:t>
            </a:r>
            <a:endParaRPr sz="2400"/>
          </a:p>
          <a:p>
            <a:pPr lvl="0" marL="0" indent="254000">
              <a:buSzTx/>
              <a:buNone/>
              <a:defRPr sz="1800"/>
            </a:pPr>
            <a:endParaRPr sz="2400"/>
          </a:p>
          <a:p>
            <a:pPr lvl="0" marL="0" indent="254000">
              <a:buSzTx/>
              <a:buNone/>
              <a:defRPr sz="1800"/>
            </a:pPr>
            <a:r>
              <a:rPr sz="2400"/>
              <a:t>クラス内で定義されたメソッドであれば、メソッド名だけで呼び出せる</a:t>
            </a:r>
            <a:endParaRPr sz="2400"/>
          </a:p>
          <a:p>
            <a:pPr lvl="0" marL="0" indent="254000">
              <a:buSzTx/>
              <a:buNone/>
              <a:defRPr sz="1800"/>
            </a:pPr>
            <a:r>
              <a:rPr sz="2400">
                <a:latin typeface="Palatino"/>
                <a:ea typeface="Palatino"/>
                <a:cs typeface="Palatino"/>
                <a:sym typeface="Palatino"/>
              </a:rPr>
              <a:t>displayNumber( )</a:t>
            </a:r>
            <a:r>
              <a:rPr sz="2400"/>
              <a:t>;</a:t>
            </a:r>
            <a:endParaRPr sz="2400"/>
          </a:p>
          <a:p>
            <a:pPr lvl="0" marL="0" indent="254000">
              <a:buSzTx/>
              <a:buNone/>
              <a:defRPr sz="1800"/>
            </a:pPr>
            <a:r>
              <a:rPr sz="2400"/>
              <a:t>オブジェクトを明示したければ、</a:t>
            </a:r>
            <a:r>
              <a:rPr b="1" sz="2400">
                <a:latin typeface="Palatino"/>
                <a:ea typeface="Palatino"/>
                <a:cs typeface="Palatino"/>
                <a:sym typeface="Palatino"/>
              </a:rPr>
              <a:t>this</a:t>
            </a:r>
            <a:r>
              <a:rPr sz="2400"/>
              <a:t>を指定する</a:t>
            </a:r>
            <a:endParaRPr sz="2400"/>
          </a:p>
          <a:p>
            <a:pPr lvl="0" marL="0" indent="254000">
              <a:buSzTx/>
              <a:buNone/>
              <a:defRPr sz="1800"/>
            </a:pPr>
            <a:r>
              <a:rPr b="1" sz="2400">
                <a:latin typeface="Palatino"/>
                <a:ea typeface="Palatino"/>
                <a:cs typeface="Palatino"/>
                <a:sym typeface="Palatino"/>
              </a:rPr>
              <a:t>this</a:t>
            </a:r>
            <a:r>
              <a:rPr sz="2400">
                <a:latin typeface="Palatino"/>
                <a:ea typeface="Palatino"/>
                <a:cs typeface="Palatino"/>
                <a:sym typeface="Palatino"/>
              </a:rPr>
              <a:t>.displayNumber</a:t>
            </a:r>
            <a:r>
              <a:rPr sz="2400"/>
              <a:t>( );</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オブジェクトの参照</a:t>
            </a:r>
          </a:p>
        </p:txBody>
      </p:sp>
      <p:sp>
        <p:nvSpPr>
          <p:cNvPr id="46" name="Shape 46"/>
          <p:cNvSpPr/>
          <p:nvPr>
            <p:ph type="body" idx="1"/>
          </p:nvPr>
        </p:nvSpPr>
        <p:spPr>
          <a:xfrm>
            <a:off x="990600" y="1358900"/>
            <a:ext cx="8890000" cy="5270500"/>
          </a:xfrm>
          <a:prstGeom prst="rect">
            <a:avLst/>
          </a:prstGeom>
        </p:spPr>
        <p:txBody>
          <a:bodyPr/>
          <a:lstStyle/>
          <a:p>
            <a:pPr lvl="0" marL="0" indent="254000">
              <a:buSzTx/>
              <a:buNone/>
              <a:defRPr sz="1800"/>
            </a:pPr>
            <a:r>
              <a:rPr sz="2400"/>
              <a:t>クラス名　変数= </a:t>
            </a:r>
            <a:r>
              <a:rPr b="1" sz="2400"/>
              <a:t>new</a:t>
            </a:r>
            <a:r>
              <a:rPr sz="2400"/>
              <a:t> クラス名（パラメータ）;</a:t>
            </a:r>
            <a:endParaRPr sz="2400"/>
          </a:p>
          <a:p>
            <a:pPr lvl="0" marL="0" indent="254000">
              <a:buSzTx/>
              <a:buNone/>
              <a:defRPr sz="1800"/>
            </a:pPr>
            <a:r>
              <a:rPr sz="2400"/>
              <a:t>例： Color </a:t>
            </a:r>
            <a:r>
              <a:rPr i="1" sz="2400"/>
              <a:t>x</a:t>
            </a:r>
            <a:r>
              <a:rPr sz="2400"/>
              <a:t> = </a:t>
            </a:r>
            <a:r>
              <a:rPr b="1" sz="2400"/>
              <a:t>new</a:t>
            </a:r>
            <a:r>
              <a:rPr sz="2400"/>
              <a:t> Color( 10, 20, 30 );</a:t>
            </a:r>
            <a:endParaRPr sz="2400"/>
          </a:p>
          <a:p>
            <a:pPr lvl="0" marL="0" indent="254000">
              <a:buSzTx/>
              <a:buNone/>
              <a:defRPr sz="1800"/>
            </a:pPr>
            <a:endParaRPr sz="2400"/>
          </a:p>
          <a:p>
            <a:pPr lvl="0" marL="0" indent="254000">
              <a:buSzTx/>
              <a:buNone/>
              <a:defRPr sz="1800"/>
            </a:pPr>
            <a:endParaRPr sz="2400"/>
          </a:p>
          <a:p>
            <a:pPr lvl="0" marL="0" indent="254000">
              <a:buSzTx/>
              <a:buNone/>
              <a:defRPr sz="1800"/>
            </a:pPr>
            <a:endParaRPr sz="2400"/>
          </a:p>
          <a:p>
            <a:pPr lvl="0" marL="0" indent="254000">
              <a:buSzTx/>
              <a:buNone/>
              <a:defRPr sz="1800"/>
            </a:pPr>
            <a:endParaRPr sz="2400"/>
          </a:p>
          <a:p>
            <a:pPr lvl="0" marL="0" indent="254000">
              <a:buSzTx/>
              <a:buNone/>
              <a:defRPr sz="1800"/>
            </a:pPr>
            <a:endParaRPr sz="2400"/>
          </a:p>
          <a:p>
            <a:pPr lvl="0" marL="0" indent="254000">
              <a:buSzTx/>
              <a:buNone/>
              <a:defRPr sz="1800"/>
            </a:pPr>
            <a:endParaRPr sz="2400"/>
          </a:p>
          <a:p>
            <a:pPr lvl="0" marL="0" indent="254000">
              <a:buSzTx/>
              <a:buNone/>
              <a:defRPr sz="1800"/>
            </a:pPr>
            <a:r>
              <a:rPr sz="2400"/>
              <a:t>教科書: P.159  Frame </a:t>
            </a:r>
            <a:r>
              <a:rPr i="1" sz="2400"/>
              <a:t>window</a:t>
            </a:r>
            <a:r>
              <a:rPr sz="2400"/>
              <a:t> = </a:t>
            </a:r>
            <a:r>
              <a:rPr b="1" sz="2400"/>
              <a:t>new</a:t>
            </a:r>
            <a:r>
              <a:rPr sz="2400"/>
              <a:t> Frame( "Sample" );</a:t>
            </a:r>
          </a:p>
        </p:txBody>
      </p:sp>
      <p:pic>
        <p:nvPicPr>
          <p:cNvPr id="47" name="image1.png"/>
          <p:cNvPicPr/>
          <p:nvPr/>
        </p:nvPicPr>
        <p:blipFill>
          <a:blip r:embed="rId2">
            <a:extLst/>
          </a:blip>
          <a:stretch>
            <a:fillRect/>
          </a:stretch>
        </p:blipFill>
        <p:spPr>
          <a:xfrm>
            <a:off x="2539999" y="2829814"/>
            <a:ext cx="5067302" cy="2735072"/>
          </a:xfrm>
          <a:prstGeom prst="rect">
            <a:avLst/>
          </a:prstGeom>
          <a:ln w="12700">
            <a:miter lim="400000"/>
          </a:ln>
        </p:spPr>
      </p:pic>
    </p:spTree>
  </p:cSld>
  <p:clrMapOvr>
    <a:masterClrMapping/>
  </p:clrMapOvr>
  <p:transition spd="med" advClick="1"/>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6" name="Shape 166"/>
          <p:cNvSpPr/>
          <p:nvPr>
            <p:ph type="title"/>
          </p:nvPr>
        </p:nvSpPr>
        <p:spPr>
          <a:prstGeom prst="rect">
            <a:avLst/>
          </a:prstGeom>
        </p:spPr>
        <p:txBody>
          <a:bodyPr/>
          <a:lstStyle/>
          <a:p>
            <a:pPr lvl="0">
              <a:defRPr b="0" sz="1800"/>
            </a:pPr>
            <a:r>
              <a:rPr b="1" sz="3600"/>
              <a:t>アプリケーションの場合</a:t>
            </a:r>
          </a:p>
        </p:txBody>
      </p:sp>
      <p:sp>
        <p:nvSpPr>
          <p:cNvPr id="167" name="Shape 167"/>
          <p:cNvSpPr/>
          <p:nvPr>
            <p:ph type="body" idx="1"/>
          </p:nvPr>
        </p:nvSpPr>
        <p:spPr>
          <a:prstGeom prst="rect">
            <a:avLst/>
          </a:prstGeom>
        </p:spPr>
        <p:txBody>
          <a:bodyPr>
            <a:normAutofit fontScale="100000" lnSpcReduction="0"/>
          </a:bodyPr>
          <a:lstStyle/>
          <a:p>
            <a:pPr lvl="0" marL="558581" indent="-322361" defTabSz="425195">
              <a:spcBef>
                <a:spcPts val="1600"/>
              </a:spcBef>
              <a:buBlip>
                <a:blip r:embed="rId2"/>
              </a:buBlip>
              <a:defRPr sz="1800"/>
            </a:pPr>
            <a:r>
              <a:rPr sz="2232">
                <a:latin typeface="Palatino"/>
                <a:ea typeface="Palatino"/>
                <a:cs typeface="Palatino"/>
                <a:sym typeface="Palatino"/>
              </a:rPr>
              <a:t>main</a:t>
            </a:r>
            <a:r>
              <a:rPr sz="2232"/>
              <a:t>メソッドは、クラスメソッド（クラス直属のメソッド）</a:t>
            </a:r>
            <a:endParaRPr sz="2232"/>
          </a:p>
          <a:p>
            <a:pPr lvl="0" marL="558581" indent="-322361" defTabSz="425195">
              <a:spcBef>
                <a:spcPts val="1600"/>
              </a:spcBef>
              <a:buBlip>
                <a:blip r:embed="rId2"/>
              </a:buBlip>
              <a:defRPr sz="1800"/>
            </a:pPr>
            <a:r>
              <a:rPr sz="2232"/>
              <a:t>そのため、クラス自身のオブジェクトを作ってから、</a:t>
            </a:r>
            <a:r>
              <a:rPr sz="2232">
                <a:latin typeface="Palatino"/>
                <a:ea typeface="Palatino"/>
                <a:cs typeface="Palatino"/>
                <a:sym typeface="Palatino"/>
              </a:rPr>
              <a:t>main</a:t>
            </a:r>
            <a:r>
              <a:rPr sz="2232"/>
              <a:t>メソッドから、そのオブジェクトのメソッドとして呼び出す。</a:t>
            </a:r>
            <a:endParaRPr sz="2232"/>
          </a:p>
          <a:p>
            <a:pPr lvl="1" marL="877478" indent="-322361" defTabSz="425195">
              <a:spcBef>
                <a:spcPts val="1600"/>
              </a:spcBef>
              <a:defRPr sz="1800"/>
            </a:pPr>
            <a:r>
              <a:rPr sz="2232">
                <a:latin typeface="Palatino"/>
                <a:ea typeface="Palatino"/>
                <a:cs typeface="Palatino"/>
                <a:sym typeface="Palatino"/>
              </a:rPr>
              <a:t>Practice070x </a:t>
            </a:r>
            <a:r>
              <a:rPr i="1" sz="2232">
                <a:latin typeface="Palatino"/>
                <a:ea typeface="Palatino"/>
                <a:cs typeface="Palatino"/>
                <a:sym typeface="Palatino"/>
              </a:rPr>
              <a:t>self</a:t>
            </a:r>
            <a:r>
              <a:rPr sz="2232">
                <a:latin typeface="Palatino"/>
                <a:ea typeface="Palatino"/>
                <a:cs typeface="Palatino"/>
                <a:sym typeface="Palatino"/>
              </a:rPr>
              <a:t> = </a:t>
            </a:r>
            <a:r>
              <a:rPr b="1" sz="2232">
                <a:latin typeface="Palatino"/>
                <a:ea typeface="Palatino"/>
                <a:cs typeface="Palatino"/>
                <a:sym typeface="Palatino"/>
              </a:rPr>
              <a:t>new</a:t>
            </a:r>
            <a:r>
              <a:rPr sz="2232">
                <a:latin typeface="Palatino"/>
                <a:ea typeface="Palatino"/>
                <a:cs typeface="Palatino"/>
                <a:sym typeface="Palatino"/>
              </a:rPr>
              <a:t> Practice070x( )</a:t>
            </a:r>
            <a:r>
              <a:rPr sz="2232"/>
              <a:t>;</a:t>
            </a:r>
            <a:endParaRPr sz="2232"/>
          </a:p>
          <a:p>
            <a:pPr lvl="1" marL="877478" indent="-322361" defTabSz="425195">
              <a:spcBef>
                <a:spcPts val="1600"/>
              </a:spcBef>
              <a:defRPr sz="1800"/>
            </a:pPr>
            <a:r>
              <a:rPr i="1" sz="2232">
                <a:latin typeface="Palatino"/>
                <a:ea typeface="Palatino"/>
                <a:cs typeface="Palatino"/>
                <a:sym typeface="Palatino"/>
              </a:rPr>
              <a:t>self.</a:t>
            </a:r>
            <a:r>
              <a:rPr sz="2232">
                <a:latin typeface="Palatino"/>
                <a:ea typeface="Palatino"/>
                <a:cs typeface="Palatino"/>
                <a:sym typeface="Palatino"/>
              </a:rPr>
              <a:t>displayNumber( );</a:t>
            </a:r>
            <a:endParaRPr sz="2232">
              <a:latin typeface="Palatino"/>
              <a:ea typeface="Palatino"/>
              <a:cs typeface="Palatino"/>
              <a:sym typeface="Palatino"/>
            </a:endParaRPr>
          </a:p>
          <a:p>
            <a:pPr lvl="0" marL="558581" indent="-322361" defTabSz="425195">
              <a:spcBef>
                <a:spcPts val="1600"/>
              </a:spcBef>
              <a:buBlip>
                <a:blip r:embed="rId2"/>
              </a:buBlip>
              <a:defRPr sz="1800"/>
            </a:pPr>
            <a:r>
              <a:rPr sz="2232">
                <a:latin typeface="Palatino"/>
                <a:ea typeface="Palatino"/>
                <a:cs typeface="Palatino"/>
                <a:sym typeface="Palatino"/>
              </a:rPr>
              <a:t>mainメソッドの代替のメソッドを用意し、そちらを使う</a:t>
            </a:r>
            <a:endParaRPr sz="2232">
              <a:latin typeface="Palatino"/>
              <a:ea typeface="Palatino"/>
              <a:cs typeface="Palatino"/>
              <a:sym typeface="Palatino"/>
            </a:endParaRPr>
          </a:p>
          <a:p>
            <a:pPr lvl="1" marL="877478" indent="-322361" defTabSz="425195">
              <a:spcBef>
                <a:spcPts val="1600"/>
              </a:spcBef>
              <a:defRPr sz="1800"/>
            </a:pPr>
            <a:r>
              <a:rPr sz="2232">
                <a:latin typeface="Palatino"/>
                <a:ea typeface="Palatino"/>
                <a:cs typeface="Palatino"/>
                <a:sym typeface="Palatino"/>
              </a:rPr>
              <a:t>(</a:t>
            </a:r>
            <a:r>
              <a:rPr b="1" sz="2232">
                <a:latin typeface="Palatino"/>
                <a:ea typeface="Palatino"/>
                <a:cs typeface="Palatino"/>
                <a:sym typeface="Palatino"/>
              </a:rPr>
              <a:t>new</a:t>
            </a:r>
            <a:r>
              <a:rPr sz="2232">
                <a:latin typeface="Palatino"/>
                <a:ea typeface="Palatino"/>
                <a:cs typeface="Palatino"/>
                <a:sym typeface="Palatino"/>
              </a:rPr>
              <a:t> Practice0xxx() ).start( )</a:t>
            </a:r>
          </a:p>
        </p:txBody>
      </p:sp>
    </p:spTree>
  </p:cSld>
  <p:clrMapOvr>
    <a:masterClrMapping/>
  </p:clrMapOvr>
  <p:transition spd="med" advClick="1"/>
</p:sld>
</file>

<file path=ppt/slides/slide4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9" name="Shape 169"/>
          <p:cNvSpPr/>
          <p:nvPr>
            <p:ph type="title"/>
          </p:nvPr>
        </p:nvSpPr>
        <p:spPr>
          <a:prstGeom prst="rect">
            <a:avLst/>
          </a:prstGeom>
        </p:spPr>
        <p:txBody>
          <a:bodyPr/>
          <a:lstStyle/>
          <a:p>
            <a:pPr lvl="0">
              <a:defRPr b="0" sz="1800"/>
            </a:pPr>
            <a:r>
              <a:rPr b="1" sz="3600"/>
              <a:t>メソッドの呼出しの構造</a:t>
            </a:r>
          </a:p>
        </p:txBody>
      </p:sp>
      <p:sp>
        <p:nvSpPr>
          <p:cNvPr id="170" name="Shape 170"/>
          <p:cNvSpPr/>
          <p:nvPr>
            <p:ph type="body" idx="1"/>
          </p:nvPr>
        </p:nvSpPr>
        <p:spPr>
          <a:xfrm>
            <a:off x="990600" y="1346200"/>
            <a:ext cx="8178800" cy="5270500"/>
          </a:xfrm>
          <a:prstGeom prst="rect">
            <a:avLst/>
          </a:prstGeom>
        </p:spPr>
        <p:txBody>
          <a:bodyPr/>
          <a:lstStyle/>
          <a:p>
            <a:pPr lvl="0" marL="615879" indent="-361879">
              <a:buBlip>
                <a:blip r:embed="rId2"/>
              </a:buBlip>
              <a:defRPr sz="1800"/>
            </a:pPr>
            <a:r>
              <a:rPr sz="2400">
                <a:latin typeface="Palatino"/>
                <a:ea typeface="Palatino"/>
                <a:cs typeface="Palatino"/>
                <a:sym typeface="Palatino"/>
              </a:rPr>
              <a:t>shortSleep</a:t>
            </a:r>
            <a:r>
              <a:rPr sz="2400"/>
              <a:t>の場合</a:t>
            </a:r>
          </a:p>
        </p:txBody>
      </p:sp>
      <p:pic>
        <p:nvPicPr>
          <p:cNvPr id="171" name="methodCall1.pdf"/>
          <p:cNvPicPr/>
          <p:nvPr/>
        </p:nvPicPr>
        <p:blipFill>
          <a:blip r:embed="rId3">
            <a:extLst/>
          </a:blip>
          <a:stretch>
            <a:fillRect/>
          </a:stretch>
        </p:blipFill>
        <p:spPr>
          <a:xfrm>
            <a:off x="1128146" y="2286000"/>
            <a:ext cx="7903709" cy="3975100"/>
          </a:xfrm>
          <a:prstGeom prst="rect">
            <a:avLst/>
          </a:prstGeom>
          <a:ln w="12700">
            <a:miter lim="400000"/>
          </a:ln>
        </p:spPr>
      </p:pic>
    </p:spTree>
  </p:cSld>
  <p:clrMapOvr>
    <a:masterClrMapping/>
  </p:clrMapOvr>
  <p:transition spd="med" advClick="1"/>
</p:sld>
</file>

<file path=ppt/slides/slide4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3" name="Shape 173"/>
          <p:cNvSpPr/>
          <p:nvPr/>
        </p:nvSpPr>
        <p:spPr>
          <a:xfrm>
            <a:off x="1244600" y="1244600"/>
            <a:ext cx="8216900" cy="1714500"/>
          </a:xfrm>
          <a:prstGeom prst="rect">
            <a:avLst/>
          </a:prstGeom>
          <a:solidFill>
            <a:srgbClr val="FFE3F8"/>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74" name="Shape 174"/>
          <p:cNvSpPr/>
          <p:nvPr/>
        </p:nvSpPr>
        <p:spPr>
          <a:xfrm>
            <a:off x="2781300" y="3505200"/>
            <a:ext cx="5372100" cy="1765300"/>
          </a:xfrm>
          <a:prstGeom prst="rect">
            <a:avLst/>
          </a:prstGeom>
          <a:solidFill>
            <a:srgbClr val="E6D0DF"/>
          </a:solidFill>
          <a:ln w="127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75" name="Shape 175"/>
          <p:cNvSpPr/>
          <p:nvPr>
            <p:ph type="title"/>
          </p:nvPr>
        </p:nvSpPr>
        <p:spPr>
          <a:prstGeom prst="rect">
            <a:avLst/>
          </a:prstGeom>
        </p:spPr>
        <p:txBody>
          <a:bodyPr/>
          <a:lstStyle/>
          <a:p>
            <a:pPr lvl="0">
              <a:defRPr b="0" sz="1800"/>
            </a:pPr>
            <a:r>
              <a:rPr b="1" sz="3600"/>
              <a:t>引数のあるメソッドの定義</a:t>
            </a:r>
          </a:p>
        </p:txBody>
      </p:sp>
      <p:sp>
        <p:nvSpPr>
          <p:cNvPr id="176" name="Shape 176"/>
          <p:cNvSpPr/>
          <p:nvPr>
            <p:ph type="body" idx="1"/>
          </p:nvPr>
        </p:nvSpPr>
        <p:spPr>
          <a:xfrm>
            <a:off x="990600" y="1358900"/>
            <a:ext cx="8178800" cy="1562100"/>
          </a:xfrm>
          <a:prstGeom prst="rect">
            <a:avLst/>
          </a:prstGeom>
        </p:spPr>
        <p:txBody>
          <a:bodyPr/>
          <a:lstStyle/>
          <a:p>
            <a:pPr lvl="0" marL="0" indent="254000">
              <a:spcBef>
                <a:spcPts val="0"/>
              </a:spcBef>
              <a:buSzTx/>
              <a:buNone/>
              <a:defRPr sz="1800"/>
            </a:pPr>
            <a:r>
              <a:rPr b="1" sz="2400">
                <a:latin typeface="Palatino"/>
                <a:ea typeface="Palatino"/>
                <a:cs typeface="Palatino"/>
                <a:sym typeface="Palatino"/>
              </a:rPr>
              <a:t>void</a:t>
            </a:r>
            <a:r>
              <a:rPr sz="2400"/>
              <a:t> メソッド名(  型名  変数名 [, 型名  変数名]… ) {</a:t>
            </a:r>
            <a:endParaRPr sz="2400"/>
          </a:p>
          <a:p>
            <a:pPr lvl="1" marL="0" indent="596900">
              <a:spcBef>
                <a:spcPts val="0"/>
              </a:spcBef>
              <a:buSzTx/>
              <a:buNone/>
              <a:defRPr sz="1800"/>
            </a:pPr>
            <a:r>
              <a:rPr sz="2400"/>
              <a:t>メソッドで行なわせたい内容</a:t>
            </a:r>
            <a:endParaRPr sz="2400"/>
          </a:p>
          <a:p>
            <a:pPr lvl="0" marL="0" indent="254000">
              <a:spcBef>
                <a:spcPts val="0"/>
              </a:spcBef>
              <a:buSzTx/>
              <a:buNone/>
              <a:defRPr sz="1800"/>
            </a:pPr>
            <a:r>
              <a:rPr sz="2400"/>
              <a:t>}</a:t>
            </a:r>
          </a:p>
        </p:txBody>
      </p:sp>
      <p:sp>
        <p:nvSpPr>
          <p:cNvPr id="177" name="Shape 177"/>
          <p:cNvSpPr/>
          <p:nvPr/>
        </p:nvSpPr>
        <p:spPr>
          <a:xfrm>
            <a:off x="2998216" y="3651250"/>
            <a:ext cx="5384801" cy="1460500"/>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spAutoFit/>
          </a:bodyPr>
          <a:lstStyle/>
          <a:p>
            <a:pPr lvl="0" algn="l">
              <a:defRPr sz="1800"/>
            </a:pPr>
            <a:r>
              <a:rPr sz="3200">
                <a:solidFill>
                  <a:srgbClr val="9C1300"/>
                </a:solidFill>
                <a:latin typeface="Gill Sans"/>
                <a:ea typeface="Gill Sans"/>
                <a:cs typeface="Gill Sans"/>
                <a:sym typeface="Gill Sans"/>
              </a:rPr>
              <a:t>void</a:t>
            </a:r>
            <a:r>
              <a:rPr sz="3200">
                <a:latin typeface="Gill Sans"/>
                <a:ea typeface="Gill Sans"/>
                <a:cs typeface="Gill Sans"/>
                <a:sym typeface="Gill Sans"/>
              </a:rPr>
              <a:t> drawCurve( </a:t>
            </a:r>
            <a:r>
              <a:rPr sz="3200">
                <a:solidFill>
                  <a:srgbClr val="FF2600"/>
                </a:solidFill>
                <a:latin typeface="Gill Sans"/>
                <a:ea typeface="Gill Sans"/>
                <a:cs typeface="Gill Sans"/>
                <a:sym typeface="Gill Sans"/>
              </a:rPr>
              <a:t>int</a:t>
            </a:r>
            <a:r>
              <a:rPr sz="3200">
                <a:latin typeface="Gill Sans"/>
                <a:ea typeface="Gill Sans"/>
                <a:cs typeface="Gill Sans"/>
                <a:sym typeface="Gill Sans"/>
              </a:rPr>
              <a:t>  </a:t>
            </a:r>
            <a:r>
              <a:rPr i="1" sz="3200">
                <a:latin typeface="Gill Sans"/>
                <a:ea typeface="Gill Sans"/>
                <a:cs typeface="Gill Sans"/>
                <a:sym typeface="Gill Sans"/>
              </a:rPr>
              <a:t>radius</a:t>
            </a:r>
            <a:r>
              <a:rPr sz="3200">
                <a:latin typeface="Gill Sans"/>
                <a:ea typeface="Gill Sans"/>
                <a:cs typeface="Gill Sans"/>
                <a:sym typeface="Gill Sans"/>
              </a:rPr>
              <a:t> ) {</a:t>
            </a:r>
            <a:endParaRPr sz="3200">
              <a:latin typeface="Gill Sans"/>
              <a:ea typeface="Gill Sans"/>
              <a:cs typeface="Gill Sans"/>
              <a:sym typeface="Gill Sans"/>
            </a:endParaRPr>
          </a:p>
          <a:p>
            <a:pPr lvl="0" algn="l">
              <a:defRPr sz="1800"/>
            </a:pPr>
            <a:endParaRPr sz="3200">
              <a:latin typeface="Gill Sans"/>
              <a:ea typeface="Gill Sans"/>
              <a:cs typeface="Gill Sans"/>
              <a:sym typeface="Gill Sans"/>
            </a:endParaRPr>
          </a:p>
          <a:p>
            <a:pPr lvl="0" algn="l">
              <a:defRPr sz="1800"/>
            </a:pPr>
            <a:r>
              <a:rPr sz="3200">
                <a:latin typeface="Gill Sans"/>
                <a:ea typeface="Gill Sans"/>
                <a:cs typeface="Gill Sans"/>
                <a:sym typeface="Gill Sans"/>
              </a:rPr>
              <a:t>}</a:t>
            </a:r>
          </a:p>
        </p:txBody>
      </p:sp>
      <p:sp>
        <p:nvSpPr>
          <p:cNvPr id="178" name="Shape 178"/>
          <p:cNvSpPr/>
          <p:nvPr/>
        </p:nvSpPr>
        <p:spPr>
          <a:xfrm flipH="1">
            <a:off x="4511040" y="4185920"/>
            <a:ext cx="1564640" cy="1188720"/>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79" name="Shape 179"/>
          <p:cNvSpPr/>
          <p:nvPr/>
        </p:nvSpPr>
        <p:spPr>
          <a:xfrm>
            <a:off x="4039108" y="5321300"/>
            <a:ext cx="901701"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型名</a:t>
            </a:r>
          </a:p>
        </p:txBody>
      </p:sp>
      <p:sp>
        <p:nvSpPr>
          <p:cNvPr id="180" name="Shape 180"/>
          <p:cNvSpPr/>
          <p:nvPr/>
        </p:nvSpPr>
        <p:spPr>
          <a:xfrm>
            <a:off x="6929119" y="4135120"/>
            <a:ext cx="81281" cy="1719580"/>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81" name="Shape 181"/>
          <p:cNvSpPr/>
          <p:nvPr/>
        </p:nvSpPr>
        <p:spPr>
          <a:xfrm>
            <a:off x="5105907" y="5753100"/>
            <a:ext cx="4152901"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引数を受け取る変数名</a:t>
            </a:r>
          </a:p>
        </p:txBody>
      </p:sp>
      <p:sp>
        <p:nvSpPr>
          <p:cNvPr id="182" name="Shape 182"/>
          <p:cNvSpPr/>
          <p:nvPr/>
        </p:nvSpPr>
        <p:spPr>
          <a:xfrm flipH="1">
            <a:off x="1925320" y="4251959"/>
            <a:ext cx="2763521" cy="558801"/>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83" name="Shape 183"/>
          <p:cNvSpPr/>
          <p:nvPr/>
        </p:nvSpPr>
        <p:spPr>
          <a:xfrm>
            <a:off x="546608" y="5003800"/>
            <a:ext cx="2120901"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メソッド名</a:t>
            </a:r>
          </a:p>
        </p:txBody>
      </p:sp>
      <p:sp>
        <p:nvSpPr>
          <p:cNvPr id="184" name="Shape 184"/>
          <p:cNvSpPr/>
          <p:nvPr/>
        </p:nvSpPr>
        <p:spPr>
          <a:xfrm flipH="1">
            <a:off x="2753359" y="4769934"/>
            <a:ext cx="1561803" cy="1765486"/>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85" name="Shape 185"/>
          <p:cNvSpPr/>
          <p:nvPr/>
        </p:nvSpPr>
        <p:spPr>
          <a:xfrm>
            <a:off x="1245108" y="6623050"/>
            <a:ext cx="7880676" cy="5461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p>
            <a:pPr lvl="0" algn="l">
              <a:defRPr sz="1800"/>
            </a:pPr>
            <a:r>
              <a:rPr sz="3200">
                <a:latin typeface="Gill Sans"/>
                <a:ea typeface="Gill Sans"/>
                <a:cs typeface="Gill Sans"/>
                <a:sym typeface="Gill Sans"/>
              </a:rPr>
              <a:t>このメソッドブロック内では</a:t>
            </a:r>
            <a:r>
              <a:rPr i="1" sz="3200">
                <a:latin typeface="Gill Sans"/>
                <a:ea typeface="Gill Sans"/>
                <a:cs typeface="Gill Sans"/>
                <a:sym typeface="Gill Sans"/>
              </a:rPr>
              <a:t>radius</a:t>
            </a:r>
            <a:r>
              <a:rPr sz="3200">
                <a:latin typeface="Gill Sans"/>
                <a:ea typeface="Gill Sans"/>
                <a:cs typeface="Gill Sans"/>
                <a:sym typeface="Gill Sans"/>
              </a:rPr>
              <a:t>が使える</a:t>
            </a:r>
          </a:p>
        </p:txBody>
      </p:sp>
    </p:spTree>
  </p:cSld>
  <p:clrMapOvr>
    <a:masterClrMapping/>
  </p:clrMapOvr>
  <p:transition spd="med" advClick="1"/>
</p:sld>
</file>

<file path=ppt/slides/slide4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7" name="Shape 187"/>
          <p:cNvSpPr/>
          <p:nvPr>
            <p:ph type="title"/>
          </p:nvPr>
        </p:nvSpPr>
        <p:spPr>
          <a:prstGeom prst="rect">
            <a:avLst/>
          </a:prstGeom>
        </p:spPr>
        <p:txBody>
          <a:bodyPr/>
          <a:lstStyle/>
          <a:p>
            <a:pPr lvl="0">
              <a:defRPr b="0" sz="1800"/>
            </a:pPr>
            <a:r>
              <a:rPr b="1" sz="3600"/>
              <a:t>引数のあるメソッドの呼出し</a:t>
            </a:r>
          </a:p>
        </p:txBody>
      </p:sp>
      <p:sp>
        <p:nvSpPr>
          <p:cNvPr id="188" name="Shape 188"/>
          <p:cNvSpPr/>
          <p:nvPr/>
        </p:nvSpPr>
        <p:spPr>
          <a:xfrm>
            <a:off x="1244600" y="1244600"/>
            <a:ext cx="8280400" cy="762000"/>
          </a:xfrm>
          <a:prstGeom prst="rect">
            <a:avLst/>
          </a:prstGeom>
          <a:solidFill>
            <a:srgbClr val="FFE3F8"/>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189" name="Shape 189"/>
          <p:cNvSpPr/>
          <p:nvPr>
            <p:ph type="body" idx="1"/>
          </p:nvPr>
        </p:nvSpPr>
        <p:spPr>
          <a:prstGeom prst="rect">
            <a:avLst/>
          </a:prstGeom>
        </p:spPr>
        <p:txBody>
          <a:bodyPr/>
          <a:lstStyle>
            <a:lvl1pPr marL="0" indent="254000">
              <a:buSzTx/>
              <a:buNone/>
            </a:lvl1pPr>
          </a:lstStyle>
          <a:p>
            <a:pPr lvl="0">
              <a:defRPr sz="1800"/>
            </a:pPr>
            <a:r>
              <a:rPr sz="2400"/>
              <a:t>メソッド名(  実引数の式 [, 実引数の式 ]… );</a:t>
            </a:r>
          </a:p>
        </p:txBody>
      </p:sp>
      <p:sp>
        <p:nvSpPr>
          <p:cNvPr id="190" name="Shape 190"/>
          <p:cNvSpPr/>
          <p:nvPr/>
        </p:nvSpPr>
        <p:spPr>
          <a:xfrm>
            <a:off x="2540000" y="2819400"/>
            <a:ext cx="4445000" cy="533400"/>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spAutoFit/>
          </a:bodyPr>
          <a:lstStyle/>
          <a:p>
            <a:pPr lvl="0" algn="l">
              <a:defRPr sz="1800"/>
            </a:pPr>
            <a:r>
              <a:rPr sz="3200">
                <a:latin typeface="Gill Sans"/>
                <a:ea typeface="Gill Sans"/>
                <a:cs typeface="Gill Sans"/>
                <a:sym typeface="Gill Sans"/>
              </a:rPr>
              <a:t>drawCurve(  </a:t>
            </a:r>
            <a:r>
              <a:rPr sz="3200" u="sng">
                <a:latin typeface="Gill Sans"/>
                <a:ea typeface="Gill Sans"/>
                <a:cs typeface="Gill Sans"/>
                <a:sym typeface="Gill Sans"/>
              </a:rPr>
              <a:t>34 * x</a:t>
            </a:r>
            <a:r>
              <a:rPr sz="3200">
                <a:latin typeface="Gill Sans"/>
                <a:ea typeface="Gill Sans"/>
                <a:cs typeface="Gill Sans"/>
                <a:sym typeface="Gill Sans"/>
              </a:rPr>
              <a:t>  );</a:t>
            </a:r>
          </a:p>
        </p:txBody>
      </p:sp>
      <p:sp>
        <p:nvSpPr>
          <p:cNvPr id="191" name="Shape 191"/>
          <p:cNvSpPr/>
          <p:nvPr/>
        </p:nvSpPr>
        <p:spPr>
          <a:xfrm>
            <a:off x="5194300" y="3352800"/>
            <a:ext cx="190501" cy="1229360"/>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92" name="Shape 192"/>
          <p:cNvSpPr/>
          <p:nvPr/>
        </p:nvSpPr>
        <p:spPr>
          <a:xfrm>
            <a:off x="2781808" y="4737100"/>
            <a:ext cx="4965701"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まずこの部分が計算される</a:t>
            </a:r>
          </a:p>
        </p:txBody>
      </p:sp>
      <p:sp>
        <p:nvSpPr>
          <p:cNvPr id="193" name="Shape 193"/>
          <p:cNvSpPr/>
          <p:nvPr/>
        </p:nvSpPr>
        <p:spPr>
          <a:xfrm flipV="1">
            <a:off x="5039359" y="5344159"/>
            <a:ext cx="314962" cy="985521"/>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194" name="Shape 194"/>
          <p:cNvSpPr/>
          <p:nvPr/>
        </p:nvSpPr>
        <p:spPr>
          <a:xfrm>
            <a:off x="2230592" y="6457950"/>
            <a:ext cx="5052133" cy="5461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p>
            <a:pPr lvl="0">
              <a:defRPr sz="1800"/>
            </a:pPr>
            <a:r>
              <a:rPr sz="3200">
                <a:latin typeface="Gill Sans"/>
                <a:ea typeface="Gill Sans"/>
                <a:cs typeface="Gill Sans"/>
                <a:sym typeface="Gill Sans"/>
              </a:rPr>
              <a:t>先ほどの</a:t>
            </a:r>
            <a:r>
              <a:rPr i="1" sz="3200">
                <a:latin typeface="Gill Sans"/>
                <a:ea typeface="Gill Sans"/>
                <a:cs typeface="Gill Sans"/>
                <a:sym typeface="Gill Sans"/>
              </a:rPr>
              <a:t>radius</a:t>
            </a:r>
            <a:r>
              <a:rPr sz="3200">
                <a:latin typeface="Gill Sans"/>
                <a:ea typeface="Gill Sans"/>
                <a:cs typeface="Gill Sans"/>
                <a:sym typeface="Gill Sans"/>
              </a:rPr>
              <a:t>に代入される</a:t>
            </a:r>
          </a:p>
        </p:txBody>
      </p:sp>
    </p:spTree>
  </p:cSld>
  <p:clrMapOvr>
    <a:masterClrMapping/>
  </p:clrMapOvr>
  <p:transition spd="med" advClick="1"/>
</p:sld>
</file>

<file path=ppt/slides/slide4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6" name="Shape 196"/>
          <p:cNvSpPr/>
          <p:nvPr>
            <p:ph type="title"/>
          </p:nvPr>
        </p:nvSpPr>
        <p:spPr>
          <a:prstGeom prst="rect">
            <a:avLst/>
          </a:prstGeom>
        </p:spPr>
        <p:txBody>
          <a:bodyPr/>
          <a:lstStyle/>
          <a:p>
            <a:pPr lvl="0">
              <a:defRPr b="0" sz="1800"/>
            </a:pPr>
            <a:r>
              <a:rPr b="1" sz="3600"/>
              <a:t>仮引数と実引数</a:t>
            </a:r>
          </a:p>
        </p:txBody>
      </p:sp>
      <p:sp>
        <p:nvSpPr>
          <p:cNvPr id="197" name="Shape 197"/>
          <p:cNvSpPr/>
          <p:nvPr>
            <p:ph type="body" idx="1"/>
          </p:nvPr>
        </p:nvSpPr>
        <p:spPr>
          <a:prstGeom prst="rect">
            <a:avLst/>
          </a:prstGeom>
        </p:spPr>
        <p:txBody>
          <a:bodyPr/>
          <a:lstStyle/>
          <a:p>
            <a:pPr lvl="0">
              <a:buBlip>
                <a:blip r:embed="rId2"/>
              </a:buBlip>
              <a:defRPr sz="1800"/>
            </a:pPr>
            <a:r>
              <a:rPr sz="2400"/>
              <a:t>仮引数（仮パラメータ）</a:t>
            </a:r>
            <a:endParaRPr sz="2400"/>
          </a:p>
          <a:p>
            <a:pPr lvl="1">
              <a:defRPr sz="1800"/>
            </a:pPr>
            <a:r>
              <a:rPr sz="2400"/>
              <a:t>メソッドの定義で宣言されている変数のこと</a:t>
            </a:r>
            <a:endParaRPr sz="2400"/>
          </a:p>
          <a:p>
            <a:pPr lvl="1">
              <a:defRPr sz="1800"/>
            </a:pPr>
            <a:endParaRPr sz="2400"/>
          </a:p>
          <a:p>
            <a:pPr lvl="0">
              <a:buBlip>
                <a:blip r:embed="rId2"/>
              </a:buBlip>
              <a:defRPr sz="1800"/>
            </a:pPr>
            <a:r>
              <a:rPr sz="2400"/>
              <a:t>実引数（実パラメータ）</a:t>
            </a:r>
            <a:endParaRPr sz="2400"/>
          </a:p>
          <a:p>
            <a:pPr lvl="1">
              <a:defRPr sz="1800"/>
            </a:pPr>
            <a:r>
              <a:rPr sz="2400"/>
              <a:t>メソッドを呼び出すときに、まず評価されて、定数値（あるいはオブジェクトを指す値）になってから、仮引数に代入されて、該当のメソッドが呼び出される。</a:t>
            </a:r>
          </a:p>
        </p:txBody>
      </p:sp>
    </p:spTree>
  </p:cSld>
  <p:clrMapOvr>
    <a:masterClrMapping/>
  </p:clrMapOvr>
  <p:transition spd="med" advClick="1"/>
</p:sld>
</file>

<file path=ppt/slides/slide4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9" name="Shape 199"/>
          <p:cNvSpPr/>
          <p:nvPr>
            <p:ph type="title"/>
          </p:nvPr>
        </p:nvSpPr>
        <p:spPr>
          <a:prstGeom prst="rect">
            <a:avLst/>
          </a:prstGeom>
        </p:spPr>
        <p:txBody>
          <a:bodyPr/>
          <a:lstStyle/>
          <a:p>
            <a:pPr lvl="0">
              <a:defRPr b="0" sz="1800"/>
            </a:pPr>
            <a:r>
              <a:rPr b="1" sz="3600"/>
              <a:t>引数のあるメソッドの呼出しの構造</a:t>
            </a:r>
          </a:p>
        </p:txBody>
      </p:sp>
      <p:sp>
        <p:nvSpPr>
          <p:cNvPr id="200" name="Shape 200"/>
          <p:cNvSpPr/>
          <p:nvPr>
            <p:ph type="body" idx="1"/>
          </p:nvPr>
        </p:nvSpPr>
        <p:spPr>
          <a:prstGeom prst="rect">
            <a:avLst/>
          </a:prstGeom>
        </p:spPr>
        <p:txBody>
          <a:bodyPr/>
          <a:lstStyle/>
          <a:p>
            <a:pPr lvl="0" marL="615879" indent="-361879">
              <a:buBlip>
                <a:blip r:embed="rId2"/>
              </a:buBlip>
              <a:defRPr sz="1800"/>
            </a:pPr>
            <a:r>
              <a:rPr sz="2400">
                <a:latin typeface="Palatino"/>
                <a:ea typeface="Palatino"/>
                <a:cs typeface="Palatino"/>
                <a:sym typeface="Palatino"/>
              </a:rPr>
              <a:t>drawMessage</a:t>
            </a:r>
            <a:r>
              <a:rPr sz="2400"/>
              <a:t>の場合</a:t>
            </a:r>
          </a:p>
        </p:txBody>
      </p:sp>
      <p:pic>
        <p:nvPicPr>
          <p:cNvPr id="201" name="methodCall2.pdf"/>
          <p:cNvPicPr/>
          <p:nvPr/>
        </p:nvPicPr>
        <p:blipFill>
          <a:blip r:embed="rId3">
            <a:extLst/>
          </a:blip>
          <a:stretch>
            <a:fillRect/>
          </a:stretch>
        </p:blipFill>
        <p:spPr>
          <a:xfrm>
            <a:off x="1143000" y="2206842"/>
            <a:ext cx="8623300" cy="3206316"/>
          </a:xfrm>
          <a:prstGeom prst="rect">
            <a:avLst/>
          </a:prstGeom>
          <a:ln w="12700">
            <a:miter lim="400000"/>
          </a:ln>
        </p:spPr>
      </p:pic>
    </p:spTree>
  </p:cSld>
  <p:clrMapOvr>
    <a:masterClrMapping/>
  </p:clrMapOvr>
  <p:transition spd="med" advClick="1"/>
</p:sld>
</file>

<file path=ppt/slides/slide4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3" name="Shape 203"/>
          <p:cNvSpPr/>
          <p:nvPr>
            <p:ph type="title"/>
          </p:nvPr>
        </p:nvSpPr>
        <p:spPr>
          <a:prstGeom prst="rect">
            <a:avLst/>
          </a:prstGeom>
        </p:spPr>
        <p:txBody>
          <a:bodyPr/>
          <a:lstStyle/>
          <a:p>
            <a:pPr lvl="0">
              <a:defRPr b="0" sz="1800"/>
            </a:pPr>
            <a:r>
              <a:rPr b="1" sz="3600"/>
              <a:t>メソッドとシグネチャ</a:t>
            </a:r>
          </a:p>
        </p:txBody>
      </p:sp>
      <p:sp>
        <p:nvSpPr>
          <p:cNvPr id="204" name="Shape 204"/>
          <p:cNvSpPr/>
          <p:nvPr>
            <p:ph type="body" idx="1"/>
          </p:nvPr>
        </p:nvSpPr>
        <p:spPr>
          <a:prstGeom prst="rect">
            <a:avLst/>
          </a:prstGeom>
        </p:spPr>
        <p:txBody>
          <a:bodyPr/>
          <a:lstStyle/>
          <a:p>
            <a:pPr lvl="0">
              <a:buBlip>
                <a:blip r:embed="rId2"/>
              </a:buBlip>
              <a:defRPr sz="1800"/>
            </a:pPr>
            <a:r>
              <a:rPr sz="2400"/>
              <a:t>同じ名前で複数のメソッドを定義することができる</a:t>
            </a:r>
            <a:endParaRPr sz="2400"/>
          </a:p>
          <a:p>
            <a:pPr lvl="0">
              <a:buBlip>
                <a:blip r:embed="rId2"/>
              </a:buBlip>
              <a:defRPr sz="1800"/>
            </a:pPr>
            <a:r>
              <a:rPr sz="2400"/>
              <a:t>Javaの場合は、メソッドを同定するために、シグネチャを用いている</a:t>
            </a:r>
            <a:endParaRPr sz="2400"/>
          </a:p>
          <a:p>
            <a:pPr lvl="1">
              <a:defRPr sz="1800"/>
            </a:pPr>
            <a:r>
              <a:rPr sz="2400"/>
              <a:t>メソッドの名前</a:t>
            </a:r>
            <a:endParaRPr sz="2400"/>
          </a:p>
          <a:p>
            <a:pPr lvl="1">
              <a:defRPr sz="1800"/>
            </a:pPr>
            <a:r>
              <a:rPr sz="2400"/>
              <a:t>メソッドの仮引数の型、順序、個数</a:t>
            </a:r>
            <a:endParaRPr sz="2400"/>
          </a:p>
          <a:p>
            <a:pPr lvl="1">
              <a:defRPr sz="1800"/>
            </a:pPr>
            <a:r>
              <a:rPr sz="2400"/>
              <a:t>戻り値の型</a:t>
            </a:r>
            <a:endParaRPr sz="2400"/>
          </a:p>
          <a:p>
            <a:pPr lvl="0">
              <a:buBlip>
                <a:blip r:embed="rId2"/>
              </a:buBlip>
              <a:defRPr sz="1800"/>
            </a:pPr>
            <a:r>
              <a:rPr sz="2400"/>
              <a:t>シグネチャが異なると別のメソッド扱いになります。</a:t>
            </a:r>
          </a:p>
        </p:txBody>
      </p:sp>
    </p:spTree>
  </p:cSld>
  <p:clrMapOvr>
    <a:masterClrMapping/>
  </p:clrMapOvr>
  <p:transition spd="med" advClick="1"/>
</p:sld>
</file>

<file path=ppt/slides/slide4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6" name="Shape 206"/>
          <p:cNvSpPr/>
          <p:nvPr>
            <p:ph type="title"/>
          </p:nvPr>
        </p:nvSpPr>
        <p:spPr>
          <a:prstGeom prst="rect">
            <a:avLst/>
          </a:prstGeom>
        </p:spPr>
        <p:txBody>
          <a:bodyPr/>
          <a:lstStyle/>
          <a:p>
            <a:pPr lvl="0">
              <a:defRPr b="0" sz="1800"/>
            </a:pPr>
            <a:r>
              <a:rPr b="1" sz="3600"/>
              <a:t>Overload vs Override</a:t>
            </a:r>
          </a:p>
        </p:txBody>
      </p:sp>
      <p:sp>
        <p:nvSpPr>
          <p:cNvPr id="207" name="Shape 207"/>
          <p:cNvSpPr/>
          <p:nvPr>
            <p:ph type="body" idx="1"/>
          </p:nvPr>
        </p:nvSpPr>
        <p:spPr>
          <a:prstGeom prst="rect">
            <a:avLst/>
          </a:prstGeom>
        </p:spPr>
        <p:txBody>
          <a:bodyPr/>
          <a:lstStyle/>
          <a:p>
            <a:pPr lvl="0">
              <a:buBlip>
                <a:blip r:embed="rId2"/>
              </a:buBlip>
              <a:defRPr sz="1800"/>
            </a:pPr>
            <a:r>
              <a:rPr sz="2400"/>
              <a:t>多重定義（Overload)</a:t>
            </a:r>
            <a:endParaRPr sz="2400"/>
          </a:p>
          <a:p>
            <a:pPr lvl="1">
              <a:defRPr sz="1800"/>
            </a:pPr>
            <a:r>
              <a:rPr sz="2400"/>
              <a:t>シグネチャが違うメソッドが複数定義されている場合</a:t>
            </a:r>
            <a:endParaRPr sz="2400"/>
          </a:p>
          <a:p>
            <a:pPr lvl="1">
              <a:defRPr sz="1800"/>
            </a:pPr>
            <a:endParaRPr sz="2400"/>
          </a:p>
          <a:p>
            <a:pPr lvl="0">
              <a:buBlip>
                <a:blip r:embed="rId2"/>
              </a:buBlip>
              <a:defRPr sz="1800"/>
            </a:pPr>
            <a:r>
              <a:rPr sz="2400"/>
              <a:t>上書き（上乗り）定義（Override）</a:t>
            </a:r>
            <a:endParaRPr sz="2400"/>
          </a:p>
          <a:p>
            <a:pPr lvl="1">
              <a:defRPr sz="1800"/>
            </a:pPr>
            <a:r>
              <a:rPr sz="2400"/>
              <a:t>上位クラスで定義されているメソッドを、下位クラスで再定義して、そちらを優先させる場合</a:t>
            </a:r>
          </a:p>
        </p:txBody>
      </p:sp>
    </p:spTree>
  </p:cSld>
  <p:clrMapOvr>
    <a:masterClrMapping/>
  </p:clrMapOvr>
  <p:transition spd="med" advClick="1"/>
</p:sld>
</file>

<file path=ppt/slides/slide4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9" name="Shape 209"/>
          <p:cNvSpPr/>
          <p:nvPr>
            <p:ph type="title"/>
          </p:nvPr>
        </p:nvSpPr>
        <p:spPr>
          <a:prstGeom prst="rect">
            <a:avLst/>
          </a:prstGeom>
        </p:spPr>
        <p:txBody>
          <a:bodyPr/>
          <a:lstStyle/>
          <a:p>
            <a:pPr lvl="0">
              <a:defRPr b="0" sz="1800"/>
            </a:pPr>
            <a:r>
              <a:rPr b="1" sz="3600"/>
              <a:t>多重のメソッド呼出し</a:t>
            </a:r>
          </a:p>
        </p:txBody>
      </p:sp>
      <p:sp>
        <p:nvSpPr>
          <p:cNvPr id="210" name="Shape 210"/>
          <p:cNvSpPr/>
          <p:nvPr>
            <p:ph type="body" idx="1"/>
          </p:nvPr>
        </p:nvSpPr>
        <p:spPr>
          <a:prstGeom prst="rect">
            <a:avLst/>
          </a:prstGeom>
        </p:spPr>
        <p:txBody>
          <a:bodyPr/>
          <a:lstStyle/>
          <a:p>
            <a:pPr lvl="0">
              <a:buBlip>
                <a:blip r:embed="rId2"/>
              </a:buBlip>
              <a:defRPr sz="1800"/>
            </a:pPr>
            <a:r>
              <a:rPr sz="2400"/>
              <a:t>一連の細かな作業を１つの機能として定義したい。</a:t>
            </a:r>
            <a:endParaRPr sz="2400"/>
          </a:p>
          <a:p>
            <a:pPr lvl="0">
              <a:buBlip>
                <a:blip r:embed="rId2"/>
              </a:buBlip>
              <a:defRPr sz="1800"/>
            </a:pPr>
            <a:r>
              <a:rPr sz="2400"/>
              <a:t>それぞれの細かな作業はそれぞれ既にメソッドとして定義されている。その間を調整したい。</a:t>
            </a:r>
            <a:endParaRPr sz="2400"/>
          </a:p>
          <a:p>
            <a:pPr lvl="1">
              <a:defRPr sz="1800"/>
            </a:pPr>
            <a:r>
              <a:rPr sz="2400"/>
              <a:t>それらのメソッドを呼び出す新たな機能を持つメソッドを定義する</a:t>
            </a:r>
            <a:endParaRPr sz="2400"/>
          </a:p>
          <a:p>
            <a:pPr lvl="1">
              <a:defRPr sz="1800"/>
            </a:pPr>
            <a:r>
              <a:rPr sz="2400">
                <a:latin typeface="Palatino"/>
                <a:ea typeface="Palatino"/>
                <a:cs typeface="Palatino"/>
                <a:sym typeface="Palatino"/>
              </a:rPr>
              <a:t>main/paint</a:t>
            </a:r>
            <a:r>
              <a:rPr sz="2400"/>
              <a:t>メソッドからは、そのメソッドを呼び出す。</a:t>
            </a:r>
          </a:p>
        </p:txBody>
      </p:sp>
    </p:spTree>
  </p:cSld>
  <p:clrMapOvr>
    <a:masterClrMapping/>
  </p:clrMapOvr>
  <p:transition spd="med" advClick="1"/>
</p:sld>
</file>

<file path=ppt/slides/slide4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2" name="Shape 212"/>
          <p:cNvSpPr/>
          <p:nvPr>
            <p:ph type="title"/>
          </p:nvPr>
        </p:nvSpPr>
        <p:spPr>
          <a:prstGeom prst="rect">
            <a:avLst/>
          </a:prstGeom>
        </p:spPr>
        <p:txBody>
          <a:bodyPr/>
          <a:lstStyle/>
          <a:p>
            <a:pPr lvl="0">
              <a:defRPr b="0" sz="1800"/>
            </a:pPr>
            <a:r>
              <a:rPr b="1" sz="3600"/>
              <a:t>インスタンス変数</a:t>
            </a:r>
          </a:p>
        </p:txBody>
      </p:sp>
      <p:sp>
        <p:nvSpPr>
          <p:cNvPr id="213" name="Shape 213"/>
          <p:cNvSpPr/>
          <p:nvPr>
            <p:ph type="body" idx="1"/>
          </p:nvPr>
        </p:nvSpPr>
        <p:spPr>
          <a:prstGeom prst="rect">
            <a:avLst/>
          </a:prstGeom>
        </p:spPr>
        <p:txBody>
          <a:bodyPr/>
          <a:lstStyle>
            <a:lvl1pPr>
              <a:buBlip>
                <a:blip r:embed="rId2"/>
              </a:buBlip>
            </a:lvl1pPr>
          </a:lstStyle>
          <a:p>
            <a:pPr lvl="0">
              <a:defRPr sz="1800"/>
            </a:pPr>
            <a:r>
              <a:rPr sz="2400"/>
              <a:t>メソッドブロックの外、クラスブロックの内側</a:t>
            </a:r>
          </a:p>
        </p:txBody>
      </p:sp>
      <p:sp>
        <p:nvSpPr>
          <p:cNvPr id="214" name="Shape 214"/>
          <p:cNvSpPr/>
          <p:nvPr/>
        </p:nvSpPr>
        <p:spPr>
          <a:xfrm>
            <a:off x="1803400" y="2324100"/>
            <a:ext cx="6705600" cy="4813300"/>
          </a:xfrm>
          <a:prstGeom prst="rect">
            <a:avLst/>
          </a:prstGeom>
          <a:solidFill>
            <a:srgbClr val="FFD5A9"/>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215" name="Shape 215"/>
          <p:cNvSpPr/>
          <p:nvPr/>
        </p:nvSpPr>
        <p:spPr>
          <a:xfrm>
            <a:off x="2755900" y="4711700"/>
            <a:ext cx="4800600" cy="1638300"/>
          </a:xfrm>
          <a:prstGeom prst="rect">
            <a:avLst/>
          </a:prstGeom>
          <a:solidFill>
            <a:srgbClr val="E6D0DF"/>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216" name="Shape 216"/>
          <p:cNvSpPr/>
          <p:nvPr/>
        </p:nvSpPr>
        <p:spPr>
          <a:xfrm>
            <a:off x="2056955" y="2413000"/>
            <a:ext cx="3887313"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lgn="l">
              <a:defRPr>
                <a:latin typeface="Gill Sans"/>
                <a:ea typeface="Gill Sans"/>
                <a:cs typeface="Gill Sans"/>
                <a:sym typeface="Gill Sans"/>
              </a:defRPr>
            </a:lvl1pPr>
          </a:lstStyle>
          <a:p>
            <a:pPr lvl="0">
              <a:defRPr sz="1800"/>
            </a:pPr>
            <a:r>
              <a:rPr sz="3200"/>
              <a:t>public class クラス名 {</a:t>
            </a:r>
          </a:p>
        </p:txBody>
      </p:sp>
      <p:sp>
        <p:nvSpPr>
          <p:cNvPr id="217" name="Shape 217"/>
          <p:cNvSpPr/>
          <p:nvPr/>
        </p:nvSpPr>
        <p:spPr>
          <a:xfrm>
            <a:off x="2066440" y="6464300"/>
            <a:ext cx="224236"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a:t>
            </a:r>
          </a:p>
        </p:txBody>
      </p:sp>
      <p:sp>
        <p:nvSpPr>
          <p:cNvPr id="218" name="Shape 218"/>
          <p:cNvSpPr/>
          <p:nvPr/>
        </p:nvSpPr>
        <p:spPr>
          <a:xfrm>
            <a:off x="2915356" y="4699000"/>
            <a:ext cx="4354315"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lgn="l">
              <a:defRPr>
                <a:latin typeface="Gill Sans"/>
                <a:ea typeface="Gill Sans"/>
                <a:cs typeface="Gill Sans"/>
                <a:sym typeface="Gill Sans"/>
              </a:defRPr>
            </a:lvl1pPr>
          </a:lstStyle>
          <a:p>
            <a:pPr lvl="0">
              <a:defRPr sz="1800"/>
            </a:pPr>
            <a:r>
              <a:rPr sz="3200"/>
              <a:t>public static void main( ) {</a:t>
            </a:r>
          </a:p>
        </p:txBody>
      </p:sp>
      <p:sp>
        <p:nvSpPr>
          <p:cNvPr id="219" name="Shape 219"/>
          <p:cNvSpPr/>
          <p:nvPr/>
        </p:nvSpPr>
        <p:spPr>
          <a:xfrm>
            <a:off x="2993540" y="5626100"/>
            <a:ext cx="224236"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a:t>
            </a:r>
          </a:p>
        </p:txBody>
      </p:sp>
      <p:sp>
        <p:nvSpPr>
          <p:cNvPr id="220" name="Shape 220"/>
          <p:cNvSpPr/>
          <p:nvPr/>
        </p:nvSpPr>
        <p:spPr>
          <a:xfrm>
            <a:off x="2794000" y="3416300"/>
            <a:ext cx="2529841" cy="462280"/>
          </a:xfrm>
          <a:prstGeom prst="line">
            <a:avLst/>
          </a:prstGeom>
          <a:ln w="38100">
            <a:solidFill/>
            <a:miter lim="400000"/>
            <a:headEnd type="triangle"/>
          </a:ln>
        </p:spPr>
        <p:txBody>
          <a:bodyPr lIns="0" tIns="0" rIns="0" bIns="0"/>
          <a:lstStyle/>
          <a:p>
            <a:pPr lvl="0" algn="l">
              <a:defRPr sz="1200">
                <a:latin typeface="ヒラギノ角ゴ ProN W3"/>
                <a:ea typeface="ヒラギノ角ゴ ProN W3"/>
                <a:cs typeface="ヒラギノ角ゴ ProN W3"/>
                <a:sym typeface="ヒラギノ角ゴ ProN W3"/>
              </a:defRPr>
            </a:pPr>
          </a:p>
        </p:txBody>
      </p:sp>
      <p:sp>
        <p:nvSpPr>
          <p:cNvPr id="221" name="Shape 221"/>
          <p:cNvSpPr/>
          <p:nvPr/>
        </p:nvSpPr>
        <p:spPr>
          <a:xfrm>
            <a:off x="5537707" y="3543300"/>
            <a:ext cx="1308101" cy="5334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nchor="ctr">
            <a:spAutoFit/>
          </a:bodyPr>
          <a:lstStyle>
            <a:lvl1pPr>
              <a:defRPr>
                <a:latin typeface="Gill Sans"/>
                <a:ea typeface="Gill Sans"/>
                <a:cs typeface="Gill Sans"/>
                <a:sym typeface="Gill Sans"/>
              </a:defRPr>
            </a:lvl1pPr>
          </a:lstStyle>
          <a:p>
            <a:pPr lvl="0">
              <a:defRPr sz="1800"/>
            </a:pPr>
            <a:r>
              <a:rPr sz="3200"/>
              <a:t>ここ！</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オブジェクト変数の利用法</a:t>
            </a:r>
          </a:p>
        </p:txBody>
      </p:sp>
      <p:sp>
        <p:nvSpPr>
          <p:cNvPr id="50" name="Shape 50"/>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メソッドを呼び出す</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変数.メソッド名（実パラメータ）</a:t>
            </a:r>
            <a:endParaRPr>
              <a:latin typeface="ヒラギノ明朝 Pro W3"/>
              <a:ea typeface="ヒラギノ明朝 Pro W3"/>
              <a:cs typeface="ヒラギノ明朝 Pro W3"/>
              <a:sym typeface="ヒラギノ明朝 Pro W3"/>
            </a:endParaRPr>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例：</a:t>
            </a:r>
            <a:r>
              <a:rPr sz="2400"/>
              <a:t> g.drawString( "Hello", 30, 30 )</a:t>
            </a:r>
            <a:r>
              <a:rPr sz="2400">
                <a:latin typeface="ヒラギノ明朝 Pro W3"/>
                <a:ea typeface="ヒラギノ明朝 Pro W3"/>
                <a:cs typeface="ヒラギノ明朝 Pro W3"/>
                <a:sym typeface="ヒラギノ明朝 Pro W3"/>
              </a:rPr>
              <a:t>;</a:t>
            </a:r>
          </a:p>
        </p:txBody>
      </p:sp>
      <p:pic>
        <p:nvPicPr>
          <p:cNvPr id="51" name="image2.png"/>
          <p:cNvPicPr/>
          <p:nvPr/>
        </p:nvPicPr>
        <p:blipFill>
          <a:blip r:embed="rId3">
            <a:extLst/>
          </a:blip>
          <a:stretch>
            <a:fillRect/>
          </a:stretch>
        </p:blipFill>
        <p:spPr>
          <a:xfrm>
            <a:off x="2607136" y="3175000"/>
            <a:ext cx="4945728" cy="3771900"/>
          </a:xfrm>
          <a:prstGeom prst="rect">
            <a:avLst/>
          </a:prstGeom>
          <a:ln w="12700">
            <a:miter lim="400000"/>
          </a:ln>
        </p:spPr>
      </p:pic>
    </p:spTree>
  </p:cSld>
  <p:clrMapOvr>
    <a:masterClrMapping/>
  </p:clrMapOvr>
  <p:transition spd="med" advClick="1"/>
</p:sld>
</file>

<file path=ppt/slides/slide5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3" name="Shape 223"/>
          <p:cNvSpPr/>
          <p:nvPr>
            <p:ph type="title"/>
          </p:nvPr>
        </p:nvSpPr>
        <p:spPr>
          <a:prstGeom prst="rect">
            <a:avLst/>
          </a:prstGeom>
        </p:spPr>
        <p:txBody>
          <a:bodyPr/>
          <a:lstStyle/>
          <a:p>
            <a:pPr lvl="0">
              <a:defRPr b="0" sz="1800"/>
            </a:pPr>
            <a:r>
              <a:rPr b="1" sz="3600"/>
              <a:t>インスタンス変数</a:t>
            </a:r>
          </a:p>
        </p:txBody>
      </p:sp>
      <p:sp>
        <p:nvSpPr>
          <p:cNvPr id="224" name="Shape 224"/>
          <p:cNvSpPr/>
          <p:nvPr>
            <p:ph type="body" idx="1"/>
          </p:nvPr>
        </p:nvSpPr>
        <p:spPr>
          <a:prstGeom prst="rect">
            <a:avLst/>
          </a:prstGeom>
        </p:spPr>
        <p:txBody>
          <a:bodyPr/>
          <a:lstStyle/>
          <a:p>
            <a:pPr lvl="0">
              <a:buBlip>
                <a:blip r:embed="rId2"/>
              </a:buBlip>
              <a:defRPr sz="1800"/>
            </a:pPr>
            <a:r>
              <a:rPr sz="2400"/>
              <a:t>クラスのオブジェクトが存在する間は存在する。</a:t>
            </a:r>
            <a:endParaRPr sz="2400"/>
          </a:p>
          <a:p>
            <a:pPr lvl="0">
              <a:buBlip>
                <a:blip r:embed="rId2"/>
              </a:buBlip>
              <a:defRPr sz="1800"/>
            </a:pPr>
            <a:r>
              <a:rPr sz="2400"/>
              <a:t>初期化しなくてもOKです。</a:t>
            </a:r>
            <a:endParaRPr sz="2400"/>
          </a:p>
          <a:p>
            <a:pPr lvl="0">
              <a:buBlip>
                <a:blip r:embed="rId2"/>
              </a:buBlip>
              <a:defRPr sz="1800"/>
            </a:pPr>
            <a:r>
              <a:rPr sz="2400"/>
              <a:t>初期値：</a:t>
            </a:r>
            <a:endParaRPr sz="2400"/>
          </a:p>
          <a:p>
            <a:pPr lvl="0">
              <a:buFontTx/>
              <a:buNone/>
              <a:defRPr sz="1800"/>
            </a:pPr>
            <a:r>
              <a:rPr sz="2400"/>
              <a:t>整数型＝０</a:t>
            </a:r>
            <a:endParaRPr sz="2400"/>
          </a:p>
          <a:p>
            <a:pPr lvl="0">
              <a:buFontTx/>
              <a:buNone/>
              <a:defRPr sz="1800"/>
            </a:pPr>
            <a:r>
              <a:rPr sz="2400"/>
              <a:t>実数型＝0.0</a:t>
            </a:r>
            <a:endParaRPr sz="2400"/>
          </a:p>
          <a:p>
            <a:pPr lvl="0">
              <a:buFontTx/>
              <a:buNone/>
              <a:defRPr sz="1800"/>
            </a:pPr>
            <a:r>
              <a:rPr sz="2400"/>
              <a:t>論理値型＝false</a:t>
            </a:r>
            <a:endParaRPr sz="2400"/>
          </a:p>
          <a:p>
            <a:pPr lvl="0">
              <a:buFontTx/>
              <a:buNone/>
              <a:defRPr sz="1800"/>
            </a:pPr>
            <a:r>
              <a:rPr sz="2400"/>
              <a:t>文字列型、オブジェクト型 = null （何も指していない）</a:t>
            </a:r>
          </a:p>
        </p:txBody>
      </p:sp>
    </p:spTree>
  </p:cSld>
  <p:clrMapOvr>
    <a:masterClrMapping/>
  </p:clrMapOvr>
  <p:transition spd="med" advClick="1"/>
</p:sld>
</file>

<file path=ppt/slides/slide5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6" name="Shape 226"/>
          <p:cNvSpPr/>
          <p:nvPr>
            <p:ph type="title"/>
          </p:nvPr>
        </p:nvSpPr>
        <p:spPr>
          <a:prstGeom prst="rect">
            <a:avLst/>
          </a:prstGeom>
        </p:spPr>
        <p:txBody>
          <a:bodyPr/>
          <a:lstStyle/>
          <a:p>
            <a:pPr lvl="0">
              <a:defRPr b="0" sz="1800"/>
            </a:pPr>
            <a:r>
              <a:rPr b="1" sz="3600"/>
              <a:t>インスタンス変数とローカル変数</a:t>
            </a:r>
          </a:p>
        </p:txBody>
      </p:sp>
      <p:sp>
        <p:nvSpPr>
          <p:cNvPr id="227" name="Shape 227"/>
          <p:cNvSpPr/>
          <p:nvPr>
            <p:ph type="body" idx="1"/>
          </p:nvPr>
        </p:nvSpPr>
        <p:spPr>
          <a:prstGeom prst="rect">
            <a:avLst/>
          </a:prstGeom>
        </p:spPr>
        <p:txBody>
          <a:bodyPr/>
          <a:lstStyle/>
          <a:p>
            <a:pPr lvl="0">
              <a:buBlip>
                <a:blip r:embed="rId2"/>
              </a:buBlip>
              <a:defRPr sz="1800"/>
            </a:pPr>
            <a:r>
              <a:rPr sz="2400"/>
              <a:t>インスタンス変数はすべてのメソッドで利用可能</a:t>
            </a:r>
            <a:endParaRPr sz="2400"/>
          </a:p>
          <a:p>
            <a:pPr lvl="0">
              <a:buBlip>
                <a:blip r:embed="rId2"/>
              </a:buBlip>
              <a:defRPr sz="1800"/>
            </a:pPr>
            <a:r>
              <a:rPr sz="2400"/>
              <a:t>ローカル変数はインスタンス変数を隠蔽できる</a:t>
            </a:r>
          </a:p>
        </p:txBody>
      </p:sp>
      <p:sp>
        <p:nvSpPr>
          <p:cNvPr id="228" name="Shape 228"/>
          <p:cNvSpPr/>
          <p:nvPr/>
        </p:nvSpPr>
        <p:spPr>
          <a:xfrm>
            <a:off x="2057400" y="2692400"/>
            <a:ext cx="7480300" cy="4394200"/>
          </a:xfrm>
          <a:prstGeom prst="rect">
            <a:avLst/>
          </a:prstGeom>
          <a:solidFill>
            <a:srgbClr val="FFD479"/>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229" name="Shape 229"/>
          <p:cNvSpPr/>
          <p:nvPr/>
        </p:nvSpPr>
        <p:spPr>
          <a:xfrm>
            <a:off x="2730500" y="4254500"/>
            <a:ext cx="6578600" cy="1778000"/>
          </a:xfrm>
          <a:prstGeom prst="rect">
            <a:avLst/>
          </a:prstGeom>
          <a:solidFill>
            <a:srgbClr val="FFC0FF"/>
          </a:solidFill>
          <a:ln w="25400">
            <a:solidFill/>
            <a:miter lim="400000"/>
          </a:ln>
        </p:spPr>
        <p:txBody>
          <a:bodyPr lIns="0" tIns="0" rIns="0" bIns="0" anchor="ctr"/>
          <a:lstStyle/>
          <a:p>
            <a:pPr lvl="0">
              <a:defRPr sz="3000">
                <a:solidFill>
                  <a:srgbClr val="FFFFFF"/>
                </a:solidFill>
                <a:effectLst>
                  <a:outerShdw sx="100000" sy="100000" kx="0" ky="0" algn="b" rotWithShape="0" blurRad="38100" dist="12700" dir="5400000">
                    <a:srgbClr val="000000">
                      <a:alpha val="50000"/>
                    </a:srgbClr>
                  </a:outerShdw>
                </a:effectLst>
                <a:latin typeface="Gill Sans"/>
                <a:ea typeface="Gill Sans"/>
                <a:cs typeface="Gill Sans"/>
                <a:sym typeface="Gill Sans"/>
              </a:defRPr>
            </a:pPr>
          </a:p>
        </p:txBody>
      </p:sp>
      <p:sp>
        <p:nvSpPr>
          <p:cNvPr id="230" name="Shape 230"/>
          <p:cNvSpPr/>
          <p:nvPr/>
        </p:nvSpPr>
        <p:spPr>
          <a:xfrm>
            <a:off x="2200584" y="2844800"/>
            <a:ext cx="4788149" cy="4076700"/>
          </a:xfrm>
          <a:prstGeom prst="rect">
            <a:avLst/>
          </a:prstGeom>
          <a:ln w="12700">
            <a:miter lim="400000"/>
          </a:ln>
          <a:extLst>
            <a:ext uri="{C572A759-6A51-4108-AA02-DFA0A04FC94B}">
              <ma14:wrappingTextBoxFlag xmlns:ma14="http://schemas.microsoft.com/office/mac/drawingml/2011/main" val="1"/>
            </a:ext>
          </a:extLst>
        </p:spPr>
        <p:txBody>
          <a:bodyPr wrap="none" lIns="38100" tIns="38100" rIns="38100" bIns="38100">
            <a:spAutoFit/>
          </a:bodyPr>
          <a:lstStyle/>
          <a:p>
            <a:pPr lvl="0" algn="l">
              <a:defRPr sz="1800"/>
            </a:pPr>
            <a:r>
              <a:rPr sz="3000">
                <a:latin typeface="Gill Sans"/>
                <a:ea typeface="Gill Sans"/>
                <a:cs typeface="Gill Sans"/>
                <a:sym typeface="Gill Sans"/>
              </a:rPr>
              <a:t>class Sample {</a:t>
            </a: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     int  </a:t>
            </a:r>
            <a:r>
              <a:rPr sz="3000">
                <a:solidFill>
                  <a:srgbClr val="0433FF"/>
                </a:solidFill>
                <a:latin typeface="Gill Sans"/>
                <a:ea typeface="Gill Sans"/>
                <a:cs typeface="Gill Sans"/>
                <a:sym typeface="Gill Sans"/>
              </a:rPr>
              <a:t>x</a:t>
            </a:r>
            <a:r>
              <a:rPr sz="3000">
                <a:latin typeface="Gill Sans"/>
                <a:ea typeface="Gill Sans"/>
                <a:cs typeface="Gill Sans"/>
                <a:sym typeface="Gill Sans"/>
              </a:rPr>
              <a:t>;  // Instance Variables</a:t>
            </a: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     </a:t>
            </a: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     void  method( ) {</a:t>
            </a: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         int  </a:t>
            </a:r>
            <a:r>
              <a:rPr sz="3000">
                <a:solidFill>
                  <a:srgbClr val="FF2600"/>
                </a:solidFill>
                <a:latin typeface="Gill Sans"/>
                <a:ea typeface="Gill Sans"/>
                <a:cs typeface="Gill Sans"/>
                <a:sym typeface="Gill Sans"/>
              </a:rPr>
              <a:t>x</a:t>
            </a:r>
            <a:r>
              <a:rPr sz="3000">
                <a:latin typeface="Gill Sans"/>
                <a:ea typeface="Gill Sans"/>
                <a:cs typeface="Gill Sans"/>
                <a:sym typeface="Gill Sans"/>
              </a:rPr>
              <a:t>;  // Local Variables</a:t>
            </a: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		</a:t>
            </a:r>
            <a:r>
              <a:rPr sz="3000">
                <a:solidFill>
                  <a:srgbClr val="0433FF"/>
                </a:solidFill>
                <a:latin typeface="Gill Sans"/>
                <a:ea typeface="Gill Sans"/>
                <a:cs typeface="Gill Sans"/>
                <a:sym typeface="Gill Sans"/>
              </a:rPr>
              <a:t>this.x</a:t>
            </a: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     }</a:t>
            </a:r>
            <a:endParaRPr sz="3000">
              <a:latin typeface="Gill Sans"/>
              <a:ea typeface="Gill Sans"/>
              <a:cs typeface="Gill Sans"/>
              <a:sym typeface="Gill Sans"/>
            </a:endParaRPr>
          </a:p>
          <a:p>
            <a:pPr lvl="0" algn="l">
              <a:defRPr sz="1800"/>
            </a:pPr>
            <a:endParaRPr sz="3000">
              <a:latin typeface="Gill Sans"/>
              <a:ea typeface="Gill Sans"/>
              <a:cs typeface="Gill Sans"/>
              <a:sym typeface="Gill Sans"/>
            </a:endParaRPr>
          </a:p>
          <a:p>
            <a:pPr lvl="0" algn="l">
              <a:defRPr sz="1800"/>
            </a:pPr>
            <a:r>
              <a:rPr sz="3000">
                <a:latin typeface="Gill Sans"/>
                <a:ea typeface="Gill Sans"/>
                <a:cs typeface="Gill Sans"/>
                <a:sym typeface="Gill Sans"/>
              </a:rPr>
              <a:t>}</a:t>
            </a:r>
          </a:p>
        </p:txBody>
      </p:sp>
    </p:spTree>
  </p:cSld>
  <p:clrMapOvr>
    <a:masterClrMapping/>
  </p:clrMapOvr>
  <p:transition spd="med" advClick="1"/>
</p:sld>
</file>

<file path=ppt/slides/slide5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2" name="Shape 232"/>
          <p:cNvSpPr/>
          <p:nvPr>
            <p:ph type="title"/>
          </p:nvPr>
        </p:nvSpPr>
        <p:spPr>
          <a:prstGeom prst="rect">
            <a:avLst/>
          </a:prstGeom>
        </p:spPr>
        <p:txBody>
          <a:bodyPr/>
          <a:lstStyle/>
          <a:p>
            <a:pPr lvl="0">
              <a:defRPr b="0" sz="1800"/>
            </a:pPr>
            <a:r>
              <a:rPr b="1" sz="3600"/>
              <a:t>引数で受渡し vs インスタンス変数</a:t>
            </a:r>
          </a:p>
        </p:txBody>
      </p:sp>
      <p:sp>
        <p:nvSpPr>
          <p:cNvPr id="233" name="Shape 233"/>
          <p:cNvSpPr/>
          <p:nvPr>
            <p:ph type="body" idx="1"/>
          </p:nvPr>
        </p:nvSpPr>
        <p:spPr>
          <a:prstGeom prst="rect">
            <a:avLst/>
          </a:prstGeom>
        </p:spPr>
        <p:txBody>
          <a:bodyPr/>
          <a:lstStyle/>
          <a:p>
            <a:pPr lvl="0">
              <a:buBlip>
                <a:blip r:embed="rId2"/>
              </a:buBlip>
              <a:defRPr sz="1800"/>
            </a:pPr>
            <a:r>
              <a:rPr sz="2400"/>
              <a:t>最初に１回だけ設定して、後は参照だけするような情報は、インスタンス変数でも良い。</a:t>
            </a:r>
            <a:endParaRPr sz="2400"/>
          </a:p>
          <a:p>
            <a:pPr lvl="0">
              <a:buBlip>
                <a:blip r:embed="rId2"/>
              </a:buBlip>
              <a:defRPr sz="1800"/>
            </a:pPr>
            <a:endParaRPr sz="2400"/>
          </a:p>
          <a:p>
            <a:pPr lvl="1" marL="0" indent="596900">
              <a:lnSpc>
                <a:spcPct val="90000"/>
              </a:lnSpc>
              <a:spcBef>
                <a:spcPts val="0"/>
              </a:spcBef>
              <a:buSzTx/>
              <a:buNone/>
              <a:defRPr sz="1800"/>
            </a:pPr>
            <a:r>
              <a:rPr b="1" sz="2400">
                <a:latin typeface="Palatino"/>
                <a:ea typeface="Palatino"/>
                <a:cs typeface="Palatino"/>
                <a:sym typeface="Palatino"/>
              </a:rPr>
              <a:t>public class</a:t>
            </a:r>
            <a:r>
              <a:rPr sz="2400">
                <a:latin typeface="Palatino"/>
                <a:ea typeface="Palatino"/>
                <a:cs typeface="Palatino"/>
                <a:sym typeface="Palatino"/>
              </a:rPr>
              <a:t> TestApplet </a:t>
            </a:r>
            <a:r>
              <a:rPr b="1" sz="2400">
                <a:latin typeface="Palatino"/>
                <a:ea typeface="Palatino"/>
                <a:cs typeface="Palatino"/>
                <a:sym typeface="Palatino"/>
              </a:rPr>
              <a:t>extends</a:t>
            </a:r>
            <a:r>
              <a:rPr sz="2400">
                <a:latin typeface="Palatino"/>
                <a:ea typeface="Palatino"/>
                <a:cs typeface="Palatino"/>
                <a:sym typeface="Palatino"/>
              </a:rPr>
              <a:t> Applet</a:t>
            </a:r>
            <a:r>
              <a:rPr sz="2400"/>
              <a:t> {</a:t>
            </a:r>
            <a:endParaRPr sz="2400"/>
          </a:p>
          <a:p>
            <a:pPr lvl="1" marL="0" indent="596900">
              <a:lnSpc>
                <a:spcPct val="90000"/>
              </a:lnSpc>
              <a:spcBef>
                <a:spcPts val="0"/>
              </a:spcBef>
              <a:buSzTx/>
              <a:buNone/>
              <a:defRPr sz="1800"/>
            </a:pPr>
            <a:r>
              <a:rPr sz="2400"/>
              <a:t>    </a:t>
            </a:r>
            <a:r>
              <a:rPr sz="2400">
                <a:latin typeface="Palatino"/>
                <a:ea typeface="Palatino"/>
                <a:cs typeface="Palatino"/>
                <a:sym typeface="Palatino"/>
              </a:rPr>
              <a:t>Graphics  gg</a:t>
            </a:r>
            <a:r>
              <a:rPr sz="2400"/>
              <a:t>;  // 共通で使うインスタンス変数</a:t>
            </a:r>
            <a:endParaRPr sz="2400"/>
          </a:p>
          <a:p>
            <a:pPr lvl="1" marL="0" indent="596900">
              <a:lnSpc>
                <a:spcPct val="90000"/>
              </a:lnSpc>
              <a:spcBef>
                <a:spcPts val="0"/>
              </a:spcBef>
              <a:buSzTx/>
              <a:buNone/>
              <a:defRPr sz="1800"/>
            </a:pPr>
            <a:r>
              <a:rPr sz="2400"/>
              <a:t>    </a:t>
            </a:r>
            <a:r>
              <a:rPr b="1" sz="2400">
                <a:latin typeface="Palatino"/>
                <a:ea typeface="Palatino"/>
                <a:cs typeface="Palatino"/>
                <a:sym typeface="Palatino"/>
              </a:rPr>
              <a:t>public</a:t>
            </a:r>
            <a:r>
              <a:rPr sz="2400">
                <a:latin typeface="Palatino"/>
                <a:ea typeface="Palatino"/>
                <a:cs typeface="Palatino"/>
                <a:sym typeface="Palatino"/>
              </a:rPr>
              <a:t> </a:t>
            </a:r>
            <a:r>
              <a:rPr b="1" sz="2400">
                <a:latin typeface="Palatino"/>
                <a:ea typeface="Palatino"/>
                <a:cs typeface="Palatino"/>
                <a:sym typeface="Palatino"/>
              </a:rPr>
              <a:t>void</a:t>
            </a:r>
            <a:r>
              <a:rPr sz="2400">
                <a:latin typeface="Palatino"/>
                <a:ea typeface="Palatino"/>
                <a:cs typeface="Palatino"/>
                <a:sym typeface="Palatino"/>
              </a:rPr>
              <a:t> paint( Graphics g )</a:t>
            </a:r>
            <a:r>
              <a:rPr sz="2400"/>
              <a:t> {</a:t>
            </a:r>
            <a:endParaRPr sz="2400"/>
          </a:p>
          <a:p>
            <a:pPr lvl="1" marL="0" indent="596900">
              <a:lnSpc>
                <a:spcPct val="90000"/>
              </a:lnSpc>
              <a:spcBef>
                <a:spcPts val="0"/>
              </a:spcBef>
              <a:buSzTx/>
              <a:buNone/>
              <a:defRPr sz="1800"/>
            </a:pPr>
            <a:r>
              <a:rPr sz="2400"/>
              <a:t>      </a:t>
            </a:r>
            <a:r>
              <a:rPr sz="2400">
                <a:latin typeface="Palatino"/>
                <a:ea typeface="Palatino"/>
                <a:cs typeface="Palatino"/>
                <a:sym typeface="Palatino"/>
              </a:rPr>
              <a:t>gg = g</a:t>
            </a:r>
            <a:r>
              <a:rPr sz="2400"/>
              <a:t>;</a:t>
            </a:r>
            <a:endParaRPr sz="2400"/>
          </a:p>
          <a:p>
            <a:pPr lvl="1" marL="0" indent="596900">
              <a:lnSpc>
                <a:spcPct val="90000"/>
              </a:lnSpc>
              <a:spcBef>
                <a:spcPts val="0"/>
              </a:spcBef>
              <a:buSzTx/>
              <a:buNone/>
              <a:defRPr sz="1800"/>
            </a:pPr>
            <a:r>
              <a:rPr sz="2400"/>
              <a:t>    }</a:t>
            </a:r>
            <a:endParaRPr sz="2400"/>
          </a:p>
          <a:p>
            <a:pPr lvl="1" marL="0" indent="596900">
              <a:lnSpc>
                <a:spcPct val="90000"/>
              </a:lnSpc>
              <a:spcBef>
                <a:spcPts val="0"/>
              </a:spcBef>
              <a:buSzTx/>
              <a:buNone/>
              <a:defRPr sz="1800"/>
            </a:pPr>
            <a:r>
              <a:rPr sz="2400"/>
              <a:t>    // 他のメソッドからは、</a:t>
            </a:r>
            <a:r>
              <a:rPr sz="2400">
                <a:latin typeface="Palatino"/>
                <a:ea typeface="Palatino"/>
                <a:cs typeface="Palatino"/>
                <a:sym typeface="Palatino"/>
              </a:rPr>
              <a:t>gg</a:t>
            </a:r>
            <a:r>
              <a:rPr sz="2400"/>
              <a:t>でアクセス</a:t>
            </a:r>
            <a:endParaRPr sz="2400"/>
          </a:p>
          <a:p>
            <a:pPr lvl="1" marL="0" indent="596900">
              <a:spcBef>
                <a:spcPts val="0"/>
              </a:spcBef>
              <a:buSzTx/>
              <a:buNone/>
              <a:defRPr sz="1800"/>
            </a:pPr>
            <a:r>
              <a:rPr sz="2400"/>
              <a:t>}</a:t>
            </a:r>
          </a:p>
        </p:txBody>
      </p:sp>
    </p:spTree>
  </p:cSld>
  <p:clrMapOvr>
    <a:masterClrMapping/>
  </p:clrMapOvr>
  <p:transition spd="med" advClick="1"/>
</p:sld>
</file>

<file path=ppt/slides/slide5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5" name="Shape 235"/>
          <p:cNvSpPr/>
          <p:nvPr>
            <p:ph type="title"/>
          </p:nvPr>
        </p:nvSpPr>
        <p:spPr>
          <a:prstGeom prst="rect">
            <a:avLst/>
          </a:prstGeom>
        </p:spPr>
        <p:txBody>
          <a:bodyPr/>
          <a:lstStyle/>
          <a:p>
            <a:pPr lvl="0">
              <a:defRPr b="0" sz="1800"/>
            </a:pPr>
            <a:r>
              <a:rPr b="1" sz="3600"/>
              <a:t>値を戻すメソッド</a:t>
            </a:r>
          </a:p>
        </p:txBody>
      </p:sp>
      <p:sp>
        <p:nvSpPr>
          <p:cNvPr id="236" name="Shape 236"/>
          <p:cNvSpPr/>
          <p:nvPr>
            <p:ph type="body" idx="1"/>
          </p:nvPr>
        </p:nvSpPr>
        <p:spPr>
          <a:prstGeom prst="rect">
            <a:avLst/>
          </a:prstGeom>
        </p:spPr>
        <p:txBody>
          <a:bodyPr/>
          <a:lstStyle/>
          <a:p>
            <a:pPr lvl="0" marL="615879" indent="-361879">
              <a:buBlip>
                <a:blip r:embed="rId2"/>
              </a:buBlip>
              <a:defRPr sz="1800"/>
            </a:pPr>
            <a:r>
              <a:rPr b="1" sz="2400">
                <a:latin typeface="Palatino"/>
                <a:ea typeface="Palatino"/>
                <a:cs typeface="Palatino"/>
                <a:sym typeface="Palatino"/>
              </a:rPr>
              <a:t>return</a:t>
            </a:r>
            <a:r>
              <a:rPr sz="2400"/>
              <a:t>文を使う。呼出し側に値を一つ戻せる。</a:t>
            </a:r>
            <a:endParaRPr sz="2400"/>
          </a:p>
          <a:p>
            <a:pPr lvl="1">
              <a:defRPr sz="1800"/>
            </a:pPr>
            <a:r>
              <a:rPr sz="2400"/>
              <a:t>メソッドの中で、</a:t>
            </a:r>
            <a:endParaRPr sz="2400"/>
          </a:p>
          <a:p>
            <a:pPr lvl="1">
              <a:defRPr sz="1800"/>
            </a:pPr>
            <a:r>
              <a:rPr b="1" sz="2400">
                <a:latin typeface="Palatino"/>
                <a:ea typeface="Palatino"/>
                <a:cs typeface="Palatino"/>
                <a:sym typeface="Palatino"/>
              </a:rPr>
              <a:t>return</a:t>
            </a:r>
            <a:r>
              <a:rPr sz="2400"/>
              <a:t>  式;</a:t>
            </a:r>
            <a:endParaRPr sz="2400"/>
          </a:p>
          <a:p>
            <a:pPr lvl="1">
              <a:defRPr sz="1800"/>
            </a:pPr>
            <a:r>
              <a:rPr sz="2400"/>
              <a:t>例：   </a:t>
            </a:r>
            <a:r>
              <a:rPr b="1" sz="2400">
                <a:latin typeface="Palatino"/>
                <a:ea typeface="Palatino"/>
                <a:cs typeface="Palatino"/>
                <a:sym typeface="Palatino"/>
              </a:rPr>
              <a:t>return</a:t>
            </a:r>
            <a:r>
              <a:rPr sz="2400">
                <a:latin typeface="Palatino"/>
                <a:ea typeface="Palatino"/>
                <a:cs typeface="Palatino"/>
                <a:sym typeface="Palatino"/>
              </a:rPr>
              <a:t>   34 * 32;</a:t>
            </a:r>
            <a:endParaRPr sz="2400">
              <a:latin typeface="Palatino"/>
              <a:ea typeface="Palatino"/>
              <a:cs typeface="Palatino"/>
              <a:sym typeface="Palatino"/>
            </a:endParaRPr>
          </a:p>
          <a:p>
            <a:pPr lvl="0">
              <a:buBlip>
                <a:blip r:embed="rId2"/>
              </a:buBlip>
              <a:defRPr sz="1800"/>
            </a:pPr>
            <a:endParaRPr sz="2400"/>
          </a:p>
          <a:p>
            <a:pPr lvl="0">
              <a:buBlip>
                <a:blip r:embed="rId2"/>
              </a:buBlip>
              <a:defRPr sz="1800"/>
            </a:pPr>
            <a:r>
              <a:rPr sz="2400"/>
              <a:t>メソッドを定義する際に、戻される型を指定する</a:t>
            </a:r>
            <a:endParaRPr sz="2400"/>
          </a:p>
          <a:p>
            <a:pPr lvl="1">
              <a:defRPr sz="1800"/>
            </a:pPr>
            <a:r>
              <a:rPr sz="2400"/>
              <a:t>戻される型  メソッド名(  仮パラメータ  )</a:t>
            </a:r>
            <a:endParaRPr sz="2400"/>
          </a:p>
          <a:p>
            <a:pPr lvl="1">
              <a:defRPr sz="1800"/>
            </a:pPr>
            <a:r>
              <a:rPr sz="2400"/>
              <a:t>例：　</a:t>
            </a:r>
            <a:r>
              <a:rPr b="1" sz="2400">
                <a:latin typeface="Palatino"/>
                <a:ea typeface="Palatino"/>
                <a:cs typeface="Palatino"/>
                <a:sym typeface="Palatino"/>
              </a:rPr>
              <a:t>int</a:t>
            </a:r>
            <a:r>
              <a:rPr sz="2400">
                <a:latin typeface="Palatino"/>
                <a:ea typeface="Palatino"/>
                <a:cs typeface="Palatino"/>
                <a:sym typeface="Palatino"/>
              </a:rPr>
              <a:t>   square(  </a:t>
            </a:r>
            <a:r>
              <a:rPr b="1" sz="2400">
                <a:latin typeface="Palatino"/>
                <a:ea typeface="Palatino"/>
                <a:cs typeface="Palatino"/>
                <a:sym typeface="Palatino"/>
              </a:rPr>
              <a:t>int</a:t>
            </a:r>
            <a:r>
              <a:rPr sz="2400">
                <a:latin typeface="Palatino"/>
                <a:ea typeface="Palatino"/>
                <a:cs typeface="Palatino"/>
                <a:sym typeface="Palatino"/>
              </a:rPr>
              <a:t>  </a:t>
            </a:r>
            <a:r>
              <a:rPr i="1" sz="2400">
                <a:latin typeface="Palatino"/>
                <a:ea typeface="Palatino"/>
                <a:cs typeface="Palatino"/>
                <a:sym typeface="Palatino"/>
              </a:rPr>
              <a:t>x</a:t>
            </a:r>
            <a:r>
              <a:rPr sz="2400">
                <a:latin typeface="Palatino"/>
                <a:ea typeface="Palatino"/>
                <a:cs typeface="Palatino"/>
                <a:sym typeface="Palatino"/>
              </a:rPr>
              <a:t> ) { ...... } </a:t>
            </a:r>
            <a:endParaRPr sz="2400">
              <a:latin typeface="Palatino"/>
              <a:ea typeface="Palatino"/>
              <a:cs typeface="Palatino"/>
              <a:sym typeface="Palatino"/>
            </a:endParaRPr>
          </a:p>
          <a:p>
            <a:pPr lvl="1">
              <a:defRPr sz="1800"/>
            </a:pPr>
            <a:r>
              <a:rPr sz="2400"/>
              <a:t>         ↑戻される型が整数型であることを示す</a:t>
            </a:r>
          </a:p>
        </p:txBody>
      </p:sp>
    </p:spTree>
  </p:cSld>
  <p:clrMapOvr>
    <a:masterClrMapping/>
  </p:clrMapOvr>
  <p:transition spd="med" advClick="1"/>
</p:sld>
</file>

<file path=ppt/slides/slide5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8" name="Shape 238"/>
          <p:cNvSpPr/>
          <p:nvPr>
            <p:ph type="title"/>
          </p:nvPr>
        </p:nvSpPr>
        <p:spPr>
          <a:prstGeom prst="rect">
            <a:avLst/>
          </a:prstGeom>
        </p:spPr>
        <p:txBody>
          <a:bodyPr/>
          <a:lstStyle/>
          <a:p>
            <a:pPr lvl="0">
              <a:defRPr b="0" sz="1800"/>
            </a:pPr>
            <a:r>
              <a:rPr b="1" sz="3600"/>
              <a:t>squareとgreater</a:t>
            </a:r>
          </a:p>
        </p:txBody>
      </p:sp>
      <p:sp>
        <p:nvSpPr>
          <p:cNvPr id="239" name="Shape 239"/>
          <p:cNvSpPr/>
          <p:nvPr>
            <p:ph type="body" idx="1"/>
          </p:nvPr>
        </p:nvSpPr>
        <p:spPr>
          <a:prstGeom prst="rect">
            <a:avLst/>
          </a:prstGeom>
        </p:spPr>
        <p:txBody>
          <a:bodyPr/>
          <a:lstStyle/>
          <a:p>
            <a:pPr lvl="0">
              <a:buBlip>
                <a:blip r:embed="rId2"/>
              </a:buBlip>
              <a:defRPr sz="1800"/>
            </a:pPr>
            <a:r>
              <a:rPr sz="2400"/>
              <a:t>// 与えられた値の２乗を返すメソッド</a:t>
            </a:r>
            <a:endParaRPr sz="2400"/>
          </a:p>
          <a:p>
            <a:pPr lvl="0">
              <a:lnSpc>
                <a:spcPct val="90000"/>
              </a:lnSpc>
              <a:buBlip>
                <a:blip r:embed="rId2"/>
              </a:buBlip>
              <a:defRPr sz="1800"/>
            </a:pPr>
            <a:r>
              <a:rPr b="1" sz="2400">
                <a:latin typeface="Palatino"/>
                <a:ea typeface="Palatino"/>
                <a:cs typeface="Palatino"/>
                <a:sym typeface="Palatino"/>
              </a:rPr>
              <a:t>int</a:t>
            </a:r>
            <a:r>
              <a:rPr sz="2400">
                <a:latin typeface="Palatino"/>
                <a:ea typeface="Palatino"/>
                <a:cs typeface="Palatino"/>
                <a:sym typeface="Palatino"/>
              </a:rPr>
              <a:t>  square (  </a:t>
            </a:r>
            <a:r>
              <a:rPr b="1" sz="2400">
                <a:latin typeface="Palatino"/>
                <a:ea typeface="Palatino"/>
                <a:cs typeface="Palatino"/>
                <a:sym typeface="Palatino"/>
              </a:rPr>
              <a:t>int</a:t>
            </a:r>
            <a:r>
              <a:rPr sz="2400">
                <a:latin typeface="Palatino"/>
                <a:ea typeface="Palatino"/>
                <a:cs typeface="Palatino"/>
                <a:sym typeface="Palatino"/>
              </a:rPr>
              <a:t>  x  ) {</a:t>
            </a:r>
            <a:endParaRPr sz="2400">
              <a:latin typeface="Palatino"/>
              <a:ea typeface="Palatino"/>
              <a:cs typeface="Palatino"/>
              <a:sym typeface="Palatino"/>
            </a:endParaRPr>
          </a:p>
          <a:p>
            <a:pPr lvl="0">
              <a:lnSpc>
                <a:spcPct val="90000"/>
              </a:lnSpc>
              <a:buBlip>
                <a:blip r:embed="rId2"/>
              </a:buBlip>
              <a:defRPr sz="1800"/>
            </a:pPr>
            <a:r>
              <a:rPr sz="2400">
                <a:latin typeface="Palatino"/>
                <a:ea typeface="Palatino"/>
                <a:cs typeface="Palatino"/>
                <a:sym typeface="Palatino"/>
              </a:rPr>
              <a:t>     </a:t>
            </a:r>
            <a:r>
              <a:rPr b="1" sz="2400">
                <a:latin typeface="Palatino"/>
                <a:ea typeface="Palatino"/>
                <a:cs typeface="Palatino"/>
                <a:sym typeface="Palatino"/>
              </a:rPr>
              <a:t>return</a:t>
            </a:r>
            <a:r>
              <a:rPr sz="2400">
                <a:latin typeface="Palatino"/>
                <a:ea typeface="Palatino"/>
                <a:cs typeface="Palatino"/>
                <a:sym typeface="Palatino"/>
              </a:rPr>
              <a:t>   x * x ;</a:t>
            </a:r>
            <a:endParaRPr sz="2400">
              <a:latin typeface="Palatino"/>
              <a:ea typeface="Palatino"/>
              <a:cs typeface="Palatino"/>
              <a:sym typeface="Palatino"/>
            </a:endParaRPr>
          </a:p>
          <a:p>
            <a:pPr lvl="0">
              <a:lnSpc>
                <a:spcPct val="90000"/>
              </a:lnSpc>
              <a:buBlip>
                <a:blip r:embed="rId2"/>
              </a:buBlip>
              <a:defRPr sz="1800"/>
            </a:pPr>
            <a:r>
              <a:rPr sz="2400">
                <a:latin typeface="Palatino"/>
                <a:ea typeface="Palatino"/>
                <a:cs typeface="Palatino"/>
                <a:sym typeface="Palatino"/>
              </a:rPr>
              <a:t>}</a:t>
            </a:r>
            <a:endParaRPr sz="2400">
              <a:latin typeface="Palatino"/>
              <a:ea typeface="Palatino"/>
              <a:cs typeface="Palatino"/>
              <a:sym typeface="Palatino"/>
            </a:endParaRPr>
          </a:p>
          <a:p>
            <a:pPr lvl="0">
              <a:buBlip>
                <a:blip r:embed="rId2"/>
              </a:buBlip>
              <a:defRPr sz="1800"/>
            </a:pPr>
            <a:endParaRPr sz="2400">
              <a:latin typeface="Palatino"/>
              <a:ea typeface="Palatino"/>
              <a:cs typeface="Palatino"/>
              <a:sym typeface="Palatino"/>
            </a:endParaRPr>
          </a:p>
          <a:p>
            <a:pPr lvl="0">
              <a:buBlip>
                <a:blip r:embed="rId2"/>
              </a:buBlip>
              <a:defRPr sz="1800"/>
            </a:pPr>
            <a:r>
              <a:rPr sz="2400"/>
              <a:t>//</a:t>
            </a:r>
            <a:r>
              <a:rPr sz="2400">
                <a:latin typeface="Palatino"/>
                <a:ea typeface="Palatino"/>
                <a:cs typeface="Palatino"/>
                <a:sym typeface="Palatino"/>
              </a:rPr>
              <a:t> ２つのうち、大きいほうの値を返すメソッド</a:t>
            </a:r>
            <a:endParaRPr sz="2400">
              <a:latin typeface="Palatino"/>
              <a:ea typeface="Palatino"/>
              <a:cs typeface="Palatino"/>
              <a:sym typeface="Palatino"/>
            </a:endParaRPr>
          </a:p>
          <a:p>
            <a:pPr lvl="0">
              <a:buBlip>
                <a:blip r:embed="rId2"/>
              </a:buBlip>
              <a:defRPr sz="1800"/>
            </a:pPr>
            <a:r>
              <a:rPr sz="2400"/>
              <a:t>//</a:t>
            </a:r>
            <a:r>
              <a:rPr sz="2400">
                <a:latin typeface="Palatino"/>
                <a:ea typeface="Palatino"/>
                <a:cs typeface="Palatino"/>
                <a:sym typeface="Palatino"/>
              </a:rPr>
              <a:t> Math.max( x, y )と同じ</a:t>
            </a:r>
            <a:endParaRPr sz="2400">
              <a:latin typeface="Palatino"/>
              <a:ea typeface="Palatino"/>
              <a:cs typeface="Palatino"/>
              <a:sym typeface="Palatino"/>
            </a:endParaRPr>
          </a:p>
          <a:p>
            <a:pPr lvl="0">
              <a:lnSpc>
                <a:spcPct val="90000"/>
              </a:lnSpc>
              <a:buBlip>
                <a:blip r:embed="rId2"/>
              </a:buBlip>
              <a:defRPr sz="1800"/>
            </a:pPr>
            <a:r>
              <a:rPr b="1" sz="2400">
                <a:latin typeface="Palatino"/>
                <a:ea typeface="Palatino"/>
                <a:cs typeface="Palatino"/>
                <a:sym typeface="Palatino"/>
              </a:rPr>
              <a:t>int</a:t>
            </a:r>
            <a:r>
              <a:rPr sz="2400">
                <a:latin typeface="Palatino"/>
                <a:ea typeface="Palatino"/>
                <a:cs typeface="Palatino"/>
                <a:sym typeface="Palatino"/>
              </a:rPr>
              <a:t>  greater( </a:t>
            </a:r>
            <a:r>
              <a:rPr b="1" sz="2400">
                <a:latin typeface="Palatino"/>
                <a:ea typeface="Palatino"/>
                <a:cs typeface="Palatino"/>
                <a:sym typeface="Palatino"/>
              </a:rPr>
              <a:t>int</a:t>
            </a:r>
            <a:r>
              <a:rPr sz="2400">
                <a:latin typeface="Palatino"/>
                <a:ea typeface="Palatino"/>
                <a:cs typeface="Palatino"/>
                <a:sym typeface="Palatino"/>
              </a:rPr>
              <a:t> x, </a:t>
            </a:r>
            <a:r>
              <a:rPr b="1" sz="2400">
                <a:latin typeface="Palatino"/>
                <a:ea typeface="Palatino"/>
                <a:cs typeface="Palatino"/>
                <a:sym typeface="Palatino"/>
              </a:rPr>
              <a:t>int</a:t>
            </a:r>
            <a:r>
              <a:rPr sz="2400">
                <a:latin typeface="Palatino"/>
                <a:ea typeface="Palatino"/>
                <a:cs typeface="Palatino"/>
                <a:sym typeface="Palatino"/>
              </a:rPr>
              <a:t> y ) {</a:t>
            </a:r>
            <a:endParaRPr sz="2400">
              <a:latin typeface="Palatino"/>
              <a:ea typeface="Palatino"/>
              <a:cs typeface="Palatino"/>
              <a:sym typeface="Palatino"/>
            </a:endParaRPr>
          </a:p>
          <a:p>
            <a:pPr lvl="0">
              <a:lnSpc>
                <a:spcPct val="90000"/>
              </a:lnSpc>
              <a:buBlip>
                <a:blip r:embed="rId2"/>
              </a:buBlip>
              <a:defRPr sz="1800"/>
            </a:pPr>
            <a:r>
              <a:rPr sz="2400">
                <a:latin typeface="Palatino"/>
                <a:ea typeface="Palatino"/>
                <a:cs typeface="Palatino"/>
                <a:sym typeface="Palatino"/>
              </a:rPr>
              <a:t>      </a:t>
            </a:r>
            <a:r>
              <a:rPr b="1" sz="2400">
                <a:latin typeface="Palatino"/>
                <a:ea typeface="Palatino"/>
                <a:cs typeface="Palatino"/>
                <a:sym typeface="Palatino"/>
              </a:rPr>
              <a:t>if</a:t>
            </a:r>
            <a:r>
              <a:rPr sz="2400">
                <a:latin typeface="Palatino"/>
                <a:ea typeface="Palatino"/>
                <a:cs typeface="Palatino"/>
                <a:sym typeface="Palatino"/>
              </a:rPr>
              <a:t> ( x &gt; y ) { </a:t>
            </a:r>
            <a:r>
              <a:rPr b="1" sz="2400">
                <a:latin typeface="Palatino"/>
                <a:ea typeface="Palatino"/>
                <a:cs typeface="Palatino"/>
                <a:sym typeface="Palatino"/>
              </a:rPr>
              <a:t>return</a:t>
            </a:r>
            <a:r>
              <a:rPr sz="2400">
                <a:latin typeface="Palatino"/>
                <a:ea typeface="Palatino"/>
                <a:cs typeface="Palatino"/>
                <a:sym typeface="Palatino"/>
              </a:rPr>
              <a:t>  x ; }</a:t>
            </a:r>
            <a:endParaRPr sz="2400">
              <a:latin typeface="Palatino"/>
              <a:ea typeface="Palatino"/>
              <a:cs typeface="Palatino"/>
              <a:sym typeface="Palatino"/>
            </a:endParaRPr>
          </a:p>
          <a:p>
            <a:pPr lvl="0">
              <a:lnSpc>
                <a:spcPct val="90000"/>
              </a:lnSpc>
              <a:buBlip>
                <a:blip r:embed="rId2"/>
              </a:buBlip>
              <a:defRPr sz="1800"/>
            </a:pPr>
            <a:r>
              <a:rPr sz="2400">
                <a:latin typeface="Palatino"/>
                <a:ea typeface="Palatino"/>
                <a:cs typeface="Palatino"/>
                <a:sym typeface="Palatino"/>
              </a:rPr>
              <a:t>      </a:t>
            </a:r>
            <a:r>
              <a:rPr b="1" sz="2400">
                <a:latin typeface="Palatino"/>
                <a:ea typeface="Palatino"/>
                <a:cs typeface="Palatino"/>
                <a:sym typeface="Palatino"/>
              </a:rPr>
              <a:t>else</a:t>
            </a:r>
            <a:r>
              <a:rPr sz="2400">
                <a:latin typeface="Palatino"/>
                <a:ea typeface="Palatino"/>
                <a:cs typeface="Palatino"/>
                <a:sym typeface="Palatino"/>
              </a:rPr>
              <a:t> { </a:t>
            </a:r>
            <a:r>
              <a:rPr b="1" sz="2400">
                <a:latin typeface="Palatino"/>
                <a:ea typeface="Palatino"/>
                <a:cs typeface="Palatino"/>
                <a:sym typeface="Palatino"/>
              </a:rPr>
              <a:t>return</a:t>
            </a:r>
            <a:r>
              <a:rPr sz="2400">
                <a:latin typeface="Palatino"/>
                <a:ea typeface="Palatino"/>
                <a:cs typeface="Palatino"/>
                <a:sym typeface="Palatino"/>
              </a:rPr>
              <a:t> y; }</a:t>
            </a:r>
            <a:endParaRPr sz="2400">
              <a:latin typeface="Palatino"/>
              <a:ea typeface="Palatino"/>
              <a:cs typeface="Palatino"/>
              <a:sym typeface="Palatino"/>
            </a:endParaRPr>
          </a:p>
          <a:p>
            <a:pPr lvl="0">
              <a:lnSpc>
                <a:spcPct val="90000"/>
              </a:lnSpc>
              <a:buBlip>
                <a:blip r:embed="rId2"/>
              </a:buBlip>
              <a:defRPr sz="1800"/>
            </a:pPr>
            <a:r>
              <a:rPr sz="2400">
                <a:latin typeface="Palatino"/>
                <a:ea typeface="Palatino"/>
                <a:cs typeface="Palatino"/>
                <a:sym typeface="Palatino"/>
              </a:rPr>
              <a:t>}</a:t>
            </a:r>
          </a:p>
        </p:txBody>
      </p:sp>
    </p:spTree>
  </p:cSld>
  <p:clrMapOvr>
    <a:masterClrMapping/>
  </p:clrMapOvr>
  <p:transition spd="med" advClick="1"/>
</p:sld>
</file>

<file path=ppt/slides/slide5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1" name="Shape 241"/>
          <p:cNvSpPr/>
          <p:nvPr>
            <p:ph type="title"/>
          </p:nvPr>
        </p:nvSpPr>
        <p:spPr>
          <a:prstGeom prst="rect">
            <a:avLst/>
          </a:prstGeom>
        </p:spPr>
        <p:txBody>
          <a:bodyPr/>
          <a:lstStyle/>
          <a:p>
            <a:pPr lvl="0">
              <a:defRPr b="0" sz="1800"/>
            </a:pPr>
            <a:r>
              <a:rPr b="1" sz="3600"/>
              <a:t>値を戻すメソッドの呼出し</a:t>
            </a:r>
          </a:p>
        </p:txBody>
      </p:sp>
      <p:sp>
        <p:nvSpPr>
          <p:cNvPr id="242" name="Shape 242"/>
          <p:cNvSpPr/>
          <p:nvPr>
            <p:ph type="body" idx="1"/>
          </p:nvPr>
        </p:nvSpPr>
        <p:spPr>
          <a:prstGeom prst="rect">
            <a:avLst/>
          </a:prstGeom>
        </p:spPr>
        <p:txBody>
          <a:bodyPr/>
          <a:lstStyle/>
          <a:p>
            <a:pPr lvl="0">
              <a:buBlip>
                <a:blip r:embed="rId2"/>
              </a:buBlip>
              <a:defRPr sz="1800"/>
            </a:pPr>
            <a:r>
              <a:rPr sz="2400"/>
              <a:t>変数に代入する式の中で呼び出される。</a:t>
            </a:r>
            <a:endParaRPr sz="2400"/>
          </a:p>
          <a:p>
            <a:pPr lvl="0">
              <a:buBlip>
                <a:blip r:embed="rId2"/>
              </a:buBlip>
              <a:defRPr sz="1800"/>
            </a:pPr>
            <a:r>
              <a:rPr sz="2400"/>
              <a:t>まず実パラメータが評価され、呼び出された後に代入される。</a:t>
            </a:r>
            <a:endParaRPr sz="2400"/>
          </a:p>
          <a:p>
            <a:pPr lvl="1">
              <a:defRPr sz="1800"/>
            </a:pPr>
            <a:r>
              <a:rPr sz="2400"/>
              <a:t>例：</a:t>
            </a:r>
            <a:r>
              <a:rPr sz="2400">
                <a:latin typeface="Palatino"/>
                <a:ea typeface="Palatino"/>
                <a:cs typeface="Palatino"/>
                <a:sym typeface="Palatino"/>
              </a:rPr>
              <a:t> </a:t>
            </a:r>
            <a:r>
              <a:rPr i="1" sz="2400">
                <a:latin typeface="Palatino"/>
                <a:ea typeface="Palatino"/>
                <a:cs typeface="Palatino"/>
                <a:sym typeface="Palatino"/>
              </a:rPr>
              <a:t>result</a:t>
            </a:r>
            <a:r>
              <a:rPr sz="2400">
                <a:latin typeface="Palatino"/>
                <a:ea typeface="Palatino"/>
                <a:cs typeface="Palatino"/>
                <a:sym typeface="Palatino"/>
              </a:rPr>
              <a:t> = square( 45 * 10 );</a:t>
            </a:r>
          </a:p>
        </p:txBody>
      </p:sp>
      <p:pic>
        <p:nvPicPr>
          <p:cNvPr id="243" name="methodCall4.pdf"/>
          <p:cNvPicPr/>
          <p:nvPr/>
        </p:nvPicPr>
        <p:blipFill>
          <a:blip r:embed="rId3">
            <a:extLst/>
          </a:blip>
          <a:stretch>
            <a:fillRect/>
          </a:stretch>
        </p:blipFill>
        <p:spPr>
          <a:xfrm>
            <a:off x="1269546" y="3488067"/>
            <a:ext cx="9067801" cy="3408033"/>
          </a:xfrm>
          <a:prstGeom prst="rect">
            <a:avLst/>
          </a:prstGeom>
          <a:ln w="12700">
            <a:miter lim="400000"/>
          </a:ln>
        </p:spPr>
      </p:pic>
    </p:spTree>
  </p:cSld>
  <p:clrMapOvr>
    <a:masterClrMapping/>
  </p:clrMapOvr>
  <p:transition spd="med" advClick="1"/>
</p:sld>
</file>

<file path=ppt/slides/slide5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5" name="Shape 245"/>
          <p:cNvSpPr/>
          <p:nvPr>
            <p:ph type="title"/>
          </p:nvPr>
        </p:nvSpPr>
        <p:spPr>
          <a:prstGeom prst="rect">
            <a:avLst/>
          </a:prstGeom>
        </p:spPr>
        <p:txBody>
          <a:bodyPr/>
          <a:lstStyle/>
          <a:p>
            <a:pPr lvl="0">
              <a:defRPr b="0" sz="1800"/>
            </a:pPr>
            <a:r>
              <a:rPr b="1" sz="3600"/>
              <a:t>値を戻すメソッドの多重化呼出し</a:t>
            </a:r>
          </a:p>
        </p:txBody>
      </p:sp>
      <p:sp>
        <p:nvSpPr>
          <p:cNvPr id="246" name="Shape 246"/>
          <p:cNvSpPr/>
          <p:nvPr>
            <p:ph type="body" idx="1"/>
          </p:nvPr>
        </p:nvSpPr>
        <p:spPr>
          <a:prstGeom prst="rect">
            <a:avLst/>
          </a:prstGeom>
        </p:spPr>
        <p:txBody>
          <a:bodyPr/>
          <a:lstStyle/>
          <a:p>
            <a:pPr lvl="0">
              <a:buBlip>
                <a:blip r:embed="rId2"/>
              </a:buBlip>
              <a:defRPr sz="1800"/>
            </a:pPr>
            <a:r>
              <a:rPr sz="2400"/>
              <a:t>他のパラメータ付きメソッドの呼出しの際に、実パラメータの中で呼び出される</a:t>
            </a:r>
            <a:endParaRPr sz="2400"/>
          </a:p>
          <a:p>
            <a:pPr lvl="0">
              <a:buBlip>
                <a:blip r:embed="rId2"/>
              </a:buBlip>
              <a:defRPr sz="1800"/>
            </a:pPr>
            <a:endParaRPr sz="2400"/>
          </a:p>
          <a:p>
            <a:pPr lvl="0">
              <a:buBlip>
                <a:blip r:embed="rId2"/>
              </a:buBlip>
              <a:defRPr sz="1800"/>
            </a:pPr>
            <a:r>
              <a:rPr sz="2400"/>
              <a:t>例: </a:t>
            </a:r>
            <a:r>
              <a:rPr i="1" sz="2400">
                <a:latin typeface="Palatino"/>
                <a:ea typeface="Palatino"/>
                <a:cs typeface="Palatino"/>
                <a:sym typeface="Palatino"/>
              </a:rPr>
              <a:t>result</a:t>
            </a:r>
            <a:r>
              <a:rPr sz="2400">
                <a:latin typeface="Palatino"/>
                <a:ea typeface="Palatino"/>
                <a:cs typeface="Palatino"/>
                <a:sym typeface="Palatino"/>
              </a:rPr>
              <a:t> = square( greater( 34, 56 ) );</a:t>
            </a:r>
            <a:endParaRPr sz="2400">
              <a:latin typeface="Palatino"/>
              <a:ea typeface="Palatino"/>
              <a:cs typeface="Palatino"/>
              <a:sym typeface="Palatino"/>
            </a:endParaRPr>
          </a:p>
          <a:p>
            <a:pPr lvl="1">
              <a:defRPr sz="1800"/>
            </a:pPr>
            <a:r>
              <a:rPr sz="2400"/>
              <a:t>まず、</a:t>
            </a:r>
            <a:r>
              <a:rPr sz="2400">
                <a:latin typeface="Palatino"/>
                <a:ea typeface="Palatino"/>
                <a:cs typeface="Palatino"/>
                <a:sym typeface="Palatino"/>
              </a:rPr>
              <a:t>34, 56</a:t>
            </a:r>
            <a:r>
              <a:rPr sz="2400"/>
              <a:t>の２つパラメータで</a:t>
            </a:r>
            <a:r>
              <a:rPr sz="2400">
                <a:latin typeface="Palatino"/>
                <a:ea typeface="Palatino"/>
                <a:cs typeface="Palatino"/>
                <a:sym typeface="Palatino"/>
              </a:rPr>
              <a:t>greater</a:t>
            </a:r>
            <a:r>
              <a:rPr sz="2400"/>
              <a:t>が呼び出される。</a:t>
            </a:r>
            <a:endParaRPr sz="2400"/>
          </a:p>
          <a:p>
            <a:pPr lvl="1">
              <a:defRPr sz="1800"/>
            </a:pPr>
            <a:r>
              <a:rPr sz="2400"/>
              <a:t>返ってきた値を実パラメータとして（この場合は</a:t>
            </a:r>
            <a:r>
              <a:rPr sz="2400">
                <a:latin typeface="Palatino"/>
                <a:ea typeface="Palatino"/>
                <a:cs typeface="Palatino"/>
                <a:sym typeface="Palatino"/>
              </a:rPr>
              <a:t>56</a:t>
            </a:r>
            <a:r>
              <a:rPr sz="2400"/>
              <a:t>）、</a:t>
            </a:r>
            <a:r>
              <a:rPr sz="2400">
                <a:latin typeface="Palatino"/>
                <a:ea typeface="Palatino"/>
                <a:cs typeface="Palatino"/>
                <a:sym typeface="Palatino"/>
              </a:rPr>
              <a:t>sqaure</a:t>
            </a:r>
            <a:r>
              <a:rPr sz="2400"/>
              <a:t>が呼び出される</a:t>
            </a:r>
            <a:endParaRPr sz="2400"/>
          </a:p>
          <a:p>
            <a:pPr lvl="1">
              <a:defRPr sz="1800"/>
            </a:pPr>
            <a:r>
              <a:rPr sz="2400"/>
              <a:t>返ってきた値が</a:t>
            </a:r>
            <a:r>
              <a:rPr i="1" sz="2400">
                <a:latin typeface="Palatino"/>
                <a:ea typeface="Palatino"/>
                <a:cs typeface="Palatino"/>
                <a:sym typeface="Palatino"/>
              </a:rPr>
              <a:t>result</a:t>
            </a:r>
            <a:r>
              <a:rPr sz="2400"/>
              <a:t>に代入される（</a:t>
            </a:r>
            <a:r>
              <a:rPr sz="2400">
                <a:latin typeface="Palatino"/>
                <a:ea typeface="Palatino"/>
                <a:cs typeface="Palatino"/>
                <a:sym typeface="Palatino"/>
              </a:rPr>
              <a:t>3136</a:t>
            </a:r>
            <a:r>
              <a:rPr sz="2400"/>
              <a:t>）</a:t>
            </a:r>
          </a:p>
        </p:txBody>
      </p:sp>
    </p:spTree>
  </p:cSld>
  <p:clrMapOvr>
    <a:masterClrMapping/>
  </p:clrMapOvr>
  <p:transition spd="med" advClick="1"/>
</p:sld>
</file>

<file path=ppt/slides/slide5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8" name="Shape 248"/>
          <p:cNvSpPr/>
          <p:nvPr>
            <p:ph type="title"/>
          </p:nvPr>
        </p:nvSpPr>
        <p:spPr>
          <a:prstGeom prst="rect">
            <a:avLst/>
          </a:prstGeom>
        </p:spPr>
        <p:txBody>
          <a:bodyPr/>
          <a:lstStyle/>
          <a:p>
            <a:pPr lvl="0">
              <a:defRPr b="0" sz="1800"/>
            </a:pPr>
            <a:r>
              <a:rPr b="1" sz="3600"/>
              <a:t>オブジェクトを返すメソッド</a:t>
            </a:r>
          </a:p>
        </p:txBody>
      </p:sp>
      <p:sp>
        <p:nvSpPr>
          <p:cNvPr id="249" name="Shape 249"/>
          <p:cNvSpPr/>
          <p:nvPr>
            <p:ph type="body" idx="1"/>
          </p:nvPr>
        </p:nvSpPr>
        <p:spPr>
          <a:prstGeom prst="rect">
            <a:avLst/>
          </a:prstGeom>
        </p:spPr>
        <p:txBody>
          <a:bodyPr/>
          <a:lstStyle/>
          <a:p>
            <a:pPr lvl="0">
              <a:buBlip>
                <a:blip r:embed="rId2"/>
              </a:buBlip>
              <a:defRPr sz="1800"/>
            </a:pPr>
            <a:r>
              <a:rPr sz="2400"/>
              <a:t>呼び出した側で受け取るための変数が必要</a:t>
            </a:r>
            <a:endParaRPr sz="2400"/>
          </a:p>
          <a:p>
            <a:pPr lvl="0">
              <a:buBlip>
                <a:blip r:embed="rId2"/>
              </a:buBlip>
              <a:defRPr sz="1800"/>
            </a:pPr>
            <a:endParaRPr sz="2400"/>
          </a:p>
          <a:p>
            <a:pPr lvl="0">
              <a:buBlip>
                <a:blip r:embed="rId2"/>
              </a:buBlip>
              <a:defRPr sz="1800"/>
            </a:pPr>
            <a:r>
              <a:rPr sz="2400">
                <a:latin typeface="Palatino"/>
                <a:ea typeface="Palatino"/>
                <a:cs typeface="Palatino"/>
                <a:sym typeface="Palatino"/>
              </a:rPr>
              <a:t>Color   getBlackColor(  ) {</a:t>
            </a:r>
            <a:endParaRPr sz="2400">
              <a:latin typeface="Palatino"/>
              <a:ea typeface="Palatino"/>
              <a:cs typeface="Palatino"/>
              <a:sym typeface="Palatino"/>
            </a:endParaRPr>
          </a:p>
          <a:p>
            <a:pPr lvl="1">
              <a:defRPr sz="1800"/>
            </a:pPr>
            <a:r>
              <a:rPr b="1" sz="2400">
                <a:latin typeface="Palatino"/>
                <a:ea typeface="Palatino"/>
                <a:cs typeface="Palatino"/>
                <a:sym typeface="Palatino"/>
              </a:rPr>
              <a:t>return</a:t>
            </a:r>
            <a:r>
              <a:rPr sz="2400">
                <a:latin typeface="Palatino"/>
                <a:ea typeface="Palatino"/>
                <a:cs typeface="Palatino"/>
                <a:sym typeface="Palatino"/>
              </a:rPr>
              <a:t>   </a:t>
            </a:r>
            <a:r>
              <a:rPr b="1" sz="2400">
                <a:latin typeface="Palatino"/>
                <a:ea typeface="Palatino"/>
                <a:cs typeface="Palatino"/>
                <a:sym typeface="Palatino"/>
              </a:rPr>
              <a:t>new</a:t>
            </a:r>
            <a:r>
              <a:rPr sz="2400">
                <a:latin typeface="Palatino"/>
                <a:ea typeface="Palatino"/>
                <a:cs typeface="Palatino"/>
                <a:sym typeface="Palatino"/>
              </a:rPr>
              <a:t> Color( 0, 0, 0 )</a:t>
            </a:r>
            <a:r>
              <a:rPr sz="2400"/>
              <a:t>;</a:t>
            </a:r>
            <a:endParaRPr sz="2400"/>
          </a:p>
          <a:p>
            <a:pPr lvl="0">
              <a:buBlip>
                <a:blip r:embed="rId2"/>
              </a:buBlip>
              <a:defRPr sz="1800"/>
            </a:pPr>
            <a:r>
              <a:rPr sz="2400"/>
              <a:t>}</a:t>
            </a:r>
            <a:endParaRPr sz="2400"/>
          </a:p>
          <a:p>
            <a:pPr lvl="0">
              <a:buBlip>
                <a:blip r:embed="rId2"/>
              </a:buBlip>
              <a:defRPr sz="1800"/>
            </a:pPr>
            <a:endParaRPr sz="2400"/>
          </a:p>
          <a:p>
            <a:pPr lvl="0">
              <a:buBlip>
                <a:blip r:embed="rId2"/>
              </a:buBlip>
              <a:defRPr sz="1800"/>
            </a:pPr>
            <a:r>
              <a:rPr sz="2400">
                <a:latin typeface="Palatino"/>
                <a:ea typeface="Palatino"/>
                <a:cs typeface="Palatino"/>
                <a:sym typeface="Palatino"/>
              </a:rPr>
              <a:t>Color  black = getBlackColor( )</a:t>
            </a:r>
            <a:r>
              <a:rPr sz="2400"/>
              <a:t>;</a:t>
            </a:r>
          </a:p>
        </p:txBody>
      </p:sp>
    </p:spTree>
  </p:cSld>
  <p:clrMapOvr>
    <a:masterClrMapping/>
  </p:clrMapOvr>
  <p:transition spd="med" advClick="1"/>
</p:sld>
</file>

<file path=ppt/slides/slide5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1" name="Shape 251"/>
          <p:cNvSpPr/>
          <p:nvPr>
            <p:ph type="title"/>
          </p:nvPr>
        </p:nvSpPr>
        <p:spPr>
          <a:prstGeom prst="rect">
            <a:avLst/>
          </a:prstGeom>
        </p:spPr>
        <p:txBody>
          <a:bodyPr/>
          <a:lstStyle/>
          <a:p>
            <a:pPr lvl="0">
              <a:defRPr b="0" sz="1800"/>
            </a:pPr>
            <a:r>
              <a:rPr b="1" sz="3600"/>
              <a:t>Scannerクラスのオブジェクトを使う</a:t>
            </a:r>
          </a:p>
        </p:txBody>
      </p:sp>
      <p:sp>
        <p:nvSpPr>
          <p:cNvPr id="252" name="Shape 252"/>
          <p:cNvSpPr/>
          <p:nvPr>
            <p:ph type="body" idx="1"/>
          </p:nvPr>
        </p:nvSpPr>
        <p:spPr>
          <a:prstGeom prst="rect">
            <a:avLst/>
          </a:prstGeom>
        </p:spPr>
        <p:txBody>
          <a:bodyPr>
            <a:normAutofit fontScale="100000" lnSpcReduction="0"/>
          </a:bodyPr>
          <a:lstStyle/>
          <a:p>
            <a:pPr lvl="0" marL="498518" indent="-287698" defTabSz="379475">
              <a:spcBef>
                <a:spcPts val="300"/>
              </a:spcBef>
              <a:buBlip>
                <a:blip r:embed="rId2"/>
              </a:buBlip>
              <a:defRPr sz="1800"/>
            </a:pPr>
            <a:r>
              <a:rPr sz="1992">
                <a:latin typeface="Palatino"/>
                <a:ea typeface="Palatino"/>
                <a:cs typeface="Palatino"/>
                <a:sym typeface="Palatino"/>
              </a:rPr>
              <a:t>Scanner sc = </a:t>
            </a:r>
            <a:r>
              <a:rPr b="1" sz="1992">
                <a:latin typeface="Palatino"/>
                <a:ea typeface="Palatino"/>
                <a:cs typeface="Palatino"/>
                <a:sym typeface="Palatino"/>
              </a:rPr>
              <a:t>new</a:t>
            </a:r>
            <a:r>
              <a:rPr sz="1992">
                <a:latin typeface="Palatino"/>
                <a:ea typeface="Palatino"/>
                <a:cs typeface="Palatino"/>
                <a:sym typeface="Palatino"/>
              </a:rPr>
              <a:t> Scanner( System.in )</a:t>
            </a:r>
            <a:r>
              <a:rPr sz="1992"/>
              <a:t>;</a:t>
            </a:r>
            <a:endParaRPr sz="1992"/>
          </a:p>
          <a:p>
            <a:pPr lvl="0" marL="498518" indent="-287698" defTabSz="379475">
              <a:spcBef>
                <a:spcPts val="300"/>
              </a:spcBef>
              <a:buBlip>
                <a:blip r:embed="rId2"/>
              </a:buBlip>
              <a:defRPr sz="1800"/>
            </a:pPr>
            <a:r>
              <a:rPr sz="1992"/>
              <a:t>コンソールの入力を解釈できるオブジェクトを作成</a:t>
            </a:r>
            <a:endParaRPr sz="1992"/>
          </a:p>
          <a:p>
            <a:pPr lvl="0" marL="498518" indent="-287698" defTabSz="379475">
              <a:spcBef>
                <a:spcPts val="300"/>
              </a:spcBef>
              <a:buBlip>
                <a:blip r:embed="rId2"/>
              </a:buBlip>
              <a:defRPr sz="1800"/>
            </a:pPr>
            <a:r>
              <a:rPr b="1" sz="1992">
                <a:latin typeface="Palatino"/>
                <a:ea typeface="Palatino"/>
                <a:cs typeface="Palatino"/>
                <a:sym typeface="Palatino"/>
              </a:rPr>
              <a:t>new</a:t>
            </a:r>
            <a:r>
              <a:rPr sz="1992">
                <a:latin typeface="Palatino"/>
                <a:ea typeface="Palatino"/>
                <a:cs typeface="Palatino"/>
                <a:sym typeface="Palatino"/>
              </a:rPr>
              <a:t> Scanner( </a:t>
            </a:r>
            <a:r>
              <a:rPr b="1" sz="1992">
                <a:latin typeface="Palatino"/>
                <a:ea typeface="Palatino"/>
                <a:cs typeface="Palatino"/>
                <a:sym typeface="Palatino"/>
              </a:rPr>
              <a:t>new</a:t>
            </a:r>
            <a:r>
              <a:rPr sz="1992">
                <a:latin typeface="Palatino"/>
                <a:ea typeface="Palatino"/>
                <a:cs typeface="Palatino"/>
                <a:sym typeface="Palatino"/>
              </a:rPr>
              <a:t> File( "ファイル名" ) )</a:t>
            </a:r>
            <a:endParaRPr sz="1992">
              <a:latin typeface="Palatino"/>
              <a:ea typeface="Palatino"/>
              <a:cs typeface="Palatino"/>
              <a:sym typeface="Palatino"/>
            </a:endParaRPr>
          </a:p>
          <a:p>
            <a:pPr lvl="0" marL="498518" indent="-287698" defTabSz="379475">
              <a:spcBef>
                <a:spcPts val="300"/>
              </a:spcBef>
              <a:buBlip>
                <a:blip r:embed="rId2"/>
              </a:buBlip>
              <a:defRPr sz="1800"/>
            </a:pPr>
            <a:endParaRPr sz="1992"/>
          </a:p>
          <a:p>
            <a:pPr lvl="0" marL="498518" indent="-287698" defTabSz="379475">
              <a:spcBef>
                <a:spcPts val="300"/>
              </a:spcBef>
              <a:buBlip>
                <a:blip r:embed="rId2"/>
              </a:buBlip>
              <a:defRPr sz="1800"/>
            </a:pPr>
            <a:r>
              <a:rPr sz="1992">
                <a:latin typeface="Palatino"/>
                <a:ea typeface="Palatino"/>
                <a:cs typeface="Palatino"/>
                <a:sym typeface="Palatino"/>
              </a:rPr>
              <a:t>nextInt()…入力された整数値を返してくれる</a:t>
            </a:r>
            <a:endParaRPr sz="1992">
              <a:latin typeface="Palatino"/>
              <a:ea typeface="Palatino"/>
              <a:cs typeface="Palatino"/>
              <a:sym typeface="Palatino"/>
            </a:endParaRPr>
          </a:p>
          <a:p>
            <a:pPr lvl="0" marL="498518" indent="-287698" defTabSz="379475">
              <a:spcBef>
                <a:spcPts val="300"/>
              </a:spcBef>
              <a:buBlip>
                <a:blip r:embed="rId2"/>
              </a:buBlip>
              <a:defRPr sz="1800"/>
            </a:pPr>
            <a:r>
              <a:rPr sz="1992">
                <a:latin typeface="Palatino"/>
                <a:ea typeface="Palatino"/>
                <a:cs typeface="Palatino"/>
                <a:sym typeface="Palatino"/>
              </a:rPr>
              <a:t>next()…文字列</a:t>
            </a:r>
            <a:endParaRPr sz="1992">
              <a:latin typeface="Palatino"/>
              <a:ea typeface="Palatino"/>
              <a:cs typeface="Palatino"/>
              <a:sym typeface="Palatino"/>
            </a:endParaRPr>
          </a:p>
          <a:p>
            <a:pPr lvl="0" marL="498518" indent="-287698" defTabSz="379475">
              <a:spcBef>
                <a:spcPts val="300"/>
              </a:spcBef>
              <a:buBlip>
                <a:blip r:embed="rId2"/>
              </a:buBlip>
              <a:defRPr sz="1800"/>
            </a:pPr>
            <a:r>
              <a:rPr sz="1992">
                <a:latin typeface="Palatino"/>
                <a:ea typeface="Palatino"/>
                <a:cs typeface="Palatino"/>
                <a:sym typeface="Palatino"/>
              </a:rPr>
              <a:t>nextDouble()…入力された倍精度実数値を返してくれる</a:t>
            </a:r>
            <a:endParaRPr sz="1992">
              <a:latin typeface="Palatino"/>
              <a:ea typeface="Palatino"/>
              <a:cs typeface="Palatino"/>
              <a:sym typeface="Palatino"/>
            </a:endParaRPr>
          </a:p>
          <a:p>
            <a:pPr lvl="0" marL="498518" indent="-287698" defTabSz="379475">
              <a:spcBef>
                <a:spcPts val="300"/>
              </a:spcBef>
              <a:buBlip>
                <a:blip r:embed="rId2"/>
              </a:buBlip>
              <a:defRPr sz="1800"/>
            </a:pPr>
            <a:r>
              <a:rPr sz="1992">
                <a:latin typeface="Palatino"/>
                <a:ea typeface="Palatino"/>
                <a:cs typeface="Palatino"/>
                <a:sym typeface="Palatino"/>
              </a:rPr>
              <a:t>nextFloat()…入力された単精度実数値を返してくれる</a:t>
            </a:r>
            <a:endParaRPr sz="1992">
              <a:latin typeface="Palatino"/>
              <a:ea typeface="Palatino"/>
              <a:cs typeface="Palatino"/>
              <a:sym typeface="Palatino"/>
            </a:endParaRPr>
          </a:p>
          <a:p>
            <a:pPr lvl="0" marL="498518" indent="-287698" defTabSz="379475">
              <a:spcBef>
                <a:spcPts val="300"/>
              </a:spcBef>
              <a:buBlip>
                <a:blip r:embed="rId2"/>
              </a:buBlip>
              <a:defRPr sz="1800"/>
            </a:pPr>
            <a:r>
              <a:rPr sz="1992">
                <a:latin typeface="Palatino"/>
                <a:ea typeface="Palatino"/>
                <a:cs typeface="Palatino"/>
                <a:sym typeface="Palatino"/>
              </a:rPr>
              <a:t>nextBigInteger()…入力された多桁整数値を返してくれる</a:t>
            </a:r>
            <a:endParaRPr sz="1992">
              <a:latin typeface="Palatino"/>
              <a:ea typeface="Palatino"/>
              <a:cs typeface="Palatino"/>
              <a:sym typeface="Palatino"/>
            </a:endParaRPr>
          </a:p>
          <a:p>
            <a:pPr lvl="0" marL="498518" indent="-287698" defTabSz="379475">
              <a:spcBef>
                <a:spcPts val="300"/>
              </a:spcBef>
              <a:buBlip>
                <a:blip r:embed="rId2"/>
              </a:buBlip>
              <a:defRPr sz="1800"/>
            </a:pPr>
            <a:r>
              <a:rPr sz="1992">
                <a:latin typeface="Palatino"/>
                <a:ea typeface="Palatino"/>
                <a:cs typeface="Palatino"/>
                <a:sym typeface="Palatino"/>
              </a:rPr>
              <a:t>nextBigDecimal()…入力された多桁実数値を返してくれる</a:t>
            </a:r>
            <a:endParaRPr sz="1992">
              <a:latin typeface="Palatino"/>
              <a:ea typeface="Palatino"/>
              <a:cs typeface="Palatino"/>
              <a:sym typeface="Palatino"/>
            </a:endParaRPr>
          </a:p>
          <a:p>
            <a:pPr lvl="0" marL="498518" indent="-287698" defTabSz="379475">
              <a:spcBef>
                <a:spcPts val="300"/>
              </a:spcBef>
              <a:buBlip>
                <a:blip r:embed="rId2"/>
              </a:buBlip>
              <a:defRPr sz="1800"/>
            </a:pPr>
            <a:r>
              <a:rPr sz="1992">
                <a:latin typeface="Palatino"/>
                <a:ea typeface="Palatino"/>
                <a:cs typeface="Palatino"/>
                <a:sym typeface="Palatino"/>
              </a:rPr>
              <a:t>nextLong()…入力された長桁整数値を返してくれる</a:t>
            </a:r>
          </a:p>
        </p:txBody>
      </p:sp>
    </p:spTree>
  </p:cSld>
  <p:clrMapOvr>
    <a:masterClrMapping/>
  </p:clrMapOvr>
  <p:transition spd="med" advClick="1"/>
</p:sld>
</file>

<file path=ppt/slides/slide5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4" name="Shape 254"/>
          <p:cNvSpPr/>
          <p:nvPr>
            <p:ph type="title"/>
          </p:nvPr>
        </p:nvSpPr>
        <p:spPr>
          <a:prstGeom prst="rect">
            <a:avLst/>
          </a:prstGeom>
        </p:spPr>
        <p:txBody>
          <a:bodyPr/>
          <a:lstStyle/>
          <a:p>
            <a:pPr lvl="0">
              <a:defRPr b="0" sz="1800"/>
            </a:pPr>
            <a:r>
              <a:rPr b="1" sz="3600"/>
              <a:t>再帰呼出し</a:t>
            </a:r>
          </a:p>
        </p:txBody>
      </p:sp>
      <p:sp>
        <p:nvSpPr>
          <p:cNvPr id="255" name="Shape 255"/>
          <p:cNvSpPr/>
          <p:nvPr>
            <p:ph type="body" idx="1"/>
          </p:nvPr>
        </p:nvSpPr>
        <p:spPr>
          <a:prstGeom prst="rect">
            <a:avLst/>
          </a:prstGeom>
        </p:spPr>
        <p:txBody>
          <a:bodyPr/>
          <a:lstStyle/>
          <a:p>
            <a:pPr lvl="0">
              <a:buBlip>
                <a:blip r:embed="rId2"/>
              </a:buBlip>
              <a:defRPr sz="1800"/>
            </a:pPr>
            <a:r>
              <a:rPr sz="2400"/>
              <a:t>メソッドの中から、そのメソッド自身を呼び出す</a:t>
            </a:r>
            <a:endParaRPr sz="2400"/>
          </a:p>
          <a:p>
            <a:pPr lvl="0">
              <a:buBlip>
                <a:blip r:embed="rId2"/>
              </a:buBlip>
              <a:defRPr sz="1800"/>
            </a:pPr>
            <a:r>
              <a:rPr sz="2400"/>
              <a:t>引数を利用するメソッドで実現することができる</a:t>
            </a:r>
            <a:endParaRPr sz="2400"/>
          </a:p>
          <a:p>
            <a:pPr lvl="0">
              <a:buBlip>
                <a:blip r:embed="rId2"/>
              </a:buBlip>
              <a:defRPr sz="1800"/>
            </a:pPr>
            <a:r>
              <a:rPr sz="2400"/>
              <a:t>次のような方法でプログラミングする</a:t>
            </a:r>
            <a:endParaRPr sz="2400"/>
          </a:p>
          <a:p>
            <a:pPr lvl="1">
              <a:defRPr sz="1800"/>
            </a:pPr>
            <a:r>
              <a:rPr sz="2400"/>
              <a:t>１．基底レベルでの処理を記述</a:t>
            </a:r>
            <a:endParaRPr sz="2400"/>
          </a:p>
          <a:p>
            <a:pPr lvl="2">
              <a:defRPr sz="1800"/>
            </a:pPr>
            <a:r>
              <a:rPr sz="2400"/>
              <a:t>そのレベルでは、もう再帰呼出しをしない</a:t>
            </a:r>
            <a:endParaRPr sz="2400"/>
          </a:p>
          <a:p>
            <a:pPr lvl="1">
              <a:defRPr sz="1800"/>
            </a:pPr>
            <a:r>
              <a:rPr sz="2400"/>
              <a:t>２．それ以上のレベルでの処理を記述</a:t>
            </a:r>
            <a:endParaRPr sz="2400"/>
          </a:p>
          <a:p>
            <a:pPr lvl="2">
              <a:defRPr sz="1800"/>
            </a:pPr>
            <a:r>
              <a:rPr sz="2400"/>
              <a:t>再帰呼出しおよび、その前後の処理を記述</a:t>
            </a:r>
            <a:endParaRPr sz="2400"/>
          </a:p>
          <a:p>
            <a:pPr lvl="0">
              <a:buBlip>
                <a:blip r:embed="rId2"/>
              </a:buBlip>
              <a:defRPr sz="1800"/>
            </a:pPr>
            <a:r>
              <a:rPr sz="2400"/>
              <a:t>基底レベルがないとプログラムが止まらなくなる</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１回限りのオブジェクト</a:t>
            </a:r>
          </a:p>
        </p:txBody>
      </p:sp>
      <p:sp>
        <p:nvSpPr>
          <p:cNvPr id="54" name="Shape 54"/>
          <p:cNvSpPr/>
          <p:nvPr>
            <p:ph type="body" idx="1"/>
          </p:nvPr>
        </p:nvSpPr>
        <p:spPr>
          <a:xfrm>
            <a:off x="990600" y="1358900"/>
            <a:ext cx="8737600" cy="5829300"/>
          </a:xfrm>
          <a:prstGeom prst="rect">
            <a:avLst/>
          </a:prstGeom>
        </p:spPr>
        <p:txBody>
          <a:bodyPr/>
          <a:lstStyle/>
          <a:p>
            <a:pPr lvl="0" marL="766966" indent="-512966">
              <a:spcBef>
                <a:spcPts val="0"/>
              </a:spcBef>
              <a:buBlip>
                <a:blip r:embed="rId2"/>
              </a:buBlip>
              <a:defRPr sz="1800"/>
            </a:pPr>
            <a:r>
              <a:rPr sz="2400"/>
              <a:t>パラメータの引数に使っても良い</a:t>
            </a:r>
            <a:endParaRPr sz="2400"/>
          </a:p>
          <a:p>
            <a:pPr lvl="1" marL="1109865" indent="-512965">
              <a:spcBef>
                <a:spcPts val="0"/>
              </a:spcBef>
              <a:buFont typeface="Palatino"/>
              <a:defRPr sz="1800"/>
            </a:pPr>
            <a:r>
              <a:rPr sz="2400"/>
              <a:t>g.setColor( </a:t>
            </a:r>
            <a:r>
              <a:rPr b="1" sz="2400"/>
              <a:t>new</a:t>
            </a:r>
            <a:r>
              <a:rPr sz="2400"/>
              <a:t> Color( 10, 20, 30 )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0">
              <a:spcBef>
                <a:spcPts val="0"/>
              </a:spcBef>
              <a:buBlip>
                <a:blip r:embed="rId2"/>
              </a:buBlip>
              <a:defRPr sz="1800"/>
            </a:pPr>
            <a:endParaRPr>
              <a:latin typeface="ヒラギノ明朝 Pro W3"/>
              <a:ea typeface="ヒラギノ明朝 Pro W3"/>
              <a:cs typeface="ヒラギノ明朝 Pro W3"/>
              <a:sym typeface="ヒラギノ明朝 Pro W3"/>
            </a:endParaRPr>
          </a:p>
          <a:p>
            <a:pPr lvl="0" marL="766966" indent="-512966">
              <a:spcBef>
                <a:spcPts val="0"/>
              </a:spcBef>
              <a:buBlip>
                <a:blip r:embed="rId2"/>
              </a:buBlip>
              <a:defRPr sz="1800"/>
            </a:pPr>
            <a:r>
              <a:rPr sz="2400"/>
              <a:t>変数に代入したのと同じ効果がある</a:t>
            </a:r>
            <a:endParaRPr sz="2400"/>
          </a:p>
          <a:p>
            <a:pPr lvl="1" marL="1109865" indent="-512965">
              <a:spcBef>
                <a:spcPts val="0"/>
              </a:spcBef>
              <a:buFont typeface="Palatino"/>
              <a:defRPr sz="1800"/>
            </a:pPr>
            <a:r>
              <a:rPr sz="2400"/>
              <a:t>Color  c = </a:t>
            </a:r>
            <a:r>
              <a:rPr b="1" sz="2400"/>
              <a:t>new</a:t>
            </a:r>
            <a:r>
              <a:rPr sz="2400"/>
              <a:t> Color( 10, 20, 30 )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sz="2400"/>
              <a:t>g.setColor( c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0">
              <a:spcBef>
                <a:spcPts val="0"/>
              </a:spcBef>
              <a:buBlip>
                <a:blip r:embed="rId2"/>
              </a:buBlip>
              <a:defRPr sz="1800"/>
            </a:pPr>
            <a:endParaRPr>
              <a:latin typeface="ヒラギノ明朝 Pro W3"/>
              <a:ea typeface="ヒラギノ明朝 Pro W3"/>
              <a:cs typeface="ヒラギノ明朝 Pro W3"/>
              <a:sym typeface="ヒラギノ明朝 Pro W3"/>
            </a:endParaRPr>
          </a:p>
          <a:p>
            <a:pPr lvl="0" marL="766966" indent="-512966">
              <a:spcBef>
                <a:spcPts val="0"/>
              </a:spcBef>
              <a:buBlip>
                <a:blip r:embed="rId2"/>
              </a:buBlip>
              <a:defRPr sz="1800"/>
            </a:pPr>
            <a:r>
              <a:rPr sz="2400"/>
              <a:t>ドット記法も使える</a:t>
            </a:r>
            <a:endParaRPr sz="2400"/>
          </a:p>
          <a:p>
            <a:pPr lvl="1" marL="1109865" indent="-512965">
              <a:spcBef>
                <a:spcPts val="0"/>
              </a:spcBef>
              <a:buFont typeface="Palatino"/>
              <a:defRPr sz="1800"/>
            </a:pPr>
            <a:r>
              <a:rPr sz="2400"/>
              <a:t>Color  c = g.getColor(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b="1" sz="2400"/>
              <a:t>int</a:t>
            </a:r>
            <a:r>
              <a:rPr sz="2400"/>
              <a:t>  red = c.getRed( )</a:t>
            </a:r>
            <a:r>
              <a:rPr sz="2400">
                <a:latin typeface="ヒラギノ明朝 Pro W3"/>
                <a:ea typeface="ヒラギノ明朝 Pro W3"/>
                <a:cs typeface="ヒラギノ明朝 Pro W3"/>
                <a:sym typeface="ヒラギノ明朝 Pro W3"/>
              </a:rPr>
              <a:t>;</a:t>
            </a:r>
            <a:endParaRPr>
              <a:latin typeface="ヒラギノ明朝 Pro W3"/>
              <a:ea typeface="ヒラギノ明朝 Pro W3"/>
              <a:cs typeface="ヒラギノ明朝 Pro W3"/>
              <a:sym typeface="ヒラギノ明朝 Pro W3"/>
            </a:endParaRPr>
          </a:p>
          <a:p>
            <a:pPr lvl="1" marL="1109865" indent="-512965">
              <a:spcBef>
                <a:spcPts val="0"/>
              </a:spcBef>
              <a:buFont typeface="Palatino"/>
              <a:defRPr sz="1800"/>
            </a:pPr>
            <a:r>
              <a:rPr b="1" sz="2400"/>
              <a:t>int</a:t>
            </a:r>
            <a:r>
              <a:rPr sz="2400"/>
              <a:t>  red = (g.getColor(  )).getRed( )</a:t>
            </a:r>
            <a:r>
              <a:rPr sz="2400">
                <a:latin typeface="ヒラギノ明朝 Pro W3"/>
                <a:ea typeface="ヒラギノ明朝 Pro W3"/>
                <a:cs typeface="ヒラギノ明朝 Pro W3"/>
                <a:sym typeface="ヒラギノ明朝 Pro W3"/>
              </a:rPr>
              <a:t>;</a:t>
            </a:r>
          </a:p>
        </p:txBody>
      </p:sp>
    </p:spTree>
  </p:cSld>
  <p:clrMapOvr>
    <a:masterClrMapping/>
  </p:clrMapOvr>
  <p:transition spd="med" advClick="1"/>
</p:sld>
</file>

<file path=ppt/slides/slide6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57" name="Shape 257"/>
          <p:cNvSpPr/>
          <p:nvPr>
            <p:ph type="title"/>
          </p:nvPr>
        </p:nvSpPr>
        <p:spPr>
          <a:prstGeom prst="rect">
            <a:avLst/>
          </a:prstGeom>
        </p:spPr>
        <p:txBody>
          <a:bodyPr/>
          <a:lstStyle/>
          <a:p>
            <a:pPr lvl="0">
              <a:defRPr b="0" sz="1800"/>
            </a:pPr>
            <a:r>
              <a:rPr b="1" sz="3600"/>
              <a:t>値を戻すメソッドと再帰</a:t>
            </a:r>
          </a:p>
        </p:txBody>
      </p:sp>
      <p:sp>
        <p:nvSpPr>
          <p:cNvPr id="258" name="Shape 258"/>
          <p:cNvSpPr/>
          <p:nvPr>
            <p:ph type="body" idx="1"/>
          </p:nvPr>
        </p:nvSpPr>
        <p:spPr>
          <a:prstGeom prst="rect">
            <a:avLst/>
          </a:prstGeom>
        </p:spPr>
        <p:txBody>
          <a:bodyPr/>
          <a:lstStyle/>
          <a:p>
            <a:pPr lvl="0">
              <a:buBlip>
                <a:blip r:embed="rId2"/>
              </a:buBlip>
              <a:defRPr sz="1800"/>
            </a:pPr>
            <a:r>
              <a:rPr sz="2400"/>
              <a:t>階乗を計算する</a:t>
            </a:r>
            <a:r>
              <a:rPr sz="2400">
                <a:latin typeface="Palatino"/>
                <a:ea typeface="Palatino"/>
                <a:cs typeface="Palatino"/>
                <a:sym typeface="Palatino"/>
              </a:rPr>
              <a:t>factorial</a:t>
            </a:r>
            <a:endParaRPr sz="2400"/>
          </a:p>
          <a:p>
            <a:pPr lvl="0">
              <a:buBlip>
                <a:blip r:embed="rId2"/>
              </a:buBlip>
              <a:defRPr sz="1800"/>
            </a:pPr>
            <a:r>
              <a:rPr sz="2400"/>
              <a:t>n! = 1 × 2 × 3 × … × n-1 × n</a:t>
            </a:r>
            <a:endParaRPr sz="2400"/>
          </a:p>
          <a:p>
            <a:pPr lvl="1">
              <a:defRPr sz="1800"/>
            </a:pPr>
            <a:r>
              <a:rPr sz="2400"/>
              <a:t>n == 1のときは、1を返す</a:t>
            </a:r>
            <a:endParaRPr sz="2400"/>
          </a:p>
          <a:p>
            <a:pPr lvl="1">
              <a:defRPr sz="1800"/>
            </a:pPr>
            <a:r>
              <a:rPr sz="2400"/>
              <a:t>n &gt; 1のときは、n * </a:t>
            </a:r>
            <a:r>
              <a:rPr sz="2400">
                <a:latin typeface="Palatino"/>
                <a:ea typeface="Palatino"/>
                <a:cs typeface="Palatino"/>
                <a:sym typeface="Palatino"/>
              </a:rPr>
              <a:t>factorial</a:t>
            </a:r>
            <a:r>
              <a:rPr sz="2400"/>
              <a:t>( n-1 )を返す</a:t>
            </a:r>
            <a:endParaRPr sz="2400"/>
          </a:p>
          <a:p>
            <a:pPr lvl="1">
              <a:defRPr sz="1800"/>
            </a:pPr>
            <a:endParaRPr sz="2400"/>
          </a:p>
          <a:p>
            <a:pPr lvl="0">
              <a:buBlip>
                <a:blip r:embed="rId2"/>
              </a:buBlip>
              <a:defRPr sz="1800"/>
            </a:pPr>
            <a:r>
              <a:rPr sz="2400"/>
              <a:t>総和を計算する</a:t>
            </a:r>
            <a:r>
              <a:rPr sz="2400">
                <a:latin typeface="Palatino"/>
                <a:ea typeface="Palatino"/>
                <a:cs typeface="Palatino"/>
                <a:sym typeface="Palatino"/>
              </a:rPr>
              <a:t>summation</a:t>
            </a:r>
            <a:endParaRPr sz="2400"/>
          </a:p>
          <a:p>
            <a:pPr lvl="0">
              <a:buBlip>
                <a:blip r:embed="rId2"/>
              </a:buBlip>
              <a:defRPr sz="1800"/>
            </a:pPr>
            <a:r>
              <a:rPr sz="2400"/>
              <a:t>Σ</a:t>
            </a:r>
            <a:r>
              <a:rPr baseline="-5999" sz="2400"/>
              <a:t>i=1</a:t>
            </a:r>
            <a:r>
              <a:rPr baseline="31999" sz="2400"/>
              <a:t>n</a:t>
            </a:r>
            <a:r>
              <a:rPr sz="2400"/>
              <a:t> i = 1 + 2 + 3 + … + n-1 + n</a:t>
            </a:r>
            <a:endParaRPr sz="2400"/>
          </a:p>
          <a:p>
            <a:pPr lvl="1">
              <a:defRPr sz="1800"/>
            </a:pPr>
            <a:r>
              <a:rPr sz="2400"/>
              <a:t>n == 1のときは、1を返す</a:t>
            </a:r>
            <a:endParaRPr sz="2400"/>
          </a:p>
          <a:p>
            <a:pPr lvl="1">
              <a:defRPr sz="1800"/>
            </a:pPr>
            <a:r>
              <a:rPr sz="2400"/>
              <a:t>n &gt; 1 のときは、n + </a:t>
            </a:r>
            <a:r>
              <a:rPr sz="2400">
                <a:latin typeface="Palatino"/>
                <a:ea typeface="Palatino"/>
                <a:cs typeface="Palatino"/>
                <a:sym typeface="Palatino"/>
              </a:rPr>
              <a:t>summation</a:t>
            </a:r>
            <a:r>
              <a:rPr sz="2400"/>
              <a:t>( n-1 )を返す</a:t>
            </a:r>
          </a:p>
        </p:txBody>
      </p:sp>
    </p:spTree>
  </p:cSld>
  <p:clrMapOvr>
    <a:masterClrMapping/>
  </p:clrMapOvr>
  <p:transition spd="med" advClick="1"/>
</p:sld>
</file>

<file path=ppt/slides/slide6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0" name="Shape 260"/>
          <p:cNvSpPr/>
          <p:nvPr>
            <p:ph type="title"/>
          </p:nvPr>
        </p:nvSpPr>
        <p:spPr>
          <a:prstGeom prst="rect">
            <a:avLst/>
          </a:prstGeom>
        </p:spPr>
        <p:txBody>
          <a:bodyPr/>
          <a:lstStyle/>
          <a:p>
            <a:pPr lvl="0">
              <a:defRPr b="0" sz="1800"/>
            </a:pPr>
            <a:r>
              <a:rPr b="1" sz="3600"/>
              <a:t>再帰呼出しの過程</a:t>
            </a:r>
          </a:p>
        </p:txBody>
      </p:sp>
      <p:pic>
        <p:nvPicPr>
          <p:cNvPr id="261" name="RecursiveCall.pdf"/>
          <p:cNvPicPr/>
          <p:nvPr/>
        </p:nvPicPr>
        <p:blipFill>
          <a:blip r:embed="rId2">
            <a:extLst/>
          </a:blip>
          <a:stretch>
            <a:fillRect/>
          </a:stretch>
        </p:blipFill>
        <p:spPr>
          <a:xfrm>
            <a:off x="778587" y="2336800"/>
            <a:ext cx="9771226" cy="2946400"/>
          </a:xfrm>
          <a:prstGeom prst="rect">
            <a:avLst/>
          </a:prstGeom>
          <a:ln w="12700">
            <a:miter lim="400000"/>
          </a:ln>
        </p:spPr>
      </p:pic>
    </p:spTree>
  </p:cSld>
  <p:clrMapOvr>
    <a:masterClrMapping/>
  </p:clrMapOvr>
  <p:transition spd="med" advClick="1"/>
</p:sld>
</file>

<file path=ppt/slides/slide6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3" name="Shape 263"/>
          <p:cNvSpPr/>
          <p:nvPr>
            <p:ph type="title"/>
          </p:nvPr>
        </p:nvSpPr>
        <p:spPr>
          <a:prstGeom prst="rect">
            <a:avLst/>
          </a:prstGeom>
        </p:spPr>
        <p:txBody>
          <a:bodyPr/>
          <a:lstStyle/>
          <a:p>
            <a:pPr lvl="0">
              <a:defRPr b="0" sz="1800"/>
            </a:pPr>
            <a:r>
              <a:rPr b="1" sz="3600"/>
              <a:t>GCD</a:t>
            </a:r>
          </a:p>
        </p:txBody>
      </p:sp>
      <p:sp>
        <p:nvSpPr>
          <p:cNvPr id="264" name="Shape 264"/>
          <p:cNvSpPr/>
          <p:nvPr>
            <p:ph type="body" idx="1"/>
          </p:nvPr>
        </p:nvSpPr>
        <p:spPr>
          <a:prstGeom prst="rect">
            <a:avLst/>
          </a:prstGeom>
        </p:spPr>
        <p:txBody>
          <a:bodyPr/>
          <a:lstStyle/>
          <a:p>
            <a:pPr lvl="0" marL="0" indent="0">
              <a:buSzTx/>
              <a:buNone/>
              <a:defRPr sz="1800"/>
            </a:pPr>
            <a:r>
              <a:rPr b="1" sz="2400">
                <a:latin typeface="Palatino"/>
                <a:ea typeface="Palatino"/>
                <a:cs typeface="Palatino"/>
                <a:sym typeface="Palatino"/>
              </a:rPr>
              <a:t>int</a:t>
            </a:r>
            <a:r>
              <a:rPr sz="2400">
                <a:latin typeface="Palatino"/>
                <a:ea typeface="Palatino"/>
                <a:cs typeface="Palatino"/>
                <a:sym typeface="Palatino"/>
              </a:rPr>
              <a:t> gcd( n, m ) {</a:t>
            </a:r>
            <a:endParaRPr sz="2400">
              <a:latin typeface="Palatino"/>
              <a:ea typeface="Palatino"/>
              <a:cs typeface="Palatino"/>
              <a:sym typeface="Palatino"/>
            </a:endParaRPr>
          </a:p>
          <a:p>
            <a:pPr lvl="1" marL="0" indent="596900">
              <a:buSzTx/>
              <a:buNone/>
              <a:defRPr sz="1800"/>
            </a:pPr>
            <a:r>
              <a:rPr b="1" sz="2400">
                <a:latin typeface="Palatino"/>
                <a:ea typeface="Palatino"/>
                <a:cs typeface="Palatino"/>
                <a:sym typeface="Palatino"/>
              </a:rPr>
              <a:t>int</a:t>
            </a:r>
            <a:r>
              <a:rPr sz="2400">
                <a:latin typeface="Palatino"/>
                <a:ea typeface="Palatino"/>
                <a:cs typeface="Palatino"/>
                <a:sym typeface="Palatino"/>
              </a:rPr>
              <a:t>  more = Math.max( n, m );</a:t>
            </a:r>
            <a:endParaRPr sz="2400">
              <a:latin typeface="Palatino"/>
              <a:ea typeface="Palatino"/>
              <a:cs typeface="Palatino"/>
              <a:sym typeface="Palatino"/>
            </a:endParaRPr>
          </a:p>
          <a:p>
            <a:pPr lvl="1" marL="0" indent="596900">
              <a:buSzTx/>
              <a:buNone/>
              <a:defRPr sz="1800"/>
            </a:pPr>
            <a:r>
              <a:rPr b="1" sz="2400">
                <a:latin typeface="Palatino"/>
                <a:ea typeface="Palatino"/>
                <a:cs typeface="Palatino"/>
                <a:sym typeface="Palatino"/>
              </a:rPr>
              <a:t>int</a:t>
            </a:r>
            <a:r>
              <a:rPr sz="2400">
                <a:latin typeface="Palatino"/>
                <a:ea typeface="Palatino"/>
                <a:cs typeface="Palatino"/>
                <a:sym typeface="Palatino"/>
              </a:rPr>
              <a:t>  less = Math.min( n, m );</a:t>
            </a:r>
            <a:endParaRPr sz="2400">
              <a:latin typeface="Palatino"/>
              <a:ea typeface="Palatino"/>
              <a:cs typeface="Palatino"/>
              <a:sym typeface="Palatino"/>
            </a:endParaRPr>
          </a:p>
          <a:p>
            <a:pPr lvl="1" marL="0" indent="596900">
              <a:buSzTx/>
              <a:buNone/>
              <a:defRPr sz="1800"/>
            </a:pPr>
            <a:r>
              <a:rPr b="1" sz="2400">
                <a:latin typeface="Palatino"/>
                <a:ea typeface="Palatino"/>
                <a:cs typeface="Palatino"/>
                <a:sym typeface="Palatino"/>
              </a:rPr>
              <a:t>if</a:t>
            </a:r>
            <a:r>
              <a:rPr sz="2400">
                <a:latin typeface="Palatino"/>
                <a:ea typeface="Palatino"/>
                <a:cs typeface="Palatino"/>
                <a:sym typeface="Palatino"/>
              </a:rPr>
              <a:t> ( more % less == 0 ) { </a:t>
            </a:r>
            <a:r>
              <a:rPr b="1" sz="2400">
                <a:latin typeface="Palatino"/>
                <a:ea typeface="Palatino"/>
                <a:cs typeface="Palatino"/>
                <a:sym typeface="Palatino"/>
              </a:rPr>
              <a:t>return</a:t>
            </a:r>
            <a:r>
              <a:rPr sz="2400">
                <a:latin typeface="Palatino"/>
                <a:ea typeface="Palatino"/>
                <a:cs typeface="Palatino"/>
                <a:sym typeface="Palatino"/>
              </a:rPr>
              <a:t> less; }</a:t>
            </a:r>
            <a:endParaRPr sz="2400">
              <a:latin typeface="Palatino"/>
              <a:ea typeface="Palatino"/>
              <a:cs typeface="Palatino"/>
              <a:sym typeface="Palatino"/>
            </a:endParaRPr>
          </a:p>
          <a:p>
            <a:pPr lvl="1" marL="0" indent="596900">
              <a:buSzTx/>
              <a:buNone/>
              <a:defRPr sz="1800"/>
            </a:pPr>
            <a:r>
              <a:rPr b="1" sz="2400">
                <a:latin typeface="Palatino"/>
                <a:ea typeface="Palatino"/>
                <a:cs typeface="Palatino"/>
                <a:sym typeface="Palatino"/>
              </a:rPr>
              <a:t>else</a:t>
            </a:r>
            <a:r>
              <a:rPr sz="2400">
                <a:latin typeface="Palatino"/>
                <a:ea typeface="Palatino"/>
                <a:cs typeface="Palatino"/>
                <a:sym typeface="Palatino"/>
              </a:rPr>
              <a:t> { </a:t>
            </a:r>
            <a:r>
              <a:rPr b="1" sz="2400">
                <a:latin typeface="Palatino"/>
                <a:ea typeface="Palatino"/>
                <a:cs typeface="Palatino"/>
                <a:sym typeface="Palatino"/>
              </a:rPr>
              <a:t>return</a:t>
            </a:r>
            <a:r>
              <a:rPr sz="2400">
                <a:latin typeface="Palatino"/>
                <a:ea typeface="Palatino"/>
                <a:cs typeface="Palatino"/>
                <a:sym typeface="Palatino"/>
              </a:rPr>
              <a:t>  gcd( less, more % less ); }</a:t>
            </a:r>
            <a:endParaRPr sz="2400">
              <a:latin typeface="Palatino"/>
              <a:ea typeface="Palatino"/>
              <a:cs typeface="Palatino"/>
              <a:sym typeface="Palatino"/>
            </a:endParaRPr>
          </a:p>
          <a:p>
            <a:pPr lvl="0" marL="0" indent="0">
              <a:buSzTx/>
              <a:buNone/>
              <a:defRPr sz="1800"/>
            </a:pPr>
            <a:r>
              <a:rPr sz="2400">
                <a:latin typeface="Palatino"/>
                <a:ea typeface="Palatino"/>
                <a:cs typeface="Palatino"/>
                <a:sym typeface="Palatino"/>
              </a:rPr>
              <a:t>}</a:t>
            </a:r>
            <a:endParaRPr sz="2400">
              <a:latin typeface="Palatino"/>
              <a:ea typeface="Palatino"/>
              <a:cs typeface="Palatino"/>
              <a:sym typeface="Palatino"/>
            </a:endParaRPr>
          </a:p>
        </p:txBody>
      </p:sp>
    </p:spTree>
  </p:cSld>
  <p:clrMapOvr>
    <a:masterClrMapping/>
  </p:clrMapOvr>
  <p:transition spd="med" advClick="1"/>
</p:sld>
</file>

<file path=ppt/slides/slide6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6" name="Shape 266"/>
          <p:cNvSpPr/>
          <p:nvPr>
            <p:ph type="title"/>
          </p:nvPr>
        </p:nvSpPr>
        <p:spPr>
          <a:prstGeom prst="rect">
            <a:avLst/>
          </a:prstGeom>
        </p:spPr>
        <p:txBody>
          <a:bodyPr/>
          <a:lstStyle/>
          <a:p>
            <a:pPr lvl="0">
              <a:defRPr b="0" sz="1800"/>
            </a:pPr>
            <a:r>
              <a:rPr b="1" sz="3600"/>
              <a:t>折れ線の方向指定</a:t>
            </a:r>
          </a:p>
        </p:txBody>
      </p:sp>
      <p:sp>
        <p:nvSpPr>
          <p:cNvPr id="267" name="Shape 267"/>
          <p:cNvSpPr/>
          <p:nvPr>
            <p:ph type="body" idx="1"/>
          </p:nvPr>
        </p:nvSpPr>
        <p:spPr>
          <a:prstGeom prst="rect">
            <a:avLst/>
          </a:prstGeom>
        </p:spPr>
        <p:txBody>
          <a:bodyPr/>
          <a:lstStyle/>
          <a:p>
            <a:pPr lvl="0">
              <a:buBlip>
                <a:blip r:embed="rId2"/>
              </a:buBlip>
              <a:defRPr sz="1800"/>
            </a:pPr>
            <a:r>
              <a:rPr b="1" sz="2400">
                <a:latin typeface="Palatino"/>
                <a:ea typeface="Palatino"/>
                <a:cs typeface="Palatino"/>
                <a:sym typeface="Palatino"/>
              </a:rPr>
              <a:t>enum</a:t>
            </a:r>
            <a:r>
              <a:rPr sz="2400"/>
              <a:t>を使って、列挙型定数を導入（内部的には整数型と互換性がある）</a:t>
            </a:r>
            <a:endParaRPr sz="2400"/>
          </a:p>
          <a:p>
            <a:pPr lvl="0">
              <a:buBlip>
                <a:blip r:embed="rId2"/>
              </a:buBlip>
              <a:defRPr sz="1800"/>
            </a:pPr>
            <a:r>
              <a:rPr b="1" sz="2400">
                <a:latin typeface="Palatino"/>
                <a:ea typeface="Palatino"/>
                <a:cs typeface="Palatino"/>
                <a:sym typeface="Palatino"/>
              </a:rPr>
              <a:t>enum</a:t>
            </a:r>
            <a:r>
              <a:rPr sz="2400"/>
              <a:t>  列挙名  { 名前, 名前, 名前, 名前, … };</a:t>
            </a:r>
            <a:endParaRPr sz="2400"/>
          </a:p>
          <a:p>
            <a:pPr lvl="0">
              <a:buBlip>
                <a:blip r:embed="rId2"/>
              </a:buBlip>
              <a:defRPr sz="1800"/>
            </a:pPr>
            <a:r>
              <a:rPr sz="2400"/>
              <a:t>特に数値を指定しないようなものに使う</a:t>
            </a:r>
            <a:endParaRPr sz="2400"/>
          </a:p>
          <a:p>
            <a:pPr lvl="1">
              <a:lnSpc>
                <a:spcPct val="60000"/>
              </a:lnSpc>
              <a:defRPr sz="1800"/>
            </a:pPr>
            <a:r>
              <a:rPr sz="2400"/>
              <a:t>　</a:t>
            </a:r>
            <a:r>
              <a:rPr b="1" sz="2400">
                <a:latin typeface="Palatino"/>
                <a:ea typeface="Palatino"/>
                <a:cs typeface="Palatino"/>
                <a:sym typeface="Palatino"/>
              </a:rPr>
              <a:t>enum</a:t>
            </a:r>
            <a:r>
              <a:rPr sz="2400">
                <a:latin typeface="Palatino"/>
                <a:ea typeface="Palatino"/>
                <a:cs typeface="Palatino"/>
                <a:sym typeface="Palatino"/>
              </a:rPr>
              <a:t>  Direction { up, down, left, right }</a:t>
            </a:r>
            <a:r>
              <a:rPr sz="2400"/>
              <a:t>;</a:t>
            </a:r>
            <a:endParaRPr sz="2400"/>
          </a:p>
          <a:p>
            <a:pPr lvl="1">
              <a:lnSpc>
                <a:spcPct val="60000"/>
              </a:lnSpc>
              <a:defRPr sz="1800"/>
            </a:pPr>
            <a:r>
              <a:rPr sz="2400"/>
              <a:t>　</a:t>
            </a:r>
            <a:r>
              <a:rPr b="1" sz="2400">
                <a:latin typeface="Palatino"/>
                <a:ea typeface="Palatino"/>
                <a:cs typeface="Palatino"/>
                <a:sym typeface="Palatino"/>
              </a:rPr>
              <a:t>enum</a:t>
            </a:r>
            <a:r>
              <a:rPr sz="2400">
                <a:latin typeface="Palatino"/>
                <a:ea typeface="Palatino"/>
                <a:cs typeface="Palatino"/>
                <a:sym typeface="Palatino"/>
              </a:rPr>
              <a:t>  Door { open, closed, halfOpen }</a:t>
            </a:r>
            <a:r>
              <a:rPr sz="2400"/>
              <a:t>;</a:t>
            </a:r>
            <a:endParaRPr sz="2400"/>
          </a:p>
          <a:p>
            <a:pPr lvl="0">
              <a:buBlip>
                <a:blip r:embed="rId2"/>
              </a:buBlip>
              <a:defRPr sz="1800"/>
            </a:pPr>
            <a:r>
              <a:rPr sz="2400"/>
              <a:t>変数に代入して、参照、比較などが可能</a:t>
            </a:r>
            <a:endParaRPr sz="2400"/>
          </a:p>
          <a:p>
            <a:pPr lvl="1">
              <a:lnSpc>
                <a:spcPct val="80000"/>
              </a:lnSpc>
              <a:defRPr sz="1800"/>
            </a:pPr>
            <a:r>
              <a:rPr sz="2400">
                <a:latin typeface="Palatino"/>
                <a:ea typeface="Palatino"/>
                <a:cs typeface="Palatino"/>
                <a:sym typeface="Palatino"/>
              </a:rPr>
              <a:t>Direction  dir </a:t>
            </a:r>
            <a:r>
              <a:rPr sz="2400"/>
              <a:t>= </a:t>
            </a:r>
            <a:r>
              <a:rPr sz="2400">
                <a:latin typeface="Palatino"/>
                <a:ea typeface="Palatino"/>
                <a:cs typeface="Palatino"/>
                <a:sym typeface="Palatino"/>
              </a:rPr>
              <a:t>Direction.up</a:t>
            </a:r>
            <a:r>
              <a:rPr sz="2400"/>
              <a:t>;</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オブジェクトの自動消去と自動生成</a:t>
            </a:r>
          </a:p>
        </p:txBody>
      </p:sp>
      <p:sp>
        <p:nvSpPr>
          <p:cNvPr id="57" name="Shape 57"/>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ガーベージコレクタが自動的にやってくれる</a:t>
            </a:r>
            <a:endParaRPr sz="2400"/>
          </a:p>
          <a:p>
            <a:pPr lvl="0">
              <a:buBlip>
                <a:blip r:embed="rId2"/>
              </a:buBlip>
              <a:defRPr sz="1800"/>
            </a:pPr>
            <a:endParaRPr sz="2400"/>
          </a:p>
          <a:p>
            <a:pPr lvl="0" marL="766966" indent="-512966">
              <a:buBlip>
                <a:blip r:embed="rId2"/>
              </a:buBlip>
              <a:defRPr sz="1800"/>
            </a:pPr>
            <a:r>
              <a:rPr sz="2400"/>
              <a:t>アプレットの場合</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アプレットオブジェクトは自動的に生成</a:t>
            </a:r>
            <a:endParaRPr>
              <a:latin typeface="ヒラギノ明朝 Pro W3"/>
              <a:ea typeface="ヒラギノ明朝 Pro W3"/>
              <a:cs typeface="ヒラギノ明朝 Pro W3"/>
              <a:sym typeface="ヒラギノ明朝 Pro W3"/>
            </a:endParaRPr>
          </a:p>
          <a:p>
            <a:pPr lvl="1">
              <a:buFont typeface="ヒラギノ明朝 Pro W3"/>
              <a:defRPr sz="1800"/>
            </a:pPr>
            <a:endParaRPr>
              <a:latin typeface="ヒラギノ明朝 Pro W3"/>
              <a:ea typeface="ヒラギノ明朝 Pro W3"/>
              <a:cs typeface="ヒラギノ明朝 Pro W3"/>
              <a:sym typeface="ヒラギノ明朝 Pro W3"/>
            </a:endParaRPr>
          </a:p>
          <a:p>
            <a:pPr lvl="0" marL="766966" indent="-512966">
              <a:buBlip>
                <a:blip r:embed="rId2"/>
              </a:buBlip>
              <a:defRPr sz="1800"/>
            </a:pPr>
            <a:r>
              <a:rPr sz="2400"/>
              <a:t>アプリケーションの場合</a:t>
            </a:r>
            <a:endParaRPr sz="2400"/>
          </a:p>
          <a:p>
            <a:pPr lvl="1" marL="1109865" indent="-512965">
              <a:buFont typeface="ヒラギノ明朝 Pro W3"/>
              <a:defRPr sz="1800"/>
            </a:pPr>
            <a:r>
              <a:rPr sz="2400">
                <a:latin typeface="ヒラギノ明朝 Pro W3"/>
                <a:ea typeface="ヒラギノ明朝 Pro W3"/>
                <a:cs typeface="ヒラギノ明朝 Pro W3"/>
                <a:sym typeface="ヒラギノ明朝 Pro W3"/>
              </a:rPr>
              <a:t>mainメソッドが呼ばれる。これは、クラスメソッドになっている。オブジェクトは生成されない。</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title"/>
          </p:nvPr>
        </p:nvSpPr>
        <p:spPr>
          <a:prstGeom prst="rect">
            <a:avLst/>
          </a:prstGeom>
        </p:spPr>
        <p:txBody>
          <a:bodyPr/>
          <a:lstStyle/>
          <a:p>
            <a:pPr lvl="0">
              <a:defRPr b="0" sz="1800"/>
            </a:pPr>
            <a:r>
              <a:rPr b="1" sz="3600"/>
              <a:t>Frameクラスのオブジェクト</a:t>
            </a:r>
          </a:p>
        </p:txBody>
      </p:sp>
      <p:sp>
        <p:nvSpPr>
          <p:cNvPr id="60" name="Shape 60"/>
          <p:cNvSpPr/>
          <p:nvPr>
            <p:ph type="body" idx="1"/>
          </p:nvPr>
        </p:nvSpPr>
        <p:spPr>
          <a:prstGeom prst="rect">
            <a:avLst/>
          </a:prstGeom>
        </p:spPr>
        <p:txBody>
          <a:bodyPr/>
          <a:lstStyle/>
          <a:p>
            <a:pPr lvl="0">
              <a:buBlip>
                <a:blip r:embed="rId2"/>
              </a:buBlip>
              <a:defRPr sz="1800"/>
            </a:pPr>
            <a:r>
              <a:rPr sz="2400"/>
              <a:t>ウィンドウを出すためのオブジェクト</a:t>
            </a:r>
            <a:endParaRPr sz="2400"/>
          </a:p>
          <a:p>
            <a:pPr lvl="0">
              <a:buBlip>
                <a:blip r:embed="rId2"/>
              </a:buBlip>
              <a:defRPr sz="1800"/>
            </a:pPr>
            <a:r>
              <a:rPr b="1" sz="2400"/>
              <a:t>new</a:t>
            </a:r>
            <a:r>
              <a:rPr sz="2400"/>
              <a:t>  Frame(  "タイトル" )</a:t>
            </a:r>
            <a:endParaRPr sz="2400"/>
          </a:p>
          <a:p>
            <a:pPr lvl="0">
              <a:buBlip>
                <a:blip r:embed="rId2"/>
              </a:buBlip>
              <a:defRPr sz="1800"/>
            </a:pPr>
            <a:r>
              <a:rPr sz="2400"/>
              <a:t>setVisible(  true / false );  // 表示・非表示にする</a:t>
            </a:r>
            <a:endParaRPr sz="2400"/>
          </a:p>
          <a:p>
            <a:pPr lvl="0">
              <a:buBlip>
                <a:blip r:embed="rId2"/>
              </a:buBlip>
              <a:defRPr sz="1800"/>
            </a:pPr>
            <a:r>
              <a:rPr sz="2400"/>
              <a:t>setSize( 幅, 高さ ); // 幅と高さを設定する</a:t>
            </a:r>
            <a:endParaRPr sz="2400"/>
          </a:p>
          <a:p>
            <a:pPr lvl="0">
              <a:buBlip>
                <a:blip r:embed="rId2"/>
              </a:buBlip>
              <a:defRPr sz="1800"/>
            </a:pPr>
            <a:r>
              <a:rPr sz="2400"/>
              <a:t>getGraphics();  // 描画領域のオブジェクトを返してくれる</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title"/>
          </p:nvPr>
        </p:nvSpPr>
        <p:spPr>
          <a:xfrm>
            <a:off x="990600" y="203200"/>
            <a:ext cx="8737600" cy="977900"/>
          </a:xfrm>
          <a:prstGeom prst="rect">
            <a:avLst/>
          </a:prstGeom>
        </p:spPr>
        <p:txBody>
          <a:bodyPr>
            <a:normAutofit fontScale="100000" lnSpcReduction="0"/>
          </a:bodyPr>
          <a:lstStyle/>
          <a:p>
            <a:pPr lvl="0">
              <a:defRPr b="0" sz="1800"/>
            </a:pPr>
            <a:r>
              <a:rPr b="1" sz="3600"/>
              <a:t>カラーオブジェクト</a:t>
            </a:r>
          </a:p>
        </p:txBody>
      </p:sp>
      <p:sp>
        <p:nvSpPr>
          <p:cNvPr id="63" name="Shape 63"/>
          <p:cNvSpPr/>
          <p:nvPr>
            <p:ph type="body" idx="1"/>
          </p:nvPr>
        </p:nvSpPr>
        <p:spPr>
          <a:xfrm>
            <a:off x="990600" y="1358900"/>
            <a:ext cx="8737600" cy="5829300"/>
          </a:xfrm>
          <a:prstGeom prst="rect">
            <a:avLst/>
          </a:prstGeom>
        </p:spPr>
        <p:txBody>
          <a:bodyPr/>
          <a:lstStyle/>
          <a:p>
            <a:pPr lvl="0" marL="766966" indent="-512966">
              <a:buBlip>
                <a:blip r:embed="rId2"/>
              </a:buBlip>
              <a:defRPr sz="1800"/>
            </a:pPr>
            <a:r>
              <a:rPr sz="2400"/>
              <a:t>RGBモデルで</a:t>
            </a:r>
            <a:endParaRPr sz="2400"/>
          </a:p>
          <a:p>
            <a:pPr lvl="1" marL="1109865" indent="-512965">
              <a:buFont typeface="Palatino"/>
              <a:defRPr sz="1800"/>
            </a:pPr>
            <a:r>
              <a:rPr b="1" sz="2400"/>
              <a:t>new</a:t>
            </a:r>
            <a:r>
              <a:rPr sz="2400"/>
              <a:t> Color</a:t>
            </a:r>
            <a:r>
              <a:rPr sz="2400">
                <a:latin typeface="ヒラギノ明朝 Pro W3"/>
                <a:ea typeface="ヒラギノ明朝 Pro W3"/>
                <a:cs typeface="ヒラギノ明朝 Pro W3"/>
                <a:sym typeface="ヒラギノ明朝 Pro W3"/>
              </a:rPr>
              <a:t>( 赤成分, 緑成分, 青成分 );</a:t>
            </a:r>
          </a:p>
        </p:txBody>
      </p:sp>
      <p:pic>
        <p:nvPicPr>
          <p:cNvPr id="64" name="image3.png"/>
          <p:cNvPicPr/>
          <p:nvPr/>
        </p:nvPicPr>
        <p:blipFill>
          <a:blip r:embed="rId3">
            <a:extLst/>
          </a:blip>
          <a:stretch>
            <a:fillRect/>
          </a:stretch>
        </p:blipFill>
        <p:spPr>
          <a:xfrm>
            <a:off x="2988192" y="2832100"/>
            <a:ext cx="4170916" cy="3987800"/>
          </a:xfrm>
          <a:prstGeom prst="rect">
            <a:avLst/>
          </a:prstGeom>
          <a:ln w="12700">
            <a:miter lim="400000"/>
          </a:ln>
        </p:spPr>
      </p:pic>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spPr>
      <a:bodyPr rot="0" spcFirstLastPara="1" vertOverflow="overflow" horzOverflow="overflow" vert="horz" wrap="square" lIns="38100" tIns="38100" rIns="38100" bIns="381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ヒラギノ明朝 Pro W3"/>
            <a:ea typeface="ヒラギノ明朝 Pro W3"/>
            <a:cs typeface="ヒラギノ明朝 Pro W3"/>
            <a:sym typeface="ヒラギノ明朝 Pro W3"/>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365C0"/>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ヒラギノ明朝 Pro W3"/>
            <a:ea typeface="ヒラギノ明朝 Pro W3"/>
            <a:cs typeface="ヒラギノ明朝 Pro W3"/>
            <a:sym typeface="ヒラギノ明朝 Pro W3"/>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365C0"/>
          </a:solidFill>
          <a:prstDash val="solid"/>
          <a:bevel/>
        </a:ln>
        <a:effectLst/>
      </a:spPr>
      <a:bodyPr rot="0" spcFirstLastPara="1" vertOverflow="overflow" horzOverflow="overflow" vert="horz" wrap="square" lIns="38100" tIns="38100" rIns="38100" bIns="381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ヒラギノ明朝 Pro W3"/>
            <a:ea typeface="ヒラギノ明朝 Pro W3"/>
            <a:cs typeface="ヒラギノ明朝 Pro W3"/>
            <a:sym typeface="ヒラギノ明朝 Pro W3"/>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365C0"/>
          </a:solidFill>
          <a:prstDash val="solid"/>
          <a:beve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ヒラギノ明朝 Pro W3"/>
            <a:ea typeface="ヒラギノ明朝 Pro W3"/>
            <a:cs typeface="ヒラギノ明朝 Pro W3"/>
            <a:sym typeface="ヒラギノ明朝 Pro W3"/>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