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media/image2.jpeg" ContentType="image/jpeg"/>
  <Override PartName="/ppt/media/image3.jpeg" ContentType="image/jpeg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  <p:sldId id="305" r:id="rId57"/>
    <p:sldId id="306" r:id="rId58"/>
    <p:sldId id="307" r:id="rId59"/>
    <p:sldId id="308" r:id="rId60"/>
    <p:sldId id="309" r:id="rId61"/>
    <p:sldId id="310" r:id="rId62"/>
  </p:sldIdLst>
  <p:sldSz cx="10160000" cy="7620000"/>
  <p:notesSz cx="6858000" cy="9144000"/>
  <p:defaultTextStyle>
    <a:lvl1pPr algn="ctr" defTabSz="457200">
      <a:defRPr sz="3200">
        <a:latin typeface="Gill Sans"/>
        <a:ea typeface="Gill Sans"/>
        <a:cs typeface="Gill Sans"/>
        <a:sym typeface="Gill Sans"/>
      </a:defRPr>
    </a:lvl1pPr>
    <a:lvl2pPr indent="342900" algn="ctr" defTabSz="457200">
      <a:defRPr sz="3200">
        <a:latin typeface="Gill Sans"/>
        <a:ea typeface="Gill Sans"/>
        <a:cs typeface="Gill Sans"/>
        <a:sym typeface="Gill Sans"/>
      </a:defRPr>
    </a:lvl2pPr>
    <a:lvl3pPr indent="685800" algn="ctr" defTabSz="457200">
      <a:defRPr sz="3200">
        <a:latin typeface="Gill Sans"/>
        <a:ea typeface="Gill Sans"/>
        <a:cs typeface="Gill Sans"/>
        <a:sym typeface="Gill Sans"/>
      </a:defRPr>
    </a:lvl3pPr>
    <a:lvl4pPr indent="1028700" algn="ctr" defTabSz="457200">
      <a:defRPr sz="3200">
        <a:latin typeface="Gill Sans"/>
        <a:ea typeface="Gill Sans"/>
        <a:cs typeface="Gill Sans"/>
        <a:sym typeface="Gill Sans"/>
      </a:defRPr>
    </a:lvl4pPr>
    <a:lvl5pPr indent="1371600" algn="ctr" defTabSz="457200">
      <a:defRPr sz="3200">
        <a:latin typeface="Gill Sans"/>
        <a:ea typeface="Gill Sans"/>
        <a:cs typeface="Gill Sans"/>
        <a:sym typeface="Gill Sans"/>
      </a:defRPr>
    </a:lvl5pPr>
    <a:lvl6pPr indent="1714500" algn="ctr" defTabSz="457200">
      <a:defRPr sz="3200">
        <a:latin typeface="Gill Sans"/>
        <a:ea typeface="Gill Sans"/>
        <a:cs typeface="Gill Sans"/>
        <a:sym typeface="Gill Sans"/>
      </a:defRPr>
    </a:lvl6pPr>
    <a:lvl7pPr indent="2057400" algn="ctr" defTabSz="457200">
      <a:defRPr sz="3200">
        <a:latin typeface="Gill Sans"/>
        <a:ea typeface="Gill Sans"/>
        <a:cs typeface="Gill Sans"/>
        <a:sym typeface="Gill Sans"/>
      </a:defRPr>
    </a:lvl7pPr>
    <a:lvl8pPr indent="2400300" algn="ctr" defTabSz="457200">
      <a:defRPr sz="3200">
        <a:latin typeface="Gill Sans"/>
        <a:ea typeface="Gill Sans"/>
        <a:cs typeface="Gill Sans"/>
        <a:sym typeface="Gill Sans"/>
      </a:defRPr>
    </a:lvl8pPr>
    <a:lvl9pPr indent="2743200" algn="ctr" defTabSz="457200">
      <a:defRPr sz="3200">
        <a:latin typeface="Gill Sans"/>
        <a:ea typeface="Gill Sans"/>
        <a:cs typeface="Gill Sans"/>
        <a:sym typeface="Gill San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8F44A2F1-9E1F-4B54-A3A2-5F16C0AD49E2}" styleName="">
    <a:tblBg/>
    <a:wholeTbl>
      <a:tcTxStyle b="off" i="off">
        <a:font>
          <a:latin typeface="Gill Sans"/>
          <a:ea typeface="Gill Sans"/>
          <a:cs typeface="Gill Sans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FF1F3"/>
          </a:solidFill>
        </a:fill>
      </a:tcStyle>
    </a:band2H>
    <a:firstCol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firstCol>
    <a:la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lastRow>
    <a:fir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firstRow>
  </a:tblStyle>
  <a:tblStyle styleId="{D51ADE6A-740E-44AE-83CC-AE7238B6C88D}" styleName="">
    <a:tblBg/>
    <a:wholeTbl>
      <a:tcTxStyle b="on" i="off">
        <a:font>
          <a:latin typeface="Arial Rounded MT Bold"/>
          <a:ea typeface="Arial Rounded MT Bold"/>
          <a:cs typeface="Arial Rounded MT Bold"/>
        </a:font>
        <a:srgbClr val="FFFFFF"/>
      </a:tcTxStyle>
      <a:tcStyle>
        <a:tcBdr>
          <a:left>
            <a:ln w="25400" cap="flat">
              <a:solidFill>
                <a:srgbClr val="011992"/>
              </a:solidFill>
              <a:prstDash val="solid"/>
              <a:miter lim="400000"/>
            </a:ln>
          </a:left>
          <a:right>
            <a:ln w="25400" cap="flat">
              <a:solidFill>
                <a:srgbClr val="011992"/>
              </a:solidFill>
              <a:prstDash val="solid"/>
              <a:miter lim="400000"/>
            </a:ln>
          </a:right>
          <a:top>
            <a:ln w="25400" cap="flat">
              <a:solidFill>
                <a:srgbClr val="011992"/>
              </a:solidFill>
              <a:prstDash val="solid"/>
              <a:miter lim="400000"/>
            </a:ln>
          </a:top>
          <a:bottom>
            <a:ln w="25400" cap="flat">
              <a:solidFill>
                <a:srgbClr val="011992"/>
              </a:solidFill>
              <a:prstDash val="solid"/>
              <a:miter lim="400000"/>
            </a:ln>
          </a:bottom>
          <a:insideH>
            <a:ln w="25400" cap="flat">
              <a:solidFill>
                <a:srgbClr val="011992"/>
              </a:solidFill>
              <a:prstDash val="solid"/>
              <a:miter lim="400000"/>
            </a:ln>
          </a:insideH>
          <a:insideV>
            <a:ln w="25400" cap="flat">
              <a:solidFill>
                <a:srgbClr val="0119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FF1F3"/>
          </a:solidFill>
        </a:fill>
      </a:tcStyle>
    </a:band2H>
    <a:firstCol>
      <a:tcTxStyle b="on" i="off">
        <a:font>
          <a:latin typeface="Arial Rounded MT Bold"/>
          <a:ea typeface="Arial Rounded MT Bold"/>
          <a:cs typeface="Arial Rounded MT Bold"/>
        </a:font>
        <a:srgbClr val="FFFFFF"/>
      </a:tcTxStyle>
      <a:tcStyle>
        <a:tcBdr>
          <a:left>
            <a:ln w="25400" cap="flat">
              <a:solidFill>
                <a:srgbClr val="011992"/>
              </a:solidFill>
              <a:prstDash val="solid"/>
              <a:miter lim="400000"/>
            </a:ln>
          </a:left>
          <a:right>
            <a:ln w="25400" cap="flat">
              <a:solidFill>
                <a:srgbClr val="011992"/>
              </a:solidFill>
              <a:prstDash val="solid"/>
              <a:miter lim="400000"/>
            </a:ln>
          </a:right>
          <a:top>
            <a:ln w="25400" cap="flat">
              <a:solidFill>
                <a:srgbClr val="011992"/>
              </a:solidFill>
              <a:prstDash val="solid"/>
              <a:miter lim="400000"/>
            </a:ln>
          </a:top>
          <a:bottom>
            <a:ln w="25400" cap="flat">
              <a:solidFill>
                <a:srgbClr val="011992"/>
              </a:solidFill>
              <a:prstDash val="solid"/>
              <a:miter lim="400000"/>
            </a:ln>
          </a:bottom>
          <a:insideH>
            <a:ln w="25400" cap="flat">
              <a:solidFill>
                <a:srgbClr val="011992"/>
              </a:solidFill>
              <a:prstDash val="solid"/>
              <a:miter lim="400000"/>
            </a:ln>
          </a:insideH>
          <a:insideV>
            <a:ln w="25400" cap="flat">
              <a:solidFill>
                <a:srgbClr val="0119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rial Rounded MT Bold"/>
          <a:ea typeface="Arial Rounded MT Bold"/>
          <a:cs typeface="Arial Rounded MT Bold"/>
        </a:font>
        <a:srgbClr val="FFFFFF"/>
      </a:tcTxStyle>
      <a:tcStyle>
        <a:tcBdr>
          <a:left>
            <a:ln w="25400" cap="flat">
              <a:solidFill>
                <a:srgbClr val="011992"/>
              </a:solidFill>
              <a:prstDash val="solid"/>
              <a:miter lim="400000"/>
            </a:ln>
          </a:left>
          <a:right>
            <a:ln w="25400" cap="flat">
              <a:solidFill>
                <a:srgbClr val="011992"/>
              </a:solidFill>
              <a:prstDash val="solid"/>
              <a:miter lim="400000"/>
            </a:ln>
          </a:right>
          <a:top>
            <a:ln w="25400" cap="flat">
              <a:solidFill>
                <a:srgbClr val="011992"/>
              </a:solidFill>
              <a:prstDash val="solid"/>
              <a:miter lim="400000"/>
            </a:ln>
          </a:top>
          <a:bottom>
            <a:ln w="25400" cap="flat">
              <a:solidFill>
                <a:srgbClr val="011992"/>
              </a:solidFill>
              <a:prstDash val="solid"/>
              <a:miter lim="400000"/>
            </a:ln>
          </a:bottom>
          <a:insideH>
            <a:ln w="25400" cap="flat">
              <a:solidFill>
                <a:srgbClr val="011992"/>
              </a:solidFill>
              <a:prstDash val="solid"/>
              <a:miter lim="400000"/>
            </a:ln>
          </a:insideH>
          <a:insideV>
            <a:ln w="25400" cap="flat">
              <a:solidFill>
                <a:srgbClr val="0119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rial Rounded MT Bold"/>
          <a:ea typeface="Arial Rounded MT Bold"/>
          <a:cs typeface="Arial Rounded MT Bold"/>
        </a:font>
        <a:srgbClr val="FFFFFF"/>
      </a:tcTxStyle>
      <a:tcStyle>
        <a:tcBdr>
          <a:left>
            <a:ln w="25400" cap="flat">
              <a:solidFill>
                <a:srgbClr val="011992"/>
              </a:solidFill>
              <a:prstDash val="solid"/>
              <a:miter lim="400000"/>
            </a:ln>
          </a:left>
          <a:right>
            <a:ln w="25400" cap="flat">
              <a:solidFill>
                <a:srgbClr val="011992"/>
              </a:solidFill>
              <a:prstDash val="solid"/>
              <a:miter lim="400000"/>
            </a:ln>
          </a:right>
          <a:top>
            <a:ln w="25400" cap="flat">
              <a:solidFill>
                <a:srgbClr val="011992"/>
              </a:solidFill>
              <a:prstDash val="solid"/>
              <a:miter lim="400000"/>
            </a:ln>
          </a:top>
          <a:bottom>
            <a:ln w="25400" cap="flat">
              <a:solidFill>
                <a:srgbClr val="011992"/>
              </a:solidFill>
              <a:prstDash val="solid"/>
              <a:miter lim="400000"/>
            </a:ln>
          </a:bottom>
          <a:insideH>
            <a:ln w="25400" cap="flat">
              <a:solidFill>
                <a:srgbClr val="011992"/>
              </a:solidFill>
              <a:prstDash val="solid"/>
              <a:miter lim="400000"/>
            </a:ln>
          </a:insideH>
          <a:insideV>
            <a:ln w="25400" cap="flat">
              <a:solidFill>
                <a:srgbClr val="0119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EEE7283C-3CF3-47DC-8721-378D4A62B228}" styleName="">
    <a:tblBg/>
    <a:wholeTbl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de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de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de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4C3C2611-4C71-4FC5-86AE-919BDF0F9419}" styleName="">
    <a:tblBg/>
    <a:wholeTbl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Relationship Id="rId49" Type="http://schemas.openxmlformats.org/officeDocument/2006/relationships/slide" Target="slides/slide42.xml"/><Relationship Id="rId50" Type="http://schemas.openxmlformats.org/officeDocument/2006/relationships/slide" Target="slides/slide43.xml"/><Relationship Id="rId51" Type="http://schemas.openxmlformats.org/officeDocument/2006/relationships/slide" Target="slides/slide44.xml"/><Relationship Id="rId52" Type="http://schemas.openxmlformats.org/officeDocument/2006/relationships/slide" Target="slides/slide45.xml"/><Relationship Id="rId53" Type="http://schemas.openxmlformats.org/officeDocument/2006/relationships/slide" Target="slides/slide46.xml"/><Relationship Id="rId54" Type="http://schemas.openxmlformats.org/officeDocument/2006/relationships/slide" Target="slides/slide47.xml"/><Relationship Id="rId55" Type="http://schemas.openxmlformats.org/officeDocument/2006/relationships/slide" Target="slides/slide48.xml"/><Relationship Id="rId56" Type="http://schemas.openxmlformats.org/officeDocument/2006/relationships/slide" Target="slides/slide49.xml"/><Relationship Id="rId57" Type="http://schemas.openxmlformats.org/officeDocument/2006/relationships/slide" Target="slides/slide50.xml"/><Relationship Id="rId58" Type="http://schemas.openxmlformats.org/officeDocument/2006/relationships/slide" Target="slides/slide51.xml"/><Relationship Id="rId59" Type="http://schemas.openxmlformats.org/officeDocument/2006/relationships/slide" Target="slides/slide52.xml"/><Relationship Id="rId60" Type="http://schemas.openxmlformats.org/officeDocument/2006/relationships/slide" Target="slides/slide53.xml"/><Relationship Id="rId61" Type="http://schemas.openxmlformats.org/officeDocument/2006/relationships/slide" Target="slides/slide54.xml"/><Relationship Id="rId62" Type="http://schemas.openxmlformats.org/officeDocument/2006/relationships/slide" Target="slides/slide55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20" name="Shape 2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defRPr sz="1600">
        <a:latin typeface="Lucida Grande"/>
        <a:ea typeface="Lucida Grande"/>
        <a:cs typeface="Lucida Grande"/>
        <a:sym typeface="Lucida Grande"/>
      </a:defRPr>
    </a:lvl1pPr>
    <a:lvl2pPr indent="228600" defTabSz="457200">
      <a:defRPr sz="1600">
        <a:latin typeface="Lucida Grande"/>
        <a:ea typeface="Lucida Grande"/>
        <a:cs typeface="Lucida Grande"/>
        <a:sym typeface="Lucida Grande"/>
      </a:defRPr>
    </a:lvl2pPr>
    <a:lvl3pPr indent="457200" defTabSz="457200">
      <a:defRPr sz="1600">
        <a:latin typeface="Lucida Grande"/>
        <a:ea typeface="Lucida Grande"/>
        <a:cs typeface="Lucida Grande"/>
        <a:sym typeface="Lucida Grande"/>
      </a:defRPr>
    </a:lvl3pPr>
    <a:lvl4pPr indent="685800" defTabSz="457200">
      <a:defRPr sz="1600">
        <a:latin typeface="Lucida Grande"/>
        <a:ea typeface="Lucida Grande"/>
        <a:cs typeface="Lucida Grande"/>
        <a:sym typeface="Lucida Grande"/>
      </a:defRPr>
    </a:lvl4pPr>
    <a:lvl5pPr indent="914400" defTabSz="457200">
      <a:defRPr sz="1600">
        <a:latin typeface="Lucida Grande"/>
        <a:ea typeface="Lucida Grande"/>
        <a:cs typeface="Lucida Grande"/>
        <a:sym typeface="Lucida Grande"/>
      </a:defRPr>
    </a:lvl5pPr>
    <a:lvl6pPr indent="1143000" defTabSz="457200">
      <a:defRPr sz="1600">
        <a:latin typeface="Lucida Grande"/>
        <a:ea typeface="Lucida Grande"/>
        <a:cs typeface="Lucida Grande"/>
        <a:sym typeface="Lucida Grande"/>
      </a:defRPr>
    </a:lvl6pPr>
    <a:lvl7pPr indent="1371600" defTabSz="457200">
      <a:defRPr sz="1600">
        <a:latin typeface="Lucida Grande"/>
        <a:ea typeface="Lucida Grande"/>
        <a:cs typeface="Lucida Grande"/>
        <a:sym typeface="Lucida Grande"/>
      </a:defRPr>
    </a:lvl7pPr>
    <a:lvl8pPr indent="1600200" defTabSz="457200">
      <a:defRPr sz="1600">
        <a:latin typeface="Lucida Grande"/>
        <a:ea typeface="Lucida Grande"/>
        <a:cs typeface="Lucida Grande"/>
        <a:sym typeface="Lucida Grande"/>
      </a:defRPr>
    </a:lvl8pPr>
    <a:lvl9pPr indent="1828800" defTabSz="457200">
      <a:defRPr sz="16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1.tif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1.tif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>
            <p:ph type="title"/>
          </p:nvPr>
        </p:nvSpPr>
        <p:spPr>
          <a:xfrm>
            <a:off x="508000" y="38100"/>
            <a:ext cx="91440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7600"/>
              </a:lnSpc>
              <a:tabLst>
                <a:tab pos="977900" algn="l"/>
              </a:tabLst>
              <a:defRPr sz="6400">
                <a:solidFill>
                  <a:srgbClr val="000849"/>
                </a:solidFill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400">
                <a:solidFill>
                  <a:srgbClr val="000849"/>
                </a:solidFill>
              </a:rPr>
              <a:t>タイトルテキスト</a:t>
            </a:r>
          </a:p>
        </p:txBody>
      </p:sp>
      <p:sp>
        <p:nvSpPr>
          <p:cNvPr id="7" name="Shape 7"/>
          <p:cNvSpPr/>
          <p:nvPr>
            <p:ph type="body" idx="1"/>
          </p:nvPr>
        </p:nvSpPr>
        <p:spPr>
          <a:xfrm>
            <a:off x="1333500" y="2425700"/>
            <a:ext cx="7467600" cy="4152900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ts val="3600"/>
              </a:lnSpc>
              <a:spcBef>
                <a:spcPts val="200"/>
              </a:spcBef>
              <a:buClrTx/>
              <a:buSzTx/>
              <a:buFontTx/>
              <a:buNone/>
              <a:tabLst>
                <a:tab pos="977900" algn="l"/>
              </a:tabLst>
              <a:defRPr sz="3000">
                <a:solidFill>
                  <a:srgbClr val="2A1941"/>
                </a:solidFill>
              </a:defRPr>
            </a:lvl1pPr>
            <a:lvl2pPr marL="0" indent="0" algn="ctr">
              <a:lnSpc>
                <a:spcPts val="3600"/>
              </a:lnSpc>
              <a:spcBef>
                <a:spcPts val="200"/>
              </a:spcBef>
              <a:buClrTx/>
              <a:buSzTx/>
              <a:buFontTx/>
              <a:buNone/>
              <a:tabLst>
                <a:tab pos="977900" algn="l"/>
              </a:tabLst>
              <a:defRPr sz="3000">
                <a:solidFill>
                  <a:srgbClr val="2A1941"/>
                </a:solidFill>
              </a:defRPr>
            </a:lvl2pPr>
            <a:lvl3pPr marL="0" indent="0" algn="ctr">
              <a:lnSpc>
                <a:spcPts val="3600"/>
              </a:lnSpc>
              <a:spcBef>
                <a:spcPts val="200"/>
              </a:spcBef>
              <a:buClrTx/>
              <a:buSzTx/>
              <a:buFontTx/>
              <a:buNone/>
              <a:tabLst>
                <a:tab pos="977900" algn="l"/>
              </a:tabLst>
              <a:defRPr sz="3000">
                <a:solidFill>
                  <a:srgbClr val="2A1941"/>
                </a:solidFill>
              </a:defRPr>
            </a:lvl3pPr>
            <a:lvl4pPr marL="0" indent="0" algn="ctr">
              <a:lnSpc>
                <a:spcPts val="3600"/>
              </a:lnSpc>
              <a:spcBef>
                <a:spcPts val="200"/>
              </a:spcBef>
              <a:buClrTx/>
              <a:buSzTx/>
              <a:buFontTx/>
              <a:buNone/>
              <a:tabLst>
                <a:tab pos="977900" algn="l"/>
              </a:tabLst>
              <a:defRPr sz="3000">
                <a:solidFill>
                  <a:srgbClr val="2A1941"/>
                </a:solidFill>
              </a:defRPr>
            </a:lvl4pPr>
            <a:lvl5pPr marL="0" indent="0" algn="ctr">
              <a:lnSpc>
                <a:spcPts val="3600"/>
              </a:lnSpc>
              <a:spcBef>
                <a:spcPts val="200"/>
              </a:spcBef>
              <a:buClrTx/>
              <a:buSzTx/>
              <a:buFontTx/>
              <a:buNone/>
              <a:tabLst>
                <a:tab pos="977900" algn="l"/>
              </a:tabLst>
              <a:defRPr sz="3000">
                <a:solidFill>
                  <a:srgbClr val="2A1941"/>
                </a:solidFill>
              </a:defRPr>
            </a:lvl5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000">
                <a:solidFill>
                  <a:srgbClr val="2A1941"/>
                </a:solidFill>
              </a:rPr>
              <a:t>本文レベル1</a:t>
            </a:r>
            <a:endParaRPr b="1" sz="3000">
              <a:solidFill>
                <a:srgbClr val="2A1941"/>
              </a:solidFill>
            </a:endParaRPr>
          </a:p>
          <a:p>
            <a:pPr lvl="1">
              <a:defRPr b="0" sz="1800">
                <a:solidFill>
                  <a:srgbClr val="000000"/>
                </a:solidFill>
              </a:defRPr>
            </a:pPr>
            <a:r>
              <a:rPr b="1" sz="3000">
                <a:solidFill>
                  <a:srgbClr val="2A1941"/>
                </a:solidFill>
              </a:rPr>
              <a:t>本文レベル2</a:t>
            </a:r>
            <a:endParaRPr b="1" sz="3000">
              <a:solidFill>
                <a:srgbClr val="2A1941"/>
              </a:solidFill>
            </a:endParaRPr>
          </a:p>
          <a:p>
            <a:pPr lvl="2">
              <a:defRPr b="0" sz="1800">
                <a:solidFill>
                  <a:srgbClr val="000000"/>
                </a:solidFill>
              </a:defRPr>
            </a:pPr>
            <a:r>
              <a:rPr b="1" sz="3000">
                <a:solidFill>
                  <a:srgbClr val="2A1941"/>
                </a:solidFill>
              </a:rPr>
              <a:t>本文レベル3</a:t>
            </a:r>
            <a:endParaRPr b="1" sz="3000">
              <a:solidFill>
                <a:srgbClr val="2A1941"/>
              </a:solidFill>
            </a:endParaRPr>
          </a:p>
          <a:p>
            <a:pPr lvl="3">
              <a:defRPr b="0" sz="1800">
                <a:solidFill>
                  <a:srgbClr val="000000"/>
                </a:solidFill>
              </a:defRPr>
            </a:pPr>
            <a:r>
              <a:rPr b="1" sz="3000">
                <a:solidFill>
                  <a:srgbClr val="2A1941"/>
                </a:solidFill>
              </a:rPr>
              <a:t>本文レベル4</a:t>
            </a:r>
            <a:endParaRPr b="1" sz="3000">
              <a:solidFill>
                <a:srgbClr val="2A1941"/>
              </a:solidFill>
            </a:endParaRPr>
          </a:p>
          <a:p>
            <a:pPr lvl="4">
              <a:defRPr b="0" sz="1800">
                <a:solidFill>
                  <a:srgbClr val="000000"/>
                </a:solidFill>
              </a:defRPr>
            </a:pPr>
            <a:r>
              <a:rPr b="1" sz="3000">
                <a:solidFill>
                  <a:srgbClr val="2A1941"/>
                </a:solidFill>
              </a:rPr>
              <a:t>本文レベル 5</a:t>
            </a:r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tabLst>
                <a:tab pos="977900" algn="l"/>
              </a:tabLst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11992"/>
                </a:solidFill>
              </a:rPr>
              <a:t>タイトルテキスト</a:t>
            </a:r>
          </a:p>
        </p:txBody>
      </p:sp>
      <p:sp>
        <p:nvSpPr>
          <p:cNvPr id="10" name="Shape 1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  <a:tabLst>
                <a:tab pos="1181100" algn="l"/>
              </a:tabLst>
            </a:lvl1pPr>
            <a:lvl2pPr>
              <a:buBlip>
                <a:blip r:embed="rId2"/>
              </a:buBlip>
              <a:tabLst>
                <a:tab pos="1600200" algn="l"/>
              </a:tabLst>
            </a:lvl2pPr>
            <a:lvl3pPr>
              <a:buBlip>
                <a:blip r:embed="rId2"/>
              </a:buBlip>
              <a:tabLst>
                <a:tab pos="1917700" algn="l"/>
              </a:tabLst>
            </a:lvl3pPr>
            <a:lvl4pPr>
              <a:buBlip>
                <a:blip r:embed="rId2"/>
              </a:buBlip>
              <a:tabLst>
                <a:tab pos="2235200" algn="l"/>
              </a:tabLst>
            </a:lvl4pPr>
            <a:lvl5pPr>
              <a:buBlip>
                <a:blip r:embed="rId2"/>
              </a:buBlip>
              <a:tabLst>
                <a:tab pos="2552700" algn="l"/>
              </a:tabLst>
            </a:lvl5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800">
                <a:solidFill>
                  <a:srgbClr val="294871"/>
                </a:solidFill>
              </a:rPr>
              <a:t>本文レベル1</a:t>
            </a:r>
            <a:endParaRPr b="1" sz="2800">
              <a:solidFill>
                <a:srgbClr val="294871"/>
              </a:solidFill>
            </a:endParaRPr>
          </a:p>
          <a:p>
            <a:pPr lvl="1">
              <a:defRPr b="0" sz="1800">
                <a:solidFill>
                  <a:srgbClr val="000000"/>
                </a:solidFill>
              </a:defRPr>
            </a:pPr>
            <a:r>
              <a:rPr b="1" sz="2800">
                <a:solidFill>
                  <a:srgbClr val="294871"/>
                </a:solidFill>
              </a:rPr>
              <a:t>本文レベル2</a:t>
            </a:r>
            <a:endParaRPr b="1" sz="2800">
              <a:solidFill>
                <a:srgbClr val="294871"/>
              </a:solidFill>
            </a:endParaRPr>
          </a:p>
          <a:p>
            <a:pPr lvl="2">
              <a:defRPr b="0" sz="1800">
                <a:solidFill>
                  <a:srgbClr val="000000"/>
                </a:solidFill>
              </a:defRPr>
            </a:pPr>
            <a:r>
              <a:rPr b="1" sz="2800">
                <a:solidFill>
                  <a:srgbClr val="294871"/>
                </a:solidFill>
              </a:rPr>
              <a:t>本文レベル3</a:t>
            </a:r>
            <a:endParaRPr b="1" sz="2800">
              <a:solidFill>
                <a:srgbClr val="294871"/>
              </a:solidFill>
            </a:endParaRPr>
          </a:p>
          <a:p>
            <a:pPr lvl="3">
              <a:defRPr b="0" sz="1800">
                <a:solidFill>
                  <a:srgbClr val="000000"/>
                </a:solidFill>
              </a:defRPr>
            </a:pPr>
            <a:r>
              <a:rPr b="1" sz="2800">
                <a:solidFill>
                  <a:srgbClr val="294871"/>
                </a:solidFill>
              </a:rPr>
              <a:t>本文レベル4</a:t>
            </a:r>
            <a:endParaRPr b="1" sz="2800">
              <a:solidFill>
                <a:srgbClr val="294871"/>
              </a:solidFill>
            </a:endParaRPr>
          </a:p>
          <a:p>
            <a:pPr lvl="4">
              <a:defRPr b="0" sz="1800">
                <a:solidFill>
                  <a:srgbClr val="000000"/>
                </a:solidFill>
              </a:defRPr>
            </a:pPr>
            <a:r>
              <a:rPr b="1" sz="2800">
                <a:solidFill>
                  <a:srgbClr val="294871"/>
                </a:solidFill>
              </a:rPr>
              <a:t>本文レベル 5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タイトル &amp; 箇条書き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Abstract 8-1.jpg"/>
          <p:cNvPicPr/>
          <p:nvPr/>
        </p:nvPicPr>
        <p:blipFill>
          <a:blip r:embed="rId2">
            <a:extLst/>
          </a:blip>
          <a:srcRect l="0" t="2807" r="89502" b="2465"/>
          <a:stretch>
            <a:fillRect/>
          </a:stretch>
        </p:blipFill>
        <p:spPr>
          <a:xfrm>
            <a:off x="0" y="-29766"/>
            <a:ext cx="1066520" cy="7699376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Shape 13"/>
          <p:cNvSpPr/>
          <p:nvPr>
            <p:ph type="title"/>
          </p:nvPr>
        </p:nvSpPr>
        <p:spPr>
          <a:xfrm>
            <a:off x="992187" y="198437"/>
            <a:ext cx="8175626" cy="982267"/>
          </a:xfrm>
          <a:prstGeom prst="rect">
            <a:avLst/>
          </a:prstGeom>
          <a:effectLst/>
        </p:spPr>
        <p:txBody>
          <a:bodyPr/>
          <a:lstStyle>
            <a:lvl1pPr defTabSz="584200">
              <a:lnSpc>
                <a:spcPct val="100000"/>
              </a:lnSpc>
              <a:spcBef>
                <a:spcPts val="0"/>
              </a:spcBef>
              <a:tabLst/>
              <a:defRPr sz="3400">
                <a:solidFill>
                  <a:srgbClr val="000000"/>
                </a:solidFill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pPr lvl="0">
              <a:defRPr b="0" sz="1800"/>
            </a:pPr>
            <a:r>
              <a:rPr b="1" sz="3400"/>
              <a:t>タイトルテキスト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992187" y="1359296"/>
            <a:ext cx="8175626" cy="5268517"/>
          </a:xfrm>
          <a:prstGeom prst="rect">
            <a:avLst/>
          </a:prstGeom>
          <a:effectLst/>
        </p:spPr>
        <p:txBody>
          <a:bodyPr lIns="39687" tIns="39687" rIns="39687" bIns="39687"/>
          <a:lstStyle>
            <a:lvl1pPr marL="680134" indent="-349934" algn="just" defTabSz="584200">
              <a:lnSpc>
                <a:spcPct val="100000"/>
              </a:lnSpc>
              <a:spcBef>
                <a:spcPts val="1200"/>
              </a:spcBef>
              <a:buClrTx/>
              <a:buFontTx/>
              <a:buBlip>
                <a:blip r:embed="rId3"/>
              </a:buBlip>
              <a:tabLst/>
              <a:defRPr b="0" sz="2000">
                <a:solidFill>
                  <a:srgbClr val="000000"/>
                </a:solidFill>
                <a:latin typeface="Palatino"/>
                <a:ea typeface="Palatino"/>
                <a:cs typeface="Palatino"/>
                <a:sym typeface="Palatino"/>
              </a:defRPr>
            </a:lvl1pPr>
            <a:lvl2pPr marL="1111934" indent="-349934" algn="just" defTabSz="584200">
              <a:lnSpc>
                <a:spcPct val="100000"/>
              </a:lnSpc>
              <a:spcBef>
                <a:spcPts val="1200"/>
              </a:spcBef>
              <a:buClrTx/>
              <a:buFontTx/>
              <a:buChar char="➡"/>
              <a:tabLst/>
              <a:defRPr b="0" sz="2000">
                <a:solidFill>
                  <a:srgbClr val="000000"/>
                </a:solidFill>
                <a:latin typeface="+mn-lt"/>
                <a:ea typeface="+mn-ea"/>
                <a:cs typeface="+mn-cs"/>
                <a:sym typeface="ヒラギノ明朝 Pro W3"/>
              </a:defRPr>
            </a:lvl2pPr>
            <a:lvl3pPr marL="1520246" indent="-313746" algn="just" defTabSz="584200">
              <a:lnSpc>
                <a:spcPct val="100000"/>
              </a:lnSpc>
              <a:spcBef>
                <a:spcPts val="1200"/>
              </a:spcBef>
              <a:buClrTx/>
              <a:buFontTx/>
              <a:buChar char="✴"/>
              <a:tabLst/>
              <a:defRPr b="0" sz="2000">
                <a:solidFill>
                  <a:srgbClr val="000000"/>
                </a:solidFill>
                <a:latin typeface="Palatino"/>
                <a:ea typeface="Palatino"/>
                <a:cs typeface="Palatino"/>
                <a:sym typeface="Palatino"/>
              </a:defRPr>
            </a:lvl3pPr>
            <a:lvl4pPr marL="1955032" indent="-291332" algn="just" defTabSz="584200">
              <a:lnSpc>
                <a:spcPct val="100000"/>
              </a:lnSpc>
              <a:spcBef>
                <a:spcPts val="1200"/>
              </a:spcBef>
              <a:buClrTx/>
              <a:buSzPct val="100000"/>
              <a:buFontTx/>
              <a:buChar char="-"/>
              <a:tabLst/>
              <a:defRPr b="0" sz="2000">
                <a:solidFill>
                  <a:srgbClr val="000000"/>
                </a:solidFill>
                <a:latin typeface="Palatino"/>
                <a:ea typeface="Palatino"/>
                <a:cs typeface="Palatino"/>
                <a:sym typeface="Palatino"/>
              </a:defRPr>
            </a:lvl4pPr>
            <a:lvl5pPr marL="2481748" indent="-386248" algn="just" defTabSz="584200">
              <a:lnSpc>
                <a:spcPct val="100000"/>
              </a:lnSpc>
              <a:spcBef>
                <a:spcPts val="1200"/>
              </a:spcBef>
              <a:buClrTx/>
              <a:buSzPct val="100000"/>
              <a:buFontTx/>
              <a:buChar char="•"/>
              <a:tabLst/>
              <a:defRPr b="0" sz="2000">
                <a:solidFill>
                  <a:srgbClr val="000000"/>
                </a:solidFill>
                <a:latin typeface="Palatino"/>
                <a:ea typeface="Palatino"/>
                <a:cs typeface="Palatino"/>
                <a:sym typeface="Palatino"/>
              </a:defRPr>
            </a:lvl5pPr>
          </a:lstStyle>
          <a:p>
            <a:pPr lvl="0">
              <a:defRPr sz="1800"/>
            </a:pPr>
            <a:r>
              <a:rPr sz="2000"/>
              <a:t>本文レベル1</a:t>
            </a:r>
            <a:endParaRPr sz="2000"/>
          </a:p>
          <a:p>
            <a:pPr lvl="1">
              <a:defRPr sz="1800"/>
            </a:pPr>
            <a:r>
              <a:rPr sz="2000"/>
              <a:t>本文レベル2</a:t>
            </a:r>
            <a:endParaRPr sz="2000"/>
          </a:p>
          <a:p>
            <a:pPr lvl="2">
              <a:defRPr sz="1800"/>
            </a:pPr>
            <a:r>
              <a:rPr sz="2000"/>
              <a:t>本文レベル3</a:t>
            </a:r>
            <a:endParaRPr sz="2000"/>
          </a:p>
          <a:p>
            <a:pPr lvl="3">
              <a:defRPr sz="1800"/>
            </a:pPr>
            <a:r>
              <a:rPr sz="2000"/>
              <a:t>本文レベル4</a:t>
            </a:r>
            <a:endParaRPr sz="2000"/>
          </a:p>
          <a:p>
            <a:pPr lvl="4">
              <a:defRPr sz="1800"/>
            </a:pPr>
            <a:r>
              <a:rPr sz="2000"/>
              <a:t>本文レベル 5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タイトル &amp; 箇条書き 詰め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Abstract 8-1.jpg"/>
          <p:cNvPicPr/>
          <p:nvPr/>
        </p:nvPicPr>
        <p:blipFill>
          <a:blip r:embed="rId2">
            <a:extLst/>
          </a:blip>
          <a:srcRect l="0" t="2812" r="89500" b="2500"/>
          <a:stretch>
            <a:fillRect/>
          </a:stretch>
        </p:blipFill>
        <p:spPr>
          <a:xfrm>
            <a:off x="0" y="-25400"/>
            <a:ext cx="1066800" cy="7696200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Shape 17"/>
          <p:cNvSpPr/>
          <p:nvPr>
            <p:ph type="title"/>
          </p:nvPr>
        </p:nvSpPr>
        <p:spPr>
          <a:xfrm>
            <a:off x="990600" y="203200"/>
            <a:ext cx="8178800" cy="977900"/>
          </a:xfrm>
          <a:prstGeom prst="rect">
            <a:avLst/>
          </a:prstGeom>
          <a:effectLst/>
        </p:spPr>
        <p:txBody>
          <a:bodyPr/>
          <a:lstStyle>
            <a:lvl1pPr defTabSz="457200">
              <a:lnSpc>
                <a:spcPct val="100000"/>
              </a:lnSpc>
              <a:spcBef>
                <a:spcPts val="0"/>
              </a:spcBef>
              <a:tabLst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ヒラギノ明朝 Pro W3"/>
              </a:defRPr>
            </a:lvl1pPr>
          </a:lstStyle>
          <a:p>
            <a:pPr lvl="0">
              <a:defRPr b="0" sz="1800"/>
            </a:pPr>
            <a:r>
              <a:rPr b="1" sz="3600"/>
              <a:t>タイトルテキスト</a:t>
            </a:r>
          </a:p>
        </p:txBody>
      </p:sp>
      <p:sp>
        <p:nvSpPr>
          <p:cNvPr id="18" name="Shape 18"/>
          <p:cNvSpPr/>
          <p:nvPr>
            <p:ph type="body" idx="1"/>
          </p:nvPr>
        </p:nvSpPr>
        <p:spPr>
          <a:xfrm>
            <a:off x="990600" y="1358900"/>
            <a:ext cx="8178800" cy="5270500"/>
          </a:xfrm>
          <a:prstGeom prst="rect">
            <a:avLst/>
          </a:prstGeom>
          <a:effectLst/>
        </p:spPr>
        <p:txBody>
          <a:bodyPr/>
          <a:lstStyle>
            <a:lvl1pPr marL="600625" indent="-346625" algn="just" defTabSz="457200">
              <a:lnSpc>
                <a:spcPct val="100000"/>
              </a:lnSpc>
              <a:spcBef>
                <a:spcPts val="400"/>
              </a:spcBef>
              <a:buClrTx/>
              <a:buBlip>
                <a:blip r:embed="rId3"/>
              </a:buBlip>
              <a:tabLst/>
              <a:defRPr b="0" sz="2400">
                <a:solidFill>
                  <a:srgbClr val="000000"/>
                </a:solidFill>
                <a:latin typeface="+mn-lt"/>
                <a:ea typeface="+mn-ea"/>
                <a:cs typeface="+mn-cs"/>
                <a:sym typeface="ヒラギノ明朝 Pro W3"/>
              </a:defRPr>
            </a:lvl1pPr>
            <a:lvl2pPr marL="943524" indent="-346624" algn="just" defTabSz="457200">
              <a:lnSpc>
                <a:spcPct val="100000"/>
              </a:lnSpc>
              <a:spcBef>
                <a:spcPts val="400"/>
              </a:spcBef>
              <a:buClrTx/>
              <a:buFontTx/>
              <a:buChar char="➡"/>
              <a:tabLst/>
              <a:defRPr b="0" sz="2400">
                <a:solidFill>
                  <a:srgbClr val="000000"/>
                </a:solidFill>
                <a:latin typeface="+mn-lt"/>
                <a:ea typeface="+mn-ea"/>
                <a:cs typeface="+mn-cs"/>
                <a:sym typeface="ヒラギノ明朝 Pro W3"/>
              </a:defRPr>
            </a:lvl2pPr>
            <a:lvl3pPr marL="1254427" indent="-314627" algn="just" defTabSz="457200">
              <a:lnSpc>
                <a:spcPct val="100000"/>
              </a:lnSpc>
              <a:spcBef>
                <a:spcPts val="400"/>
              </a:spcBef>
              <a:buClrTx/>
              <a:buFont typeface="Zapf Dingbats"/>
              <a:buChar char="✴"/>
              <a:tabLst/>
              <a:defRPr b="0" sz="2400">
                <a:solidFill>
                  <a:srgbClr val="000000"/>
                </a:solidFill>
                <a:latin typeface="+mn-lt"/>
                <a:ea typeface="+mn-ea"/>
                <a:cs typeface="+mn-cs"/>
                <a:sym typeface="ヒラギノ明朝 Pro W3"/>
              </a:defRPr>
            </a:lvl3pPr>
            <a:lvl4pPr marL="1590209" indent="-294809" algn="just" defTabSz="457200">
              <a:lnSpc>
                <a:spcPct val="100000"/>
              </a:lnSpc>
              <a:spcBef>
                <a:spcPts val="400"/>
              </a:spcBef>
              <a:buClrTx/>
              <a:buSzPct val="100000"/>
              <a:buFontTx/>
              <a:buChar char="-"/>
              <a:tabLst/>
              <a:defRPr b="0" sz="2400">
                <a:solidFill>
                  <a:srgbClr val="000000"/>
                </a:solidFill>
                <a:latin typeface="+mn-lt"/>
                <a:ea typeface="+mn-ea"/>
                <a:cs typeface="+mn-cs"/>
                <a:sym typeface="ヒラギノ明朝 Pro W3"/>
              </a:defRPr>
            </a:lvl4pPr>
            <a:lvl5pPr marL="2017034" indent="-378734" algn="just" defTabSz="457200">
              <a:lnSpc>
                <a:spcPct val="100000"/>
              </a:lnSpc>
              <a:spcBef>
                <a:spcPts val="400"/>
              </a:spcBef>
              <a:buClrTx/>
              <a:buSzPct val="171000"/>
              <a:buChar char="•"/>
              <a:tabLst/>
              <a:defRPr b="0" sz="2400">
                <a:solidFill>
                  <a:srgbClr val="000000"/>
                </a:solidFill>
                <a:latin typeface="+mn-lt"/>
                <a:ea typeface="+mn-ea"/>
                <a:cs typeface="+mn-cs"/>
                <a:sym typeface="ヒラギノ明朝 Pro W3"/>
              </a:defRPr>
            </a:lvl5pPr>
          </a:lstStyle>
          <a:p>
            <a:pPr lvl="0">
              <a:defRPr sz="1800"/>
            </a:pPr>
            <a:r>
              <a:rPr sz="2400"/>
              <a:t>本文レベル1</a:t>
            </a:r>
            <a:endParaRPr sz="2400"/>
          </a:p>
          <a:p>
            <a:pPr lvl="1">
              <a:defRPr sz="1800"/>
            </a:pPr>
            <a:r>
              <a:rPr sz="2400"/>
              <a:t>本文レベル2</a:t>
            </a:r>
            <a:endParaRPr sz="2400"/>
          </a:p>
          <a:p>
            <a:pPr lvl="2">
              <a:defRPr sz="1800"/>
            </a:pPr>
            <a:r>
              <a:rPr sz="2400"/>
              <a:t>本文レベル3</a:t>
            </a:r>
            <a:endParaRPr sz="2400"/>
          </a:p>
          <a:p>
            <a:pPr lvl="3">
              <a:defRPr sz="1800"/>
            </a:pPr>
            <a:r>
              <a:rPr sz="2400"/>
              <a:t>本文レベル4</a:t>
            </a:r>
            <a:endParaRPr sz="2400"/>
          </a:p>
          <a:p>
            <a:pPr lvl="4">
              <a:defRPr sz="1800"/>
            </a:pPr>
            <a:r>
              <a:rPr sz="2400"/>
              <a:t>本文レベル 5</a:t>
            </a:r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-63500" y="-101600"/>
            <a:ext cx="10236200" cy="7734300"/>
          </a:xfrm>
          <a:prstGeom prst="rect">
            <a:avLst/>
          </a:prstGeom>
          <a:solidFill>
            <a:srgbClr val="E9FFFF">
              <a:alpha val="52255"/>
            </a:srgbClr>
          </a:solidFill>
          <a:ln w="25400">
            <a:solidFill>
              <a:srgbClr val="000000">
                <a:alpha val="52255"/>
              </a:srgbClr>
            </a:solidFill>
            <a:miter lim="400000"/>
          </a:ln>
        </p:spPr>
        <p:txBody>
          <a:bodyPr lIns="25400" tIns="25400" rIns="25400" bIns="25400" anchor="ctr"/>
          <a:lstStyle/>
          <a:p>
            <a:pPr lvl="0" defTabSz="355600">
              <a:lnSpc>
                <a:spcPts val="3600"/>
              </a:lnSpc>
              <a:tabLst>
                <a:tab pos="838200" algn="l"/>
              </a:tabLst>
              <a:defRPr b="1" sz="3000">
                <a:solidFill>
                  <a:srgbClr val="5669A3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Arial Rounded MT Bold"/>
                <a:ea typeface="Arial Rounded MT Bold"/>
                <a:cs typeface="Arial Rounded MT Bold"/>
                <a:sym typeface="Arial Rounded MT Bold"/>
              </a:defRPr>
            </a:pPr>
          </a:p>
        </p:txBody>
      </p:sp>
      <p:sp>
        <p:nvSpPr>
          <p:cNvPr id="3" name="Shape 3"/>
          <p:cNvSpPr/>
          <p:nvPr>
            <p:ph type="title"/>
          </p:nvPr>
        </p:nvSpPr>
        <p:spPr>
          <a:xfrm>
            <a:off x="558800" y="38100"/>
            <a:ext cx="9055100" cy="1676400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38100" dist="50800" dir="2700000">
              <a:srgbClr val="FFFFFF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tabLst>
                <a:tab pos="977900" algn="l"/>
              </a:tabLst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011992"/>
                </a:solidFill>
              </a:rPr>
              <a:t>タイトルテキスト</a:t>
            </a:r>
          </a:p>
        </p:txBody>
      </p:sp>
      <p:sp>
        <p:nvSpPr>
          <p:cNvPr id="4" name="Shape 4"/>
          <p:cNvSpPr/>
          <p:nvPr>
            <p:ph type="body" idx="1"/>
          </p:nvPr>
        </p:nvSpPr>
        <p:spPr>
          <a:xfrm>
            <a:off x="558800" y="1765300"/>
            <a:ext cx="9055100" cy="5029200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38100" dist="25400" dir="2700000">
              <a:srgbClr val="FFFFFF"/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>
            <a:lvl1pPr>
              <a:buBlip>
                <a:blip r:embed="rId3"/>
              </a:buBlip>
              <a:tabLst>
                <a:tab pos="1181100" algn="l"/>
              </a:tabLst>
            </a:lvl1pPr>
            <a:lvl2pPr>
              <a:buBlip>
                <a:blip r:embed="rId3"/>
              </a:buBlip>
              <a:tabLst>
                <a:tab pos="1600200" algn="l"/>
              </a:tabLst>
            </a:lvl2pPr>
            <a:lvl3pPr>
              <a:buBlip>
                <a:blip r:embed="rId3"/>
              </a:buBlip>
              <a:tabLst>
                <a:tab pos="1917700" algn="l"/>
              </a:tabLst>
            </a:lvl3pPr>
            <a:lvl4pPr>
              <a:buBlip>
                <a:blip r:embed="rId3"/>
              </a:buBlip>
              <a:tabLst>
                <a:tab pos="2235200" algn="l"/>
              </a:tabLst>
            </a:lvl4pPr>
            <a:lvl5pPr>
              <a:buBlip>
                <a:blip r:embed="rId3"/>
              </a:buBlip>
              <a:tabLst>
                <a:tab pos="2552700" algn="l"/>
              </a:tabLst>
            </a:lvl5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2800">
                <a:solidFill>
                  <a:srgbClr val="294871"/>
                </a:solidFill>
              </a:rPr>
              <a:t>本文レベル1</a:t>
            </a:r>
            <a:endParaRPr b="1" sz="2800">
              <a:solidFill>
                <a:srgbClr val="294871"/>
              </a:solidFill>
            </a:endParaRPr>
          </a:p>
          <a:p>
            <a:pPr lvl="1">
              <a:defRPr b="0" sz="1800">
                <a:solidFill>
                  <a:srgbClr val="000000"/>
                </a:solidFill>
              </a:defRPr>
            </a:pPr>
            <a:r>
              <a:rPr b="1" sz="2800">
                <a:solidFill>
                  <a:srgbClr val="294871"/>
                </a:solidFill>
              </a:rPr>
              <a:t>本文レベル2</a:t>
            </a:r>
            <a:endParaRPr b="1" sz="2800">
              <a:solidFill>
                <a:srgbClr val="294871"/>
              </a:solidFill>
            </a:endParaRPr>
          </a:p>
          <a:p>
            <a:pPr lvl="2">
              <a:defRPr b="0" sz="1800">
                <a:solidFill>
                  <a:srgbClr val="000000"/>
                </a:solidFill>
              </a:defRPr>
            </a:pPr>
            <a:r>
              <a:rPr b="1" sz="2800">
                <a:solidFill>
                  <a:srgbClr val="294871"/>
                </a:solidFill>
              </a:rPr>
              <a:t>本文レベル3</a:t>
            </a:r>
            <a:endParaRPr b="1" sz="2800">
              <a:solidFill>
                <a:srgbClr val="294871"/>
              </a:solidFill>
            </a:endParaRPr>
          </a:p>
          <a:p>
            <a:pPr lvl="3">
              <a:defRPr b="0" sz="1800">
                <a:solidFill>
                  <a:srgbClr val="000000"/>
                </a:solidFill>
              </a:defRPr>
            </a:pPr>
            <a:r>
              <a:rPr b="1" sz="2800">
                <a:solidFill>
                  <a:srgbClr val="294871"/>
                </a:solidFill>
              </a:rPr>
              <a:t>本文レベル4</a:t>
            </a:r>
            <a:endParaRPr b="1" sz="2800">
              <a:solidFill>
                <a:srgbClr val="294871"/>
              </a:solidFill>
            </a:endParaRPr>
          </a:p>
          <a:p>
            <a:pPr lvl="4">
              <a:defRPr b="0" sz="1800">
                <a:solidFill>
                  <a:srgbClr val="000000"/>
                </a:solidFill>
              </a:defRPr>
            </a:pPr>
            <a:r>
              <a:rPr b="1" sz="2800">
                <a:solidFill>
                  <a:srgbClr val="294871"/>
                </a:solidFill>
              </a:rPr>
              <a:t>本文レベル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</p:sldLayoutIdLst>
  <p:transition spd="med" advClick="1"/>
  <p:txStyles>
    <p:titleStyle>
      <a:lvl1pPr algn="ctr" defTabSz="355600">
        <a:lnSpc>
          <a:spcPts val="4300"/>
        </a:lnSpc>
        <a:spcBef>
          <a:spcPts val="200"/>
        </a:spcBef>
        <a:tabLst>
          <a:tab pos="977900" algn="l"/>
        </a:tabLst>
        <a:defRPr b="1" sz="3600">
          <a:solidFill>
            <a:srgbClr val="011992"/>
          </a:solidFill>
          <a:latin typeface="+mj-lt"/>
          <a:ea typeface="+mj-ea"/>
          <a:cs typeface="+mj-cs"/>
          <a:sym typeface="Optima"/>
        </a:defRPr>
      </a:lvl1pPr>
      <a:lvl2pPr indent="228600" algn="ctr" defTabSz="355600">
        <a:lnSpc>
          <a:spcPts val="4300"/>
        </a:lnSpc>
        <a:spcBef>
          <a:spcPts val="200"/>
        </a:spcBef>
        <a:tabLst>
          <a:tab pos="977900" algn="l"/>
        </a:tabLst>
        <a:defRPr b="1" sz="3600">
          <a:solidFill>
            <a:srgbClr val="011992"/>
          </a:solidFill>
          <a:latin typeface="+mj-lt"/>
          <a:ea typeface="+mj-ea"/>
          <a:cs typeface="+mj-cs"/>
          <a:sym typeface="Optima"/>
        </a:defRPr>
      </a:lvl2pPr>
      <a:lvl3pPr indent="457200" algn="ctr" defTabSz="355600">
        <a:lnSpc>
          <a:spcPts val="4300"/>
        </a:lnSpc>
        <a:spcBef>
          <a:spcPts val="200"/>
        </a:spcBef>
        <a:tabLst>
          <a:tab pos="977900" algn="l"/>
        </a:tabLst>
        <a:defRPr b="1" sz="3600">
          <a:solidFill>
            <a:srgbClr val="011992"/>
          </a:solidFill>
          <a:latin typeface="+mj-lt"/>
          <a:ea typeface="+mj-ea"/>
          <a:cs typeface="+mj-cs"/>
          <a:sym typeface="Optima"/>
        </a:defRPr>
      </a:lvl3pPr>
      <a:lvl4pPr indent="685800" algn="ctr" defTabSz="355600">
        <a:lnSpc>
          <a:spcPts val="4300"/>
        </a:lnSpc>
        <a:spcBef>
          <a:spcPts val="200"/>
        </a:spcBef>
        <a:tabLst>
          <a:tab pos="977900" algn="l"/>
        </a:tabLst>
        <a:defRPr b="1" sz="3600">
          <a:solidFill>
            <a:srgbClr val="011992"/>
          </a:solidFill>
          <a:latin typeface="+mj-lt"/>
          <a:ea typeface="+mj-ea"/>
          <a:cs typeface="+mj-cs"/>
          <a:sym typeface="Optima"/>
        </a:defRPr>
      </a:lvl4pPr>
      <a:lvl5pPr indent="914400" algn="ctr" defTabSz="355600">
        <a:lnSpc>
          <a:spcPts val="4300"/>
        </a:lnSpc>
        <a:spcBef>
          <a:spcPts val="200"/>
        </a:spcBef>
        <a:tabLst>
          <a:tab pos="977900" algn="l"/>
        </a:tabLst>
        <a:defRPr b="1" sz="3600">
          <a:solidFill>
            <a:srgbClr val="011992"/>
          </a:solidFill>
          <a:latin typeface="+mj-lt"/>
          <a:ea typeface="+mj-ea"/>
          <a:cs typeface="+mj-cs"/>
          <a:sym typeface="Optima"/>
        </a:defRPr>
      </a:lvl5pPr>
      <a:lvl6pPr indent="1143000" algn="ctr" defTabSz="355600">
        <a:lnSpc>
          <a:spcPts val="4300"/>
        </a:lnSpc>
        <a:spcBef>
          <a:spcPts val="200"/>
        </a:spcBef>
        <a:tabLst>
          <a:tab pos="977900" algn="l"/>
        </a:tabLst>
        <a:defRPr b="1" sz="3600">
          <a:solidFill>
            <a:srgbClr val="011992"/>
          </a:solidFill>
          <a:latin typeface="+mj-lt"/>
          <a:ea typeface="+mj-ea"/>
          <a:cs typeface="+mj-cs"/>
          <a:sym typeface="Optima"/>
        </a:defRPr>
      </a:lvl6pPr>
      <a:lvl7pPr indent="1371600" algn="ctr" defTabSz="355600">
        <a:lnSpc>
          <a:spcPts val="4300"/>
        </a:lnSpc>
        <a:spcBef>
          <a:spcPts val="200"/>
        </a:spcBef>
        <a:tabLst>
          <a:tab pos="977900" algn="l"/>
        </a:tabLst>
        <a:defRPr b="1" sz="3600">
          <a:solidFill>
            <a:srgbClr val="011992"/>
          </a:solidFill>
          <a:latin typeface="+mj-lt"/>
          <a:ea typeface="+mj-ea"/>
          <a:cs typeface="+mj-cs"/>
          <a:sym typeface="Optima"/>
        </a:defRPr>
      </a:lvl7pPr>
      <a:lvl8pPr indent="1600200" algn="ctr" defTabSz="355600">
        <a:lnSpc>
          <a:spcPts val="4300"/>
        </a:lnSpc>
        <a:spcBef>
          <a:spcPts val="200"/>
        </a:spcBef>
        <a:tabLst>
          <a:tab pos="977900" algn="l"/>
        </a:tabLst>
        <a:defRPr b="1" sz="3600">
          <a:solidFill>
            <a:srgbClr val="011992"/>
          </a:solidFill>
          <a:latin typeface="+mj-lt"/>
          <a:ea typeface="+mj-ea"/>
          <a:cs typeface="+mj-cs"/>
          <a:sym typeface="Optima"/>
        </a:defRPr>
      </a:lvl8pPr>
      <a:lvl9pPr indent="1828800" algn="ctr" defTabSz="355600">
        <a:lnSpc>
          <a:spcPts val="4300"/>
        </a:lnSpc>
        <a:spcBef>
          <a:spcPts val="200"/>
        </a:spcBef>
        <a:tabLst>
          <a:tab pos="977900" algn="l"/>
        </a:tabLst>
        <a:defRPr b="1" sz="3600">
          <a:solidFill>
            <a:srgbClr val="011992"/>
          </a:solidFill>
          <a:latin typeface="+mj-lt"/>
          <a:ea typeface="+mj-ea"/>
          <a:cs typeface="+mj-cs"/>
          <a:sym typeface="Optima"/>
        </a:defRPr>
      </a:lvl9pPr>
    </p:titleStyle>
    <p:bodyStyle>
      <a:lvl1pPr marL="236806" indent="-236806" defTabSz="355600">
        <a:lnSpc>
          <a:spcPts val="3300"/>
        </a:lnSpc>
        <a:spcBef>
          <a:spcPts val="2000"/>
        </a:spcBef>
        <a:buClr>
          <a:srgbClr val="000000"/>
        </a:buClr>
        <a:buSzPct val="50000"/>
        <a:buFont typeface="Gill Sans"/>
        <a:buBlip>
          <a:blip r:embed="rId3"/>
        </a:buBlip>
        <a:tabLst>
          <a:tab pos="1181100" algn="l"/>
        </a:tabLst>
        <a:defRPr b="1" sz="2800">
          <a:solidFill>
            <a:srgbClr val="294871"/>
          </a:solidFill>
          <a:latin typeface="+mj-lt"/>
          <a:ea typeface="+mj-ea"/>
          <a:cs typeface="+mj-cs"/>
          <a:sym typeface="Optima"/>
        </a:defRPr>
      </a:lvl1pPr>
      <a:lvl2pPr marL="655906" indent="-236806" defTabSz="355600">
        <a:lnSpc>
          <a:spcPts val="3300"/>
        </a:lnSpc>
        <a:spcBef>
          <a:spcPts val="2000"/>
        </a:spcBef>
        <a:buClr>
          <a:srgbClr val="000000"/>
        </a:buClr>
        <a:buSzPct val="50000"/>
        <a:buFont typeface="Gill Sans"/>
        <a:buBlip>
          <a:blip r:embed="rId3"/>
        </a:buBlip>
        <a:tabLst>
          <a:tab pos="1181100" algn="l"/>
        </a:tabLst>
        <a:defRPr b="1" sz="2800">
          <a:solidFill>
            <a:srgbClr val="294871"/>
          </a:solidFill>
          <a:latin typeface="+mj-lt"/>
          <a:ea typeface="+mj-ea"/>
          <a:cs typeface="+mj-cs"/>
          <a:sym typeface="Optima"/>
        </a:defRPr>
      </a:lvl2pPr>
      <a:lvl3pPr marL="973406" indent="-236806" defTabSz="355600">
        <a:lnSpc>
          <a:spcPts val="3300"/>
        </a:lnSpc>
        <a:spcBef>
          <a:spcPts val="2000"/>
        </a:spcBef>
        <a:buClr>
          <a:srgbClr val="000000"/>
        </a:buClr>
        <a:buSzPct val="50000"/>
        <a:buFont typeface="Gill Sans"/>
        <a:buBlip>
          <a:blip r:embed="rId3"/>
        </a:buBlip>
        <a:tabLst>
          <a:tab pos="1181100" algn="l"/>
        </a:tabLst>
        <a:defRPr b="1" sz="2800">
          <a:solidFill>
            <a:srgbClr val="294871"/>
          </a:solidFill>
          <a:latin typeface="+mj-lt"/>
          <a:ea typeface="+mj-ea"/>
          <a:cs typeface="+mj-cs"/>
          <a:sym typeface="Optima"/>
        </a:defRPr>
      </a:lvl3pPr>
      <a:lvl4pPr marL="1290906" indent="-236806" defTabSz="355600">
        <a:lnSpc>
          <a:spcPts val="3300"/>
        </a:lnSpc>
        <a:spcBef>
          <a:spcPts val="2000"/>
        </a:spcBef>
        <a:buClr>
          <a:srgbClr val="000000"/>
        </a:buClr>
        <a:buSzPct val="50000"/>
        <a:buFont typeface="Gill Sans"/>
        <a:buBlip>
          <a:blip r:embed="rId3"/>
        </a:buBlip>
        <a:tabLst>
          <a:tab pos="1181100" algn="l"/>
        </a:tabLst>
        <a:defRPr b="1" sz="2800">
          <a:solidFill>
            <a:srgbClr val="294871"/>
          </a:solidFill>
          <a:latin typeface="+mj-lt"/>
          <a:ea typeface="+mj-ea"/>
          <a:cs typeface="+mj-cs"/>
          <a:sym typeface="Optima"/>
        </a:defRPr>
      </a:lvl4pPr>
      <a:lvl5pPr marL="1608406" indent="-236806" defTabSz="355600">
        <a:lnSpc>
          <a:spcPts val="3300"/>
        </a:lnSpc>
        <a:spcBef>
          <a:spcPts val="2000"/>
        </a:spcBef>
        <a:buClr>
          <a:srgbClr val="000000"/>
        </a:buClr>
        <a:buSzPct val="50000"/>
        <a:buFont typeface="Gill Sans"/>
        <a:buBlip>
          <a:blip r:embed="rId3"/>
        </a:buBlip>
        <a:tabLst>
          <a:tab pos="1181100" algn="l"/>
        </a:tabLst>
        <a:defRPr b="1" sz="2800">
          <a:solidFill>
            <a:srgbClr val="294871"/>
          </a:solidFill>
          <a:latin typeface="+mj-lt"/>
          <a:ea typeface="+mj-ea"/>
          <a:cs typeface="+mj-cs"/>
          <a:sym typeface="Optima"/>
        </a:defRPr>
      </a:lvl5pPr>
      <a:lvl6pPr marL="1964006" indent="-236806" defTabSz="355600">
        <a:lnSpc>
          <a:spcPts val="3300"/>
        </a:lnSpc>
        <a:spcBef>
          <a:spcPts val="2000"/>
        </a:spcBef>
        <a:buClr>
          <a:srgbClr val="000000"/>
        </a:buClr>
        <a:buSzPct val="50000"/>
        <a:buFont typeface="Gill Sans"/>
        <a:buBlip>
          <a:blip r:embed="rId3"/>
        </a:buBlip>
        <a:tabLst>
          <a:tab pos="1181100" algn="l"/>
        </a:tabLst>
        <a:defRPr b="1" sz="2800">
          <a:solidFill>
            <a:srgbClr val="294871"/>
          </a:solidFill>
          <a:latin typeface="+mj-lt"/>
          <a:ea typeface="+mj-ea"/>
          <a:cs typeface="+mj-cs"/>
          <a:sym typeface="Optima"/>
        </a:defRPr>
      </a:lvl6pPr>
      <a:lvl7pPr marL="2319606" indent="-236806" defTabSz="355600">
        <a:lnSpc>
          <a:spcPts val="3300"/>
        </a:lnSpc>
        <a:spcBef>
          <a:spcPts val="2000"/>
        </a:spcBef>
        <a:buClr>
          <a:srgbClr val="000000"/>
        </a:buClr>
        <a:buSzPct val="50000"/>
        <a:buFont typeface="Gill Sans"/>
        <a:buBlip>
          <a:blip r:embed="rId3"/>
        </a:buBlip>
        <a:tabLst>
          <a:tab pos="1181100" algn="l"/>
        </a:tabLst>
        <a:defRPr b="1" sz="2800">
          <a:solidFill>
            <a:srgbClr val="294871"/>
          </a:solidFill>
          <a:latin typeface="+mj-lt"/>
          <a:ea typeface="+mj-ea"/>
          <a:cs typeface="+mj-cs"/>
          <a:sym typeface="Optima"/>
        </a:defRPr>
      </a:lvl7pPr>
      <a:lvl8pPr marL="2675206" indent="-236806" defTabSz="355600">
        <a:lnSpc>
          <a:spcPts val="3300"/>
        </a:lnSpc>
        <a:spcBef>
          <a:spcPts val="2000"/>
        </a:spcBef>
        <a:buClr>
          <a:srgbClr val="000000"/>
        </a:buClr>
        <a:buSzPct val="50000"/>
        <a:buFont typeface="Gill Sans"/>
        <a:buBlip>
          <a:blip r:embed="rId3"/>
        </a:buBlip>
        <a:tabLst>
          <a:tab pos="1181100" algn="l"/>
        </a:tabLst>
        <a:defRPr b="1" sz="2800">
          <a:solidFill>
            <a:srgbClr val="294871"/>
          </a:solidFill>
          <a:latin typeface="+mj-lt"/>
          <a:ea typeface="+mj-ea"/>
          <a:cs typeface="+mj-cs"/>
          <a:sym typeface="Optima"/>
        </a:defRPr>
      </a:lvl8pPr>
      <a:lvl9pPr marL="3030806" indent="-236806" defTabSz="355600">
        <a:lnSpc>
          <a:spcPts val="3300"/>
        </a:lnSpc>
        <a:spcBef>
          <a:spcPts val="2000"/>
        </a:spcBef>
        <a:buClr>
          <a:srgbClr val="000000"/>
        </a:buClr>
        <a:buSzPct val="50000"/>
        <a:buFont typeface="Gill Sans"/>
        <a:buBlip>
          <a:blip r:embed="rId3"/>
        </a:buBlip>
        <a:tabLst>
          <a:tab pos="1181100" algn="l"/>
        </a:tabLst>
        <a:defRPr b="1" sz="2800">
          <a:solidFill>
            <a:srgbClr val="294871"/>
          </a:solidFill>
          <a:latin typeface="+mj-lt"/>
          <a:ea typeface="+mj-ea"/>
          <a:cs typeface="+mj-cs"/>
          <a:sym typeface="Optima"/>
        </a:defRPr>
      </a:lvl9pPr>
    </p:bodyStyle>
    <p:otherStyle>
      <a:lvl1pPr algn="ctr" defTabSz="355600">
        <a:lnSpc>
          <a:spcPts val="1600"/>
        </a:lnSpc>
        <a:tabLst>
          <a:tab pos="838200" algn="l"/>
        </a:tabLst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indent="228600" algn="ctr" defTabSz="355600">
        <a:lnSpc>
          <a:spcPts val="1600"/>
        </a:lnSpc>
        <a:tabLst>
          <a:tab pos="838200" algn="l"/>
        </a:tabLst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indent="457200" algn="ctr" defTabSz="355600">
        <a:lnSpc>
          <a:spcPts val="1600"/>
        </a:lnSpc>
        <a:tabLst>
          <a:tab pos="838200" algn="l"/>
        </a:tabLst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indent="685800" algn="ctr" defTabSz="355600">
        <a:lnSpc>
          <a:spcPts val="1600"/>
        </a:lnSpc>
        <a:tabLst>
          <a:tab pos="838200" algn="l"/>
        </a:tabLst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indent="914400" algn="ctr" defTabSz="355600">
        <a:lnSpc>
          <a:spcPts val="1600"/>
        </a:lnSpc>
        <a:tabLst>
          <a:tab pos="838200" algn="l"/>
        </a:tabLst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indent="1143000" algn="ctr" defTabSz="355600">
        <a:lnSpc>
          <a:spcPts val="1600"/>
        </a:lnSpc>
        <a:tabLst>
          <a:tab pos="838200" algn="l"/>
        </a:tabLst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6pPr>
      <a:lvl7pPr indent="1371600" algn="ctr" defTabSz="355600">
        <a:lnSpc>
          <a:spcPts val="1600"/>
        </a:lnSpc>
        <a:tabLst>
          <a:tab pos="838200" algn="l"/>
        </a:tabLst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7pPr>
      <a:lvl8pPr indent="1600200" algn="ctr" defTabSz="355600">
        <a:lnSpc>
          <a:spcPts val="1600"/>
        </a:lnSpc>
        <a:tabLst>
          <a:tab pos="838200" algn="l"/>
        </a:tabLst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8pPr>
      <a:lvl9pPr indent="1828800" algn="ctr" defTabSz="355600">
        <a:lnSpc>
          <a:spcPts val="1600"/>
        </a:lnSpc>
        <a:tabLst>
          <a:tab pos="838200" algn="l"/>
        </a:tabLst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Relationship Id="rId3" Type="http://schemas.openxmlformats.org/officeDocument/2006/relationships/image" Target="../media/image3.png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Relationship Id="rId3" Type="http://schemas.openxmlformats.org/officeDocument/2006/relationships/image" Target="../media/image4.png"/></Relationships>
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2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3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3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3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3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3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3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3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3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3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3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4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4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4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4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4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Relationship Id="rId3" Type="http://schemas.openxmlformats.org/officeDocument/2006/relationships/image" Target="../media/image5.png"/></Relationships>

</file>

<file path=ppt/slides/_rels/slide4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4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4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4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4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Relationship Id="rId3" Type="http://schemas.openxmlformats.org/officeDocument/2006/relationships/image" Target="../media/image2.png"/></Relationships>

</file>

<file path=ppt/slides/_rels/slide5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5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5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5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5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

</file>

<file path=ppt/slides/_rels/slide5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tif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>
            <p:ph type="title"/>
          </p:nvPr>
        </p:nvSpPr>
        <p:spPr>
          <a:xfrm>
            <a:off x="508000" y="38100"/>
            <a:ext cx="9144000" cy="2209800"/>
          </a:xfrm>
          <a:prstGeom prst="rect">
            <a:avLst/>
          </a:prstGeom>
        </p:spPr>
        <p:txBody>
          <a:bodyPr/>
          <a:lstStyle>
            <a:lvl1pPr defTabSz="457200">
              <a:lnSpc>
                <a:spcPts val="6600"/>
              </a:lnSpc>
              <a:tabLst>
                <a:tab pos="1244600" algn="l"/>
              </a:tabLst>
              <a:defRPr sz="55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5500">
                <a:solidFill>
                  <a:srgbClr val="000849"/>
                </a:solidFill>
              </a:rPr>
              <a:t>Object Oriented Programming</a:t>
            </a:r>
          </a:p>
        </p:txBody>
      </p:sp>
      <p:sp>
        <p:nvSpPr>
          <p:cNvPr id="23" name="Shape 2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defTabSz="457200">
              <a:lnSpc>
                <a:spcPts val="4300"/>
              </a:lnSpc>
              <a:tabLst>
                <a:tab pos="1244600" algn="l"/>
              </a:tabLst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2A1941"/>
                </a:solidFill>
              </a:rPr>
              <a:t>Java Language Introduction</a:t>
            </a:r>
            <a:endParaRPr b="1" sz="3600">
              <a:solidFill>
                <a:srgbClr val="2A1941"/>
              </a:solidFill>
            </a:endParaRPr>
          </a:p>
          <a:p>
            <a:pPr lvl="0" defTabSz="457200">
              <a:lnSpc>
                <a:spcPts val="4300"/>
              </a:lnSpc>
              <a:tabLst>
                <a:tab pos="1244600" algn="l"/>
              </a:tabLst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2A1941"/>
                </a:solidFill>
              </a:rPr>
              <a:t>for Python programmer</a:t>
            </a:r>
            <a:endParaRPr b="1" sz="3600">
              <a:solidFill>
                <a:srgbClr val="2A1941"/>
              </a:solidFill>
            </a:endParaRPr>
          </a:p>
          <a:p>
            <a:pPr lvl="0" defTabSz="457200">
              <a:lnSpc>
                <a:spcPts val="4300"/>
              </a:lnSpc>
              <a:tabLst>
                <a:tab pos="1244600" algn="l"/>
              </a:tabLst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2A1941"/>
                </a:solidFill>
              </a:rPr>
              <a:t>Lecture 4</a:t>
            </a:r>
            <a:endParaRPr b="1" sz="3600">
              <a:solidFill>
                <a:srgbClr val="2A1941"/>
              </a:solidFill>
            </a:endParaRPr>
          </a:p>
          <a:p>
            <a:pPr lvl="0" defTabSz="457200">
              <a:lnSpc>
                <a:spcPts val="4300"/>
              </a:lnSpc>
              <a:tabLst>
                <a:tab pos="1244600" algn="l"/>
              </a:tabLst>
              <a:defRPr b="0" sz="1800">
                <a:solidFill>
                  <a:srgbClr val="000000"/>
                </a:solidFill>
              </a:defRPr>
            </a:pPr>
            <a:endParaRPr b="1" sz="3600">
              <a:solidFill>
                <a:srgbClr val="2A1941"/>
              </a:solidFill>
            </a:endParaRPr>
          </a:p>
          <a:p>
            <a:pPr lvl="0" defTabSz="457200">
              <a:lnSpc>
                <a:spcPts val="4300"/>
              </a:lnSpc>
              <a:tabLst>
                <a:tab pos="1244600" algn="l"/>
              </a:tabLst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2A1941"/>
                </a:solidFill>
              </a:rPr>
              <a:t>Tatsuo Minohara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配列と繰返し</a:t>
            </a:r>
          </a:p>
        </p:txBody>
      </p:sp>
      <p:sp>
        <p:nvSpPr>
          <p:cNvPr id="51" name="Shape 5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配列は繰返しを用いて操作する。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代入をしてみる（アプリケーションで）</a:t>
            </a:r>
            <a:endParaRPr sz="2000"/>
          </a:p>
          <a:p>
            <a:pPr lvl="1">
              <a:defRPr sz="1800"/>
            </a:pPr>
            <a:r>
              <a:rPr sz="2000"/>
              <a:t>インデックスの値を使う</a:t>
            </a:r>
            <a:endParaRPr sz="2000"/>
          </a:p>
          <a:p>
            <a:pPr lvl="1">
              <a:defRPr sz="1800"/>
            </a:pPr>
            <a:r>
              <a:rPr sz="2000"/>
              <a:t>漸化式を使う</a:t>
            </a:r>
            <a:endParaRPr sz="2000"/>
          </a:p>
          <a:p>
            <a:pPr lvl="1">
              <a:defRPr sz="1800"/>
            </a:pPr>
            <a:r>
              <a:rPr sz="2000"/>
              <a:t>乱数を使う</a:t>
            </a:r>
            <a:endParaRPr sz="2000"/>
          </a:p>
          <a:p>
            <a:pPr lvl="2">
              <a:defRPr sz="1800"/>
            </a:pPr>
            <a:r>
              <a:rPr sz="2000"/>
              <a:t>（</a:t>
            </a:r>
            <a:r>
              <a:rPr b="1" sz="2000"/>
              <a:t>int</a:t>
            </a:r>
            <a:r>
              <a:rPr sz="2000"/>
              <a:t>) ( Math.random( ) * d ) + a</a:t>
            </a:r>
            <a:endParaRPr sz="2000"/>
          </a:p>
          <a:p>
            <a:pPr lvl="2">
              <a:defRPr sz="1800"/>
            </a:pPr>
            <a:r>
              <a:rPr sz="2000"/>
              <a:t>[ a, a+d )</a:t>
            </a:r>
            <a:r>
              <a:rPr sz="2000"/>
              <a:t>の間の整数を発生させる</a:t>
            </a: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配列の要素の表示</a:t>
            </a:r>
          </a:p>
        </p:txBody>
      </p:sp>
      <p:sp>
        <p:nvSpPr>
          <p:cNvPr id="54" name="Shape 5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表示してみる</a:t>
            </a:r>
            <a:endParaRPr sz="2000"/>
          </a:p>
          <a:p>
            <a:pPr lvl="1">
              <a:defRPr sz="1800"/>
            </a:pPr>
            <a:r>
              <a:rPr sz="2000"/>
              <a:t>環境設定で実行ログのフォントを大きくしてみる</a:t>
            </a:r>
            <a:endParaRPr sz="2000"/>
          </a:p>
          <a:p>
            <a:pPr lvl="1"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初期値としては、全ての要素に0（整数型・実数型の場合）、</a:t>
            </a:r>
            <a:r>
              <a:rPr b="1" sz="2000"/>
              <a:t>false</a:t>
            </a:r>
            <a:r>
              <a:rPr sz="2000"/>
              <a:t>（論理型の場合）、null（文字型の場合）が入っている</a:t>
            </a:r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配列への初期値代入</a:t>
            </a:r>
          </a:p>
        </p:txBody>
      </p:sp>
      <p:sp>
        <p:nvSpPr>
          <p:cNvPr id="57" name="Shape 5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宣言時に初期値が代入できる</a:t>
            </a:r>
            <a:endParaRPr sz="2000"/>
          </a:p>
          <a:p>
            <a:pPr lvl="1">
              <a:defRPr sz="1800"/>
            </a:pPr>
            <a:r>
              <a:rPr sz="2000"/>
              <a:t>型名 配列名 [ ] = { 初期値, .... , 初期値 };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例：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 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a [ ] = { 10, 7, 4,  6, 3 };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2">
              <a:spcBef>
                <a:spcPts val="0"/>
              </a:spcBef>
              <a:defRPr sz="1800"/>
            </a:pPr>
            <a:r>
              <a:rPr b="1" sz="2000"/>
              <a:t>int</a:t>
            </a:r>
            <a:r>
              <a:rPr sz="2000"/>
              <a:t> a[ ] = </a:t>
            </a:r>
            <a:r>
              <a:rPr b="1" sz="2000"/>
              <a:t>new int</a:t>
            </a:r>
            <a:r>
              <a:rPr sz="2000"/>
              <a:t>[ 5 ];</a:t>
            </a:r>
            <a:endParaRPr sz="2000"/>
          </a:p>
          <a:p>
            <a:pPr lvl="2">
              <a:spcBef>
                <a:spcPts val="0"/>
              </a:spcBef>
              <a:defRPr sz="1800"/>
            </a:pPr>
            <a:r>
              <a:rPr sz="2000"/>
              <a:t>a[ 0 ]=10; a[1]=7; a[2]=4; a[3]=6; a[4]=3;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宣言後でも一括代入ができる。</a:t>
            </a:r>
            <a:endParaRPr sz="2000"/>
          </a:p>
          <a:p>
            <a:pPr lvl="1">
              <a:defRPr sz="1800"/>
            </a:pPr>
            <a:r>
              <a:rPr sz="2000"/>
              <a:t>配列名 =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</a:t>
            </a:r>
            <a:r>
              <a:rPr sz="2000"/>
              <a:t> 型名 [ ]{ </a:t>
            </a:r>
            <a:r>
              <a:rPr sz="2000"/>
              <a:t>初期値, .... , 初期値 };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例：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 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a [ ];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spcBef>
                <a:spcPts val="0"/>
              </a:spcBef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          a =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 int 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[ ] { 20, 8, 4, 6, 2, 9, 9, 10 };</a:t>
            </a:r>
          </a:p>
        </p:txBody>
      </p:sp>
    </p:spTree>
  </p:cSld>
  <p:clrMapOvr>
    <a:masterClrMapping/>
  </p:clrMapOvr>
  <p:transition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配列のサイズ</a:t>
            </a:r>
          </a:p>
        </p:txBody>
      </p:sp>
      <p:sp>
        <p:nvSpPr>
          <p:cNvPr id="60" name="Shape 6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配列はオブジェクトなので、</a:t>
            </a:r>
            <a:r>
              <a:rPr sz="2000"/>
              <a:t>length</a:t>
            </a:r>
            <a:r>
              <a:rPr sz="2000"/>
              <a:t>フィールドに配列のサイズが計算されている。</a:t>
            </a:r>
            <a:endParaRPr sz="2000"/>
          </a:p>
          <a:p>
            <a:pPr lvl="0" marL="631766" indent="-301566">
              <a:buBlip>
                <a:blip r:embed="rId2"/>
              </a:buBlip>
              <a:defRPr sz="1800"/>
            </a:pPr>
            <a:r>
              <a:rPr sz="2000"/>
              <a:t>length</a:t>
            </a:r>
            <a:r>
              <a:rPr sz="2000"/>
              <a:t>を使えば、配列のサイズがわかる。</a:t>
            </a:r>
            <a:endParaRPr sz="2000"/>
          </a:p>
          <a:p>
            <a:pPr lvl="1">
              <a:defRPr sz="1800"/>
            </a:pPr>
            <a:r>
              <a:rPr sz="2000"/>
              <a:t>配列名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.length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defRPr sz="1800"/>
            </a:pPr>
            <a:r>
              <a:rPr sz="2000"/>
              <a:t>例：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a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.length</a:t>
            </a:r>
            <a:r>
              <a:rPr sz="2000"/>
              <a:t>→配列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a</a:t>
            </a:r>
            <a:r>
              <a:rPr sz="2000"/>
              <a:t>のサイズが整数で求まる</a:t>
            </a:r>
            <a:endParaRPr sz="2000"/>
          </a:p>
          <a:p>
            <a:pPr lvl="0" marL="631766" indent="-301566">
              <a:buBlip>
                <a:blip r:embed="rId2"/>
              </a:buBlip>
              <a:defRPr sz="1800"/>
            </a:pPr>
            <a:r>
              <a:rPr sz="2000"/>
              <a:t>Java</a:t>
            </a:r>
            <a:r>
              <a:rPr sz="2000"/>
              <a:t>は</a:t>
            </a:r>
            <a:r>
              <a:rPr sz="2000"/>
              <a:t>length</a:t>
            </a:r>
            <a:r>
              <a:rPr sz="2000"/>
              <a:t>があって便利なので、必ずこの書式を使うこと→配列のサイズがどのようなものでも対応できる。</a:t>
            </a:r>
            <a:r>
              <a:rPr sz="2000"/>
              <a:t>C/C++</a:t>
            </a:r>
            <a:r>
              <a:rPr sz="2000"/>
              <a:t>にはないので不便。</a:t>
            </a:r>
            <a:endParaRPr sz="2000"/>
          </a:p>
          <a:p>
            <a:pPr lvl="1"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sizeof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( </a:t>
            </a:r>
            <a:r>
              <a:rPr sz="2000"/>
              <a:t>配列</a:t>
            </a:r>
            <a:r>
              <a:rPr sz="2000"/>
              <a:t>名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 ) / 4  </a:t>
            </a:r>
            <a:r>
              <a:rPr sz="2000"/>
              <a:t>を使う(整数が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4 </a:t>
            </a:r>
            <a:r>
              <a:rPr sz="2000"/>
              <a:t>バイトのとき)</a:t>
            </a:r>
          </a:p>
        </p:txBody>
      </p:sp>
    </p:spTree>
  </p:cSld>
  <p:clrMapOvr>
    <a:masterClrMapping/>
  </p:clrMapOvr>
  <p:transition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配列の走査（総和と平均）</a:t>
            </a:r>
          </a:p>
        </p:txBody>
      </p:sp>
      <p:sp>
        <p:nvSpPr>
          <p:cNvPr id="63" name="Shape 6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総和と平均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endParaRPr sz="2000"/>
          </a:p>
          <a:p>
            <a:pPr lvl="1" marL="0" indent="762000">
              <a:buSzTx/>
              <a:buFont typeface="ヒラギノ明朝 Pro W3"/>
              <a:buNone/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 sum = 0;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 marL="0" indent="762000">
              <a:buSzTx/>
              <a:buFont typeface="ヒラギノ明朝 Pro W3"/>
              <a:buNone/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(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i=0; i &lt; a.length; i++ ) {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 marL="0" indent="762000">
              <a:buSzTx/>
              <a:buFont typeface="ヒラギノ明朝 Pro W3"/>
              <a:buNone/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   sum += a[ i ];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 marL="0" indent="762000">
              <a:buSzTx/>
              <a:buFont typeface="ヒラギノ明朝 Pro W3"/>
              <a:buNone/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}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 marL="0" indent="762000">
              <a:buSzTx/>
              <a:buFont typeface="ヒラギノ明朝 Pro W3"/>
              <a:buNone/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double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average = (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double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)sum/a.length;</a:t>
            </a:r>
          </a:p>
        </p:txBody>
      </p:sp>
    </p:spTree>
  </p:cSld>
  <p:clrMapOvr>
    <a:masterClrMapping/>
  </p:clrMapOvr>
  <p:transition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最大値・最小値</a:t>
            </a:r>
          </a:p>
        </p:txBody>
      </p:sp>
      <p:sp>
        <p:nvSpPr>
          <p:cNvPr id="66" name="Shape 6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最大値・最小値</a:t>
            </a:r>
            <a:endParaRPr sz="2000"/>
          </a:p>
          <a:p>
            <a:pPr lvl="1" marL="0" indent="762000">
              <a:buSzTx/>
              <a:buFont typeface="ヒラギノ明朝 Pro W3"/>
              <a:buNone/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 max = 0, min = 0 ;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 marL="0" indent="762000">
              <a:buSzTx/>
              <a:buFont typeface="ヒラギノ明朝 Pro W3"/>
              <a:buNone/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(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i=1; i &lt; a.length; i++ ) {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 marL="0" indent="762000">
              <a:buSzTx/>
              <a:buFont typeface="ヒラギノ明朝 Pro W3"/>
              <a:buNone/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  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if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( a[ max ] &lt; a[ i ] ) { max = i; } </a:t>
            </a:r>
            <a:endParaRPr sz="2000"/>
          </a:p>
          <a:p>
            <a:pPr lvl="1" marL="0" indent="762000">
              <a:buSzTx/>
              <a:buFont typeface="ヒラギノ明朝 Pro W3"/>
              <a:buNone/>
              <a:defRPr sz="1800"/>
            </a:pPr>
            <a:r>
              <a:rPr sz="2000"/>
              <a:t> 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if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( a[ min ] &gt; a[ i ] ) { min = i; } </a:t>
            </a:r>
            <a:r>
              <a:rPr sz="2000"/>
              <a:t>//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min</a:t>
            </a:r>
            <a:r>
              <a:rPr sz="2000"/>
              <a:t>は不等号が逆</a:t>
            </a:r>
            <a:endParaRPr sz="2000"/>
          </a:p>
          <a:p>
            <a:pPr lvl="1" marL="0" indent="762000">
              <a:buSzTx/>
              <a:buFont typeface="ヒラギノ明朝 Pro W3"/>
              <a:buNone/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}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 marL="0" indent="762000">
              <a:buSzTx/>
              <a:buFont typeface="ヒラギノ明朝 Pro W3"/>
              <a:buNone/>
              <a:defRPr sz="1800"/>
            </a:pP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 marL="0" indent="762000">
              <a:buSzTx/>
              <a:buFont typeface="ヒラギノ明朝 Pro W3"/>
              <a:buNone/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max →</a:t>
            </a:r>
            <a:r>
              <a:rPr sz="2000"/>
              <a:t>最大値のある要素のインデックス</a:t>
            </a:r>
            <a:endParaRPr sz="2000"/>
          </a:p>
          <a:p>
            <a:pPr lvl="1" marL="0" indent="762000">
              <a:buSzTx/>
              <a:buFont typeface="ヒラギノ明朝 Pro W3"/>
              <a:buNone/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a[ max ] →</a:t>
            </a:r>
            <a:r>
              <a:rPr sz="2000"/>
              <a:t>最大値</a:t>
            </a:r>
          </a:p>
        </p:txBody>
      </p:sp>
    </p:spTree>
  </p:cSld>
  <p:clrMapOvr>
    <a:masterClrMapping/>
  </p:clrMapOvr>
  <p:transition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検索とカウント</a:t>
            </a:r>
          </a:p>
        </p:txBody>
      </p:sp>
      <p:sp>
        <p:nvSpPr>
          <p:cNvPr id="69" name="Shape 6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664373" indent="-334173">
              <a:spcBef>
                <a:spcPts val="2300"/>
              </a:spcBef>
              <a:buBlip>
                <a:blip r:embed="rId2"/>
              </a:buBlip>
              <a:defRPr sz="1800"/>
            </a:pPr>
            <a:r>
              <a:rPr sz="2000"/>
              <a:t>特定の値の場所を検索、何個あるか</a:t>
            </a:r>
            <a:endParaRPr sz="2000"/>
          </a:p>
          <a:p>
            <a:pPr lvl="0" marL="0" indent="33020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Tx/>
              <a:buNone/>
              <a:defRPr sz="1800"/>
            </a:pPr>
            <a:r>
              <a:rPr b="1" sz="2000"/>
              <a:t>int	</a:t>
            </a:r>
            <a:r>
              <a:rPr sz="2000"/>
              <a:t>     target = Terminal.inputInteger( “見つけ出す値: ” );</a:t>
            </a:r>
            <a:endParaRPr sz="2000"/>
          </a:p>
          <a:p>
            <a:pPr lvl="0" marL="0" indent="33020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Tx/>
              <a:buFont typeface="ヒラギノ明朝 Pro W3"/>
              <a:buNone/>
              <a:defRPr sz="1800"/>
            </a:pPr>
            <a:r>
              <a:rPr b="1" sz="2000"/>
              <a:t>int	</a:t>
            </a:r>
            <a:r>
              <a:rPr sz="2000"/>
              <a:t>      a  [ ] = { 5, 2, 565, 222, 111, 344, 22, 99, 348, 22, 2 };</a:t>
            </a:r>
            <a:endParaRPr sz="2000"/>
          </a:p>
          <a:p>
            <a:pPr lvl="0" marL="0" indent="33020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Tx/>
              <a:buNone/>
              <a:defRPr sz="1800"/>
            </a:pPr>
            <a:endParaRPr sz="2000"/>
          </a:p>
          <a:p>
            <a:pPr lvl="0" marL="0" indent="33020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Tx/>
              <a:buNone/>
              <a:defRPr sz="1800"/>
            </a:pPr>
            <a:r>
              <a:rPr b="1" sz="2000"/>
              <a:t>int</a:t>
            </a:r>
            <a:r>
              <a:rPr sz="2000"/>
              <a:t>  index = 0, count =0;</a:t>
            </a:r>
            <a:endParaRPr sz="2000"/>
          </a:p>
          <a:p>
            <a:pPr lvl="0" marL="0" indent="33020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Tx/>
              <a:buFont typeface="ヒラギノ明朝 Pro W3"/>
              <a:buNone/>
              <a:defRPr sz="1800"/>
            </a:pPr>
            <a:r>
              <a:rPr b="1" sz="2000"/>
              <a:t>for</a:t>
            </a:r>
            <a:r>
              <a:rPr sz="2000"/>
              <a:t> ( </a:t>
            </a:r>
            <a:r>
              <a:rPr b="1" sz="2000"/>
              <a:t>int</a:t>
            </a:r>
            <a:r>
              <a:rPr sz="2000"/>
              <a:t> i=0; i &lt; a.length; i++ ) {</a:t>
            </a:r>
            <a:endParaRPr sz="2000"/>
          </a:p>
          <a:p>
            <a:pPr lvl="1" marL="0" indent="76200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Tx/>
              <a:buFont typeface="Zapf Dingbats"/>
              <a:buNone/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if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( a[ i ] == target )  { count++; index = i; }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0" marL="0" indent="33020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Tx/>
              <a:buFont typeface="Zapf Dingbats"/>
              <a:buNone/>
              <a:defRPr sz="1800"/>
            </a:pPr>
            <a:r>
              <a:rPr sz="2000"/>
              <a:t>}</a:t>
            </a:r>
            <a:endParaRPr sz="2000"/>
          </a:p>
          <a:p>
            <a:pPr lvl="0" marL="0" indent="33020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Tx/>
              <a:buFont typeface="Zapf Dingbats"/>
              <a:buNone/>
              <a:defRPr sz="1800"/>
            </a:pPr>
            <a:r>
              <a:rPr b="1" sz="2000"/>
              <a:t>if</a:t>
            </a:r>
            <a:r>
              <a:rPr sz="2000"/>
              <a:t>  (  count &gt; 0  )  {</a:t>
            </a:r>
            <a:endParaRPr sz="2000"/>
          </a:p>
          <a:p>
            <a:pPr lvl="1" marL="0" indent="76200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Tx/>
              <a:buFont typeface="ヒラギノ明朝 Pro W3"/>
              <a:buNone/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System.out.println( target  +  " は最後に " + index +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 marL="0" indent="76200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Tx/>
              <a:buFont typeface="ヒラギノ明朝 Pro W3"/>
              <a:buNone/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" で見つかりました " + count + “ 個あります”);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0" marL="0" indent="33020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Tx/>
              <a:buFont typeface="Zapf Dingbats"/>
              <a:buNone/>
              <a:defRPr sz="1800"/>
            </a:pPr>
            <a:r>
              <a:rPr sz="2000"/>
              <a:t>} </a:t>
            </a:r>
            <a:r>
              <a:rPr b="1" sz="2000"/>
              <a:t>else</a:t>
            </a:r>
            <a:r>
              <a:rPr sz="2000"/>
              <a:t> {</a:t>
            </a:r>
            <a:endParaRPr sz="2000"/>
          </a:p>
          <a:p>
            <a:pPr lvl="1" marL="0" indent="76200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Tx/>
              <a:buFont typeface="ヒラギノ明朝 Pro W3"/>
              <a:buNone/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System.out.println( target  +  " はありません。 " );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0" marL="0" indent="33020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Tx/>
              <a:buFont typeface="Zapf Dingbats"/>
              <a:buNone/>
              <a:defRPr sz="1800"/>
            </a:pPr>
            <a:r>
              <a:rPr sz="2000"/>
              <a:t>}</a:t>
            </a:r>
          </a:p>
        </p:txBody>
      </p:sp>
    </p:spTree>
  </p:cSld>
  <p:clrMapOvr>
    <a:masterClrMapping/>
  </p:clrMapOvr>
  <p:transition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頻度表</a:t>
            </a:r>
          </a:p>
        </p:txBody>
      </p:sp>
      <p:sp>
        <p:nvSpPr>
          <p:cNvPr id="72" name="Shape 7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誕生月の頻度を求める</a:t>
            </a:r>
            <a:endParaRPr sz="2000"/>
          </a:p>
          <a:p>
            <a:pPr lvl="1" marL="0" indent="762000" defTabSz="355600">
              <a:spcBef>
                <a:spcPts val="0"/>
              </a:spcBef>
              <a:buClr>
                <a:srgbClr val="000000"/>
              </a:buClr>
              <a:buSzTx/>
              <a:buFont typeface="Gill Sans"/>
              <a:buNone/>
              <a:defRPr sz="1800"/>
            </a:pPr>
            <a:r>
              <a:rPr b="1" sz="2000">
                <a:solidFill>
                  <a:srgbClr val="000B0B"/>
                </a:solidFill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solidFill>
                  <a:srgbClr val="000B0B"/>
                </a:solidFill>
                <a:latin typeface="Palatino"/>
                <a:ea typeface="Palatino"/>
                <a:cs typeface="Palatino"/>
                <a:sym typeface="Palatino"/>
              </a:rPr>
              <a:t>  birth [ ] = { 1, 3, 5, 2, 8, 11, 4, … , 6, 7, 12, 4, 2};</a:t>
            </a:r>
            <a:endParaRPr sz="2000">
              <a:solidFill>
                <a:srgbClr val="000B0B"/>
              </a:solidFill>
              <a:latin typeface="Palatino"/>
              <a:ea typeface="Palatino"/>
              <a:cs typeface="Palatino"/>
              <a:sym typeface="Palatino"/>
            </a:endParaRPr>
          </a:p>
          <a:p>
            <a:pPr lvl="1" marL="0" indent="762000" defTabSz="355600">
              <a:spcBef>
                <a:spcPts val="0"/>
              </a:spcBef>
              <a:buClr>
                <a:srgbClr val="000000"/>
              </a:buClr>
              <a:buSzTx/>
              <a:buFont typeface="Gill Sans"/>
              <a:buNone/>
              <a:defRPr sz="1800"/>
            </a:pPr>
            <a:r>
              <a:rPr b="1" sz="2000">
                <a:solidFill>
                  <a:srgbClr val="000B0B"/>
                </a:solidFill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solidFill>
                  <a:srgbClr val="000B0B"/>
                </a:solidFill>
                <a:latin typeface="Palatino"/>
                <a:ea typeface="Palatino"/>
                <a:cs typeface="Palatino"/>
                <a:sym typeface="Palatino"/>
              </a:rPr>
              <a:t>  month  [ ] = </a:t>
            </a:r>
            <a:r>
              <a:rPr b="1" sz="2000">
                <a:solidFill>
                  <a:srgbClr val="000B0B"/>
                </a:solidFill>
                <a:latin typeface="Palatino"/>
                <a:ea typeface="Palatino"/>
                <a:cs typeface="Palatino"/>
                <a:sym typeface="Palatino"/>
              </a:rPr>
              <a:t>new</a:t>
            </a:r>
            <a:r>
              <a:rPr sz="2000">
                <a:solidFill>
                  <a:srgbClr val="000B0B"/>
                </a:solidFill>
                <a:latin typeface="Palatino"/>
                <a:ea typeface="Palatino"/>
                <a:cs typeface="Palatino"/>
                <a:sym typeface="Palatino"/>
              </a:rPr>
              <a:t> </a:t>
            </a:r>
            <a:r>
              <a:rPr b="1" sz="2000">
                <a:solidFill>
                  <a:srgbClr val="000B0B"/>
                </a:solidFill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solidFill>
                  <a:srgbClr val="000B0B"/>
                </a:solidFill>
                <a:latin typeface="Palatino"/>
                <a:ea typeface="Palatino"/>
                <a:cs typeface="Palatino"/>
                <a:sym typeface="Palatino"/>
              </a:rPr>
              <a:t> [ 13 ];</a:t>
            </a:r>
            <a:endParaRPr sz="2000">
              <a:solidFill>
                <a:srgbClr val="000B0B"/>
              </a:solidFill>
              <a:latin typeface="Palatino"/>
              <a:ea typeface="Palatino"/>
              <a:cs typeface="Palatino"/>
              <a:sym typeface="Palatino"/>
            </a:endParaRPr>
          </a:p>
          <a:p>
            <a:pPr lvl="1" marL="0" indent="762000" defTabSz="355600">
              <a:spcBef>
                <a:spcPts val="0"/>
              </a:spcBef>
              <a:buClr>
                <a:srgbClr val="000000"/>
              </a:buClr>
              <a:buSzTx/>
              <a:buFont typeface="Gill Sans"/>
              <a:buNone/>
              <a:defRPr sz="1800"/>
            </a:pPr>
            <a:endParaRPr sz="2000">
              <a:solidFill>
                <a:srgbClr val="000B0B"/>
              </a:solidFill>
              <a:latin typeface="Palatino"/>
              <a:ea typeface="Palatino"/>
              <a:cs typeface="Palatino"/>
              <a:sym typeface="Palatino"/>
            </a:endParaRPr>
          </a:p>
          <a:p>
            <a:pPr lvl="1" marL="0" indent="762000" defTabSz="355600">
              <a:spcBef>
                <a:spcPts val="0"/>
              </a:spcBef>
              <a:buClr>
                <a:srgbClr val="000000"/>
              </a:buClr>
              <a:buSzTx/>
              <a:buFont typeface="ヒラギノ明朝 Pro W3"/>
              <a:buNone/>
              <a:defRPr sz="1800"/>
            </a:pPr>
            <a:r>
              <a:rPr b="1" sz="2000">
                <a:solidFill>
                  <a:srgbClr val="000B0B"/>
                </a:solidFill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000">
                <a:solidFill>
                  <a:srgbClr val="000B0B"/>
                </a:solidFill>
                <a:latin typeface="Palatino"/>
                <a:ea typeface="Palatino"/>
                <a:cs typeface="Palatino"/>
                <a:sym typeface="Palatino"/>
              </a:rPr>
              <a:t> ( </a:t>
            </a:r>
            <a:r>
              <a:rPr b="1" sz="2000">
                <a:solidFill>
                  <a:srgbClr val="000B0B"/>
                </a:solidFill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solidFill>
                  <a:srgbClr val="000B0B"/>
                </a:solidFill>
                <a:latin typeface="Palatino"/>
                <a:ea typeface="Palatino"/>
                <a:cs typeface="Palatino"/>
                <a:sym typeface="Palatino"/>
              </a:rPr>
              <a:t> i = 1; i &lt; month.length; i++ ) {  month[ i ] = 0; }</a:t>
            </a:r>
            <a:endParaRPr sz="2000">
              <a:solidFill>
                <a:srgbClr val="000B0B"/>
              </a:solidFill>
              <a:latin typeface="Palatino"/>
              <a:ea typeface="Palatino"/>
              <a:cs typeface="Palatino"/>
              <a:sym typeface="Palatino"/>
            </a:endParaRPr>
          </a:p>
          <a:p>
            <a:pPr lvl="1" marL="0" indent="762000" defTabSz="355600">
              <a:spcBef>
                <a:spcPts val="0"/>
              </a:spcBef>
              <a:buClr>
                <a:srgbClr val="000000"/>
              </a:buClr>
              <a:buSzTx/>
              <a:buFont typeface="ヒラギノ明朝 Pro W3"/>
              <a:buNone/>
              <a:defRPr sz="1800"/>
            </a:pPr>
            <a:endParaRPr sz="2000">
              <a:solidFill>
                <a:srgbClr val="000B0B"/>
              </a:solidFill>
              <a:latin typeface="Palatino"/>
              <a:ea typeface="Palatino"/>
              <a:cs typeface="Palatino"/>
              <a:sym typeface="Palatino"/>
            </a:endParaRPr>
          </a:p>
          <a:p>
            <a:pPr lvl="1" marL="0" indent="762000" defTabSz="355600">
              <a:spcBef>
                <a:spcPts val="0"/>
              </a:spcBef>
              <a:buClr>
                <a:srgbClr val="000000"/>
              </a:buClr>
              <a:buSzTx/>
              <a:buFont typeface="ヒラギノ明朝 Pro W3"/>
              <a:buNone/>
              <a:defRPr sz="1800"/>
            </a:pPr>
            <a:r>
              <a:rPr b="1" sz="2000">
                <a:solidFill>
                  <a:srgbClr val="000B0B"/>
                </a:solidFill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000">
                <a:solidFill>
                  <a:srgbClr val="000B0B"/>
                </a:solidFill>
                <a:latin typeface="Palatino"/>
                <a:ea typeface="Palatino"/>
                <a:cs typeface="Palatino"/>
                <a:sym typeface="Palatino"/>
              </a:rPr>
              <a:t> ( </a:t>
            </a:r>
            <a:r>
              <a:rPr b="1" sz="2000">
                <a:solidFill>
                  <a:srgbClr val="000B0B"/>
                </a:solidFill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solidFill>
                  <a:srgbClr val="000B0B"/>
                </a:solidFill>
                <a:latin typeface="Palatino"/>
                <a:ea typeface="Palatino"/>
                <a:cs typeface="Palatino"/>
                <a:sym typeface="Palatino"/>
              </a:rPr>
              <a:t> index = 0; index &lt; birth.length; index++ ) {</a:t>
            </a:r>
            <a:endParaRPr sz="2000">
              <a:solidFill>
                <a:srgbClr val="000B0B"/>
              </a:solidFill>
              <a:latin typeface="Palatino"/>
              <a:ea typeface="Palatino"/>
              <a:cs typeface="Palatino"/>
              <a:sym typeface="Palatino"/>
            </a:endParaRPr>
          </a:p>
          <a:p>
            <a:pPr lvl="2" marL="0" indent="1206500" defTabSz="355600">
              <a:spcBef>
                <a:spcPts val="0"/>
              </a:spcBef>
              <a:buClr>
                <a:srgbClr val="000000"/>
              </a:buClr>
              <a:buSzTx/>
              <a:buNone/>
              <a:defRPr sz="1800"/>
            </a:pPr>
            <a:r>
              <a:rPr sz="2000">
                <a:solidFill>
                  <a:srgbClr val="000B0B"/>
                </a:solidFill>
              </a:rPr>
              <a:t>month[  birth[ index ]  ]++;</a:t>
            </a:r>
            <a:endParaRPr sz="2000">
              <a:solidFill>
                <a:srgbClr val="000B0B"/>
              </a:solidFill>
            </a:endParaRPr>
          </a:p>
          <a:p>
            <a:pPr lvl="1" marL="0" indent="762000" defTabSz="355600">
              <a:spcBef>
                <a:spcPts val="0"/>
              </a:spcBef>
              <a:buClr>
                <a:srgbClr val="000000"/>
              </a:buClr>
              <a:buSzTx/>
              <a:buFont typeface="ヒラギノ明朝 Pro W3"/>
              <a:buNone/>
              <a:defRPr sz="1800"/>
            </a:pPr>
            <a:r>
              <a:rPr sz="2000">
                <a:solidFill>
                  <a:srgbClr val="000B0B"/>
                </a:solidFill>
                <a:latin typeface="Palatino"/>
                <a:ea typeface="Palatino"/>
                <a:cs typeface="Palatino"/>
                <a:sym typeface="Palatino"/>
              </a:rPr>
              <a:t>}</a:t>
            </a:r>
            <a:endParaRPr sz="2000">
              <a:solidFill>
                <a:srgbClr val="000B0B"/>
              </a:solidFill>
              <a:latin typeface="Palatino"/>
              <a:ea typeface="Palatino"/>
              <a:cs typeface="Palatino"/>
              <a:sym typeface="Palatino"/>
            </a:endParaRPr>
          </a:p>
          <a:p>
            <a:pPr lvl="1" marL="0" indent="762000" defTabSz="355600">
              <a:spcBef>
                <a:spcPts val="0"/>
              </a:spcBef>
              <a:buClr>
                <a:srgbClr val="000000"/>
              </a:buClr>
              <a:buSzTx/>
              <a:buFont typeface="Zapf Dingbats"/>
              <a:buNone/>
              <a:defRPr sz="1800"/>
            </a:pPr>
            <a:r>
              <a:rPr b="1" sz="2000">
                <a:solidFill>
                  <a:srgbClr val="000B0B"/>
                </a:solidFill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000">
                <a:solidFill>
                  <a:srgbClr val="000B0B"/>
                </a:solidFill>
                <a:latin typeface="Palatino"/>
                <a:ea typeface="Palatino"/>
                <a:cs typeface="Palatino"/>
                <a:sym typeface="Palatino"/>
              </a:rPr>
              <a:t> ( </a:t>
            </a:r>
            <a:r>
              <a:rPr b="1" sz="2000">
                <a:solidFill>
                  <a:srgbClr val="000B0B"/>
                </a:solidFill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solidFill>
                  <a:srgbClr val="000B0B"/>
                </a:solidFill>
                <a:latin typeface="Palatino"/>
                <a:ea typeface="Palatino"/>
                <a:cs typeface="Palatino"/>
                <a:sym typeface="Palatino"/>
              </a:rPr>
              <a:t> i = 1; i &lt; month.length; i++ ) { </a:t>
            </a:r>
            <a:endParaRPr sz="2000">
              <a:solidFill>
                <a:srgbClr val="000B0B"/>
              </a:solidFill>
              <a:latin typeface="Palatino"/>
              <a:ea typeface="Palatino"/>
              <a:cs typeface="Palatino"/>
              <a:sym typeface="Palatino"/>
            </a:endParaRPr>
          </a:p>
          <a:p>
            <a:pPr lvl="2" marL="0" indent="1206500" defTabSz="355600">
              <a:spcBef>
                <a:spcPts val="0"/>
              </a:spcBef>
              <a:buClr>
                <a:srgbClr val="000000"/>
              </a:buClr>
              <a:buSzTx/>
              <a:buNone/>
              <a:defRPr sz="1800"/>
            </a:pPr>
            <a:r>
              <a:rPr sz="2000">
                <a:solidFill>
                  <a:srgbClr val="000B0B"/>
                </a:solidFill>
              </a:rPr>
              <a:t>System.out.println( i  +  "</a:t>
            </a:r>
            <a:r>
              <a:rPr sz="2000">
                <a:solidFill>
                  <a:srgbClr val="000B0B"/>
                </a:solidFill>
                <a:latin typeface="+mn-lt"/>
                <a:ea typeface="+mn-ea"/>
                <a:cs typeface="+mn-cs"/>
                <a:sym typeface="ヒラギノ明朝 Pro W3"/>
              </a:rPr>
              <a:t>月の誕生日の人は</a:t>
            </a:r>
            <a:r>
              <a:rPr sz="2000">
                <a:solidFill>
                  <a:srgbClr val="000B0B"/>
                </a:solidFill>
              </a:rPr>
              <a:t>" + month[ i ] +"</a:t>
            </a:r>
            <a:r>
              <a:rPr sz="2000">
                <a:solidFill>
                  <a:srgbClr val="000B0B"/>
                </a:solidFill>
                <a:latin typeface="+mn-lt"/>
                <a:ea typeface="+mn-ea"/>
                <a:cs typeface="+mn-cs"/>
                <a:sym typeface="ヒラギノ明朝 Pro W3"/>
              </a:rPr>
              <a:t>人いました</a:t>
            </a:r>
            <a:r>
              <a:rPr sz="2000">
                <a:solidFill>
                  <a:srgbClr val="000B0B"/>
                </a:solidFill>
              </a:rPr>
              <a:t>" );</a:t>
            </a:r>
            <a:endParaRPr sz="2000">
              <a:solidFill>
                <a:srgbClr val="000B0B"/>
              </a:solidFill>
            </a:endParaRPr>
          </a:p>
          <a:p>
            <a:pPr lvl="1" marL="0" indent="762000" defTabSz="355600">
              <a:spcBef>
                <a:spcPts val="0"/>
              </a:spcBef>
              <a:buClr>
                <a:srgbClr val="000000"/>
              </a:buClr>
              <a:buSzTx/>
              <a:buFont typeface="Zapf Dingbats"/>
              <a:buNone/>
              <a:defRPr sz="1800"/>
            </a:pPr>
            <a:r>
              <a:rPr sz="2000">
                <a:solidFill>
                  <a:srgbClr val="000B0B"/>
                </a:solidFill>
                <a:latin typeface="Palatino"/>
                <a:ea typeface="Palatino"/>
                <a:cs typeface="Palatino"/>
                <a:sym typeface="Palatino"/>
              </a:rPr>
              <a:t>}</a:t>
            </a:r>
          </a:p>
        </p:txBody>
      </p:sp>
    </p:spTree>
  </p:cSld>
  <p:clrMapOvr>
    <a:masterClrMapping/>
  </p:clrMapOvr>
  <p:transition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配列の並べ替え</a:t>
            </a:r>
          </a:p>
        </p:txBody>
      </p:sp>
      <p:sp>
        <p:nvSpPr>
          <p:cNvPr id="75" name="Shape 7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469912" indent="-139712">
              <a:spcBef>
                <a:spcPts val="0"/>
              </a:spcBef>
              <a:buClr>
                <a:srgbClr val="000000"/>
              </a:buClr>
              <a:buBlip>
                <a:blip r:embed="rId2"/>
              </a:buBlip>
              <a:defRPr sz="1800"/>
            </a:pPr>
            <a:r>
              <a:rPr sz="2000"/>
              <a:t> </a:t>
            </a:r>
            <a:r>
              <a:rPr sz="2000">
                <a:latin typeface="+mn-lt"/>
                <a:ea typeface="+mn-ea"/>
                <a:cs typeface="+mn-cs"/>
                <a:sym typeface="ヒラギノ明朝 Pro W3"/>
              </a:rPr>
              <a:t>ランダムにシャッフルする</a:t>
            </a:r>
            <a:endParaRPr sz="2000">
              <a:latin typeface="+mn-lt"/>
              <a:ea typeface="+mn-ea"/>
              <a:cs typeface="+mn-cs"/>
              <a:sym typeface="ヒラギノ明朝 Pro W3"/>
            </a:endParaRPr>
          </a:p>
          <a:p>
            <a:pPr lvl="0" marL="469912" indent="-139712">
              <a:spcBef>
                <a:spcPts val="0"/>
              </a:spcBef>
              <a:buClr>
                <a:srgbClr val="000000"/>
              </a:buClr>
              <a:buBlip>
                <a:blip r:embed="rId2"/>
              </a:buBlip>
              <a:defRPr sz="1800"/>
            </a:pPr>
            <a:endParaRPr sz="2000"/>
          </a:p>
          <a:p>
            <a:pPr lvl="1" marL="0" indent="762000">
              <a:spcBef>
                <a:spcPts val="0"/>
              </a:spcBef>
              <a:buClr>
                <a:srgbClr val="000000"/>
              </a:buClr>
              <a:buSzTx/>
              <a:buFont typeface="Gill Sans"/>
              <a:buNone/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	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 a  [ ] =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int[ 100 ];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 marL="0" indent="762000">
              <a:spcBef>
                <a:spcPts val="0"/>
              </a:spcBef>
              <a:buClr>
                <a:srgbClr val="000000"/>
              </a:buClr>
              <a:buSzTx/>
              <a:buFont typeface="ヒラギノ明朝 Pro W3"/>
              <a:buNone/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(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index = 0; index &lt; a.length; index++ ) { 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2" marL="0" indent="1206500">
              <a:spcBef>
                <a:spcPts val="0"/>
              </a:spcBef>
              <a:buClr>
                <a:srgbClr val="000000"/>
              </a:buClr>
              <a:buSzTx/>
              <a:buFont typeface="ヒラギノ明朝 Pro W3"/>
              <a:buNone/>
              <a:defRPr sz="1800"/>
            </a:pPr>
            <a:r>
              <a:rPr sz="2000"/>
              <a:t>a[ index ] = index + 1; </a:t>
            </a:r>
            <a:endParaRPr sz="2000"/>
          </a:p>
          <a:p>
            <a:pPr lvl="1" marL="0" indent="762000">
              <a:spcBef>
                <a:spcPts val="0"/>
              </a:spcBef>
              <a:buClr>
                <a:srgbClr val="000000"/>
              </a:buClr>
              <a:buSzTx/>
              <a:buFont typeface="ヒラギノ明朝 Pro W3"/>
              <a:buNone/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}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0" marL="0" indent="330200">
              <a:spcBef>
                <a:spcPts val="0"/>
              </a:spcBef>
              <a:buClr>
                <a:srgbClr val="000000"/>
              </a:buClr>
              <a:buSzTx/>
              <a:buNone/>
              <a:defRPr sz="1800"/>
            </a:pPr>
            <a:endParaRPr sz="2000"/>
          </a:p>
          <a:p>
            <a:pPr lvl="1" marL="0" indent="762000">
              <a:spcBef>
                <a:spcPts val="0"/>
              </a:spcBef>
              <a:buClr>
                <a:srgbClr val="000000"/>
              </a:buClr>
              <a:buSzTx/>
              <a:buFont typeface="ヒラギノ明朝 Pro W3"/>
              <a:buNone/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(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i = 0; i &lt; a.length * 2; i++ ) {  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2" marL="0" indent="1206500">
              <a:spcBef>
                <a:spcPts val="0"/>
              </a:spcBef>
              <a:buClr>
                <a:srgbClr val="000000"/>
              </a:buClr>
              <a:buSzTx/>
              <a:buNone/>
              <a:defRPr sz="1800"/>
            </a:pPr>
            <a:r>
              <a:rPr b="1" sz="2000"/>
              <a:t>int</a:t>
            </a:r>
            <a:r>
              <a:rPr sz="2000"/>
              <a:t>   index1 = (</a:t>
            </a:r>
            <a:r>
              <a:rPr b="1" sz="2000"/>
              <a:t>int</a:t>
            </a:r>
            <a:r>
              <a:rPr sz="2000"/>
              <a:t>)( Math.random( ) * a.length );</a:t>
            </a:r>
            <a:endParaRPr sz="2000"/>
          </a:p>
          <a:p>
            <a:pPr lvl="2" marL="0" indent="1206500">
              <a:spcBef>
                <a:spcPts val="0"/>
              </a:spcBef>
              <a:buClr>
                <a:srgbClr val="000000"/>
              </a:buClr>
              <a:buSzTx/>
              <a:buNone/>
              <a:defRPr sz="1800"/>
            </a:pPr>
            <a:r>
              <a:rPr b="1" sz="2000"/>
              <a:t>int</a:t>
            </a:r>
            <a:r>
              <a:rPr sz="2000"/>
              <a:t>   index2 = (</a:t>
            </a:r>
            <a:r>
              <a:rPr b="1" sz="2000"/>
              <a:t>int</a:t>
            </a:r>
            <a:r>
              <a:rPr sz="2000"/>
              <a:t>)( Math.random( ) * a.length );</a:t>
            </a:r>
            <a:endParaRPr sz="2000"/>
          </a:p>
          <a:p>
            <a:pPr lvl="2" marL="0" indent="1206500">
              <a:spcBef>
                <a:spcPts val="0"/>
              </a:spcBef>
              <a:buClr>
                <a:srgbClr val="000000"/>
              </a:buClr>
              <a:buSzTx/>
              <a:buNone/>
              <a:defRPr sz="1800"/>
            </a:pPr>
            <a:r>
              <a:rPr b="1" sz="2000"/>
              <a:t>int</a:t>
            </a:r>
            <a:r>
              <a:rPr sz="2000"/>
              <a:t>   temp  =  a[  index1 ];</a:t>
            </a:r>
            <a:endParaRPr sz="2000"/>
          </a:p>
          <a:p>
            <a:pPr lvl="2" marL="0" indent="1206500">
              <a:spcBef>
                <a:spcPts val="0"/>
              </a:spcBef>
              <a:buClr>
                <a:srgbClr val="000000"/>
              </a:buClr>
              <a:buSzTx/>
              <a:buNone/>
              <a:defRPr sz="1800"/>
            </a:pPr>
            <a:r>
              <a:rPr sz="2000"/>
              <a:t>a[  index1 ]  = a[  index2 ];</a:t>
            </a:r>
            <a:endParaRPr sz="2000"/>
          </a:p>
          <a:p>
            <a:pPr lvl="2" marL="0" indent="1206500">
              <a:spcBef>
                <a:spcPts val="0"/>
              </a:spcBef>
              <a:buClr>
                <a:srgbClr val="000000"/>
              </a:buClr>
              <a:buSzTx/>
              <a:buNone/>
              <a:defRPr sz="1800"/>
            </a:pPr>
            <a:r>
              <a:rPr sz="2000"/>
              <a:t>a[  index2 ]  = temp;</a:t>
            </a:r>
            <a:endParaRPr sz="2000"/>
          </a:p>
          <a:p>
            <a:pPr lvl="1" marL="0" indent="762000">
              <a:spcBef>
                <a:spcPts val="0"/>
              </a:spcBef>
              <a:buClr>
                <a:srgbClr val="000000"/>
              </a:buClr>
              <a:buSzTx/>
              <a:buFont typeface="Zapf Dingbats"/>
              <a:buNone/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}</a:t>
            </a:r>
          </a:p>
        </p:txBody>
      </p:sp>
    </p:spTree>
  </p:cSld>
  <p:clrMapOvr>
    <a:masterClrMapping/>
  </p:clrMapOvr>
  <p:transition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変数の値の取り替え</a:t>
            </a:r>
          </a:p>
        </p:txBody>
      </p:sp>
      <p:sp>
        <p:nvSpPr>
          <p:cNvPr id="78" name="Shape 7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一度に変数を取り替えることができない</a:t>
            </a:r>
            <a:endParaRPr sz="2000"/>
          </a:p>
          <a:p>
            <a:pPr lvl="1">
              <a:buFont typeface="ヒラギノ明朝 Pro W3"/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x, y = y, x  </a:t>
            </a:r>
            <a:r>
              <a:rPr sz="2000"/>
              <a:t>（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Python</a:t>
            </a:r>
            <a:r>
              <a:rPr sz="2000"/>
              <a:t>や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Lua</a:t>
            </a:r>
            <a:r>
              <a:rPr sz="2000"/>
              <a:t>では可能）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そのために、一時的な変数を用意する</a:t>
            </a:r>
            <a:endParaRPr sz="2000"/>
          </a:p>
          <a:p>
            <a:pPr lvl="1">
              <a:buFont typeface="ヒラギノ明朝 Pro W3"/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 temp = x;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buFont typeface="ヒラギノ明朝 Pro W3"/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x = y;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buFont typeface="ヒラギノ明朝 Pro W3"/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y = temp;</a:t>
            </a:r>
          </a:p>
        </p:txBody>
      </p:sp>
      <p:sp>
        <p:nvSpPr>
          <p:cNvPr id="79" name="Shape 79"/>
          <p:cNvSpPr/>
          <p:nvPr/>
        </p:nvSpPr>
        <p:spPr>
          <a:xfrm>
            <a:off x="5473700" y="3517900"/>
            <a:ext cx="2032000" cy="584200"/>
          </a:xfrm>
          <a:prstGeom prst="roundRect">
            <a:avLst>
              <a:gd name="adj" fmla="val 32609"/>
            </a:avLst>
          </a:prstGeom>
          <a:solidFill>
            <a:srgbClr val="FFFDC9"/>
          </a:solidFill>
          <a:ln w="25400">
            <a:solidFill/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000">
                <a:solidFill>
                  <a:srgbClr val="010300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3000">
                <a:solidFill>
                  <a:srgbClr val="010300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rPr>
              <a:t>temp</a:t>
            </a:r>
          </a:p>
        </p:txBody>
      </p:sp>
      <p:sp>
        <p:nvSpPr>
          <p:cNvPr id="80" name="Shape 80"/>
          <p:cNvSpPr/>
          <p:nvPr/>
        </p:nvSpPr>
        <p:spPr>
          <a:xfrm>
            <a:off x="4064000" y="4851400"/>
            <a:ext cx="2032000" cy="584200"/>
          </a:xfrm>
          <a:prstGeom prst="roundRect">
            <a:avLst>
              <a:gd name="adj" fmla="val 32609"/>
            </a:avLst>
          </a:prstGeom>
          <a:solidFill>
            <a:srgbClr val="FFFDC9"/>
          </a:solidFill>
          <a:ln w="25400">
            <a:solidFill/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000">
                <a:solidFill>
                  <a:srgbClr val="000300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3000">
                <a:solidFill>
                  <a:srgbClr val="000300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rPr>
              <a:t>x</a:t>
            </a:r>
          </a:p>
        </p:txBody>
      </p:sp>
      <p:sp>
        <p:nvSpPr>
          <p:cNvPr id="81" name="Shape 81"/>
          <p:cNvSpPr/>
          <p:nvPr/>
        </p:nvSpPr>
        <p:spPr>
          <a:xfrm>
            <a:off x="6896100" y="4851400"/>
            <a:ext cx="2032000" cy="584200"/>
          </a:xfrm>
          <a:prstGeom prst="roundRect">
            <a:avLst>
              <a:gd name="adj" fmla="val 32609"/>
            </a:avLst>
          </a:prstGeom>
          <a:solidFill>
            <a:srgbClr val="FFFDC9"/>
          </a:solidFill>
          <a:ln w="25400">
            <a:solidFill/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3000">
                <a:solidFill>
                  <a:srgbClr val="000303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effectLst/>
              </a:defRPr>
            </a:pPr>
            <a:r>
              <a:rPr sz="3000">
                <a:solidFill>
                  <a:srgbClr val="000303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rPr>
              <a:t>y</a:t>
            </a:r>
          </a:p>
        </p:txBody>
      </p:sp>
      <p:sp>
        <p:nvSpPr>
          <p:cNvPr id="82" name="Shape 82"/>
          <p:cNvSpPr/>
          <p:nvPr/>
        </p:nvSpPr>
        <p:spPr>
          <a:xfrm flipH="1">
            <a:off x="5120640" y="4165600"/>
            <a:ext cx="782320" cy="619760"/>
          </a:xfrm>
          <a:prstGeom prst="line">
            <a:avLst/>
          </a:prstGeom>
          <a:ln w="38100">
            <a:solidFill/>
            <a:miter lim="400000"/>
            <a:headEnd type="triangle"/>
          </a:ln>
        </p:spPr>
        <p:txBody>
          <a:bodyPr lIns="0" tIns="0" rIns="0" bIns="0"/>
          <a:lstStyle/>
          <a:p>
            <a:pPr lvl="0" algn="l">
              <a:defRPr sz="120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</a:p>
        </p:txBody>
      </p:sp>
      <p:sp>
        <p:nvSpPr>
          <p:cNvPr id="83" name="Shape 83"/>
          <p:cNvSpPr/>
          <p:nvPr/>
        </p:nvSpPr>
        <p:spPr>
          <a:xfrm flipH="1" flipV="1">
            <a:off x="7112000" y="4175759"/>
            <a:ext cx="812800" cy="609601"/>
          </a:xfrm>
          <a:prstGeom prst="line">
            <a:avLst/>
          </a:prstGeom>
          <a:ln w="38100">
            <a:solidFill/>
            <a:miter lim="400000"/>
            <a:headEnd type="triangle"/>
          </a:ln>
        </p:spPr>
        <p:txBody>
          <a:bodyPr lIns="0" tIns="0" rIns="0" bIns="0"/>
          <a:lstStyle/>
          <a:p>
            <a:pPr lvl="0" algn="l">
              <a:defRPr sz="120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</a:p>
        </p:txBody>
      </p:sp>
      <p:sp>
        <p:nvSpPr>
          <p:cNvPr id="84" name="Shape 84"/>
          <p:cNvSpPr/>
          <p:nvPr/>
        </p:nvSpPr>
        <p:spPr>
          <a:xfrm>
            <a:off x="5090088" y="5913119"/>
            <a:ext cx="2895672" cy="2"/>
          </a:xfrm>
          <a:prstGeom prst="line">
            <a:avLst/>
          </a:prstGeom>
          <a:ln w="38100">
            <a:solidFill/>
            <a:miter lim="400000"/>
            <a:headEnd type="triangle"/>
          </a:ln>
        </p:spPr>
        <p:txBody>
          <a:bodyPr lIns="0" tIns="0" rIns="0" bIns="0"/>
          <a:lstStyle/>
          <a:p>
            <a:pPr lvl="0" algn="l">
              <a:defRPr sz="120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</a:p>
        </p:txBody>
      </p:sp>
      <p:sp>
        <p:nvSpPr>
          <p:cNvPr id="85" name="Shape 85"/>
          <p:cNvSpPr/>
          <p:nvPr/>
        </p:nvSpPr>
        <p:spPr>
          <a:xfrm>
            <a:off x="4877308" y="4051300"/>
            <a:ext cx="393701" cy="431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2400"/>
            </a:lvl1pPr>
          </a:lstStyle>
          <a:p>
            <a:pPr lvl="0">
              <a:defRPr sz="1800"/>
            </a:pPr>
            <a:r>
              <a:rPr sz="2400"/>
              <a:t>①</a:t>
            </a:r>
          </a:p>
        </p:txBody>
      </p:sp>
      <p:sp>
        <p:nvSpPr>
          <p:cNvPr id="86" name="Shape 86"/>
          <p:cNvSpPr/>
          <p:nvPr/>
        </p:nvSpPr>
        <p:spPr>
          <a:xfrm>
            <a:off x="6350508" y="5422900"/>
            <a:ext cx="393701" cy="431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2400"/>
            </a:lvl1pPr>
          </a:lstStyle>
          <a:p>
            <a:pPr lvl="0">
              <a:defRPr sz="1800"/>
            </a:pPr>
            <a:r>
              <a:rPr sz="2400"/>
              <a:t>②</a:t>
            </a:r>
          </a:p>
        </p:txBody>
      </p:sp>
      <p:sp>
        <p:nvSpPr>
          <p:cNvPr id="87" name="Shape 87"/>
          <p:cNvSpPr/>
          <p:nvPr/>
        </p:nvSpPr>
        <p:spPr>
          <a:xfrm>
            <a:off x="7709408" y="4051300"/>
            <a:ext cx="393701" cy="431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sz="2400"/>
            </a:lvl1pPr>
          </a:lstStyle>
          <a:p>
            <a:pPr lvl="0">
              <a:defRPr sz="1800"/>
            </a:pPr>
            <a:r>
              <a:rPr sz="2400"/>
              <a:t>③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配列の宣言</a:t>
            </a:r>
          </a:p>
        </p:txBody>
      </p:sp>
      <p:sp>
        <p:nvSpPr>
          <p:cNvPr id="26" name="Shape 2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配列はオブジェクトである。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配列の変数を宣言しただけでは、配列自体は作られない。（C/C++と異なる）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宣言の書式</a:t>
            </a:r>
            <a:endParaRPr sz="2000"/>
          </a:p>
          <a:p>
            <a:pPr lvl="1">
              <a:defRPr sz="1800"/>
            </a:pPr>
            <a:r>
              <a:rPr sz="2000"/>
              <a:t>型名  [ ]  変数名;</a:t>
            </a:r>
            <a:endParaRPr sz="2000"/>
          </a:p>
          <a:p>
            <a:pPr lvl="1">
              <a:defRPr sz="1800"/>
            </a:pPr>
            <a:r>
              <a:rPr sz="2000"/>
              <a:t>型名  変数名 [ ];</a:t>
            </a:r>
            <a:endParaRPr sz="2000"/>
          </a:p>
          <a:p>
            <a:pPr lvl="2">
              <a:defRPr sz="1800"/>
            </a:pPr>
            <a:r>
              <a:rPr sz="2000"/>
              <a:t>例： </a:t>
            </a:r>
            <a:r>
              <a:rPr b="1" sz="2000"/>
              <a:t>int</a:t>
            </a:r>
            <a:r>
              <a:rPr sz="2000"/>
              <a:t>   </a:t>
            </a:r>
            <a:r>
              <a:rPr i="1" sz="2000"/>
              <a:t>a</a:t>
            </a:r>
            <a:r>
              <a:rPr sz="2000"/>
              <a:t>[ ];</a:t>
            </a:r>
            <a:endParaRPr sz="2000"/>
          </a:p>
          <a:p>
            <a:pPr lvl="2">
              <a:defRPr sz="1800"/>
            </a:pPr>
            <a:r>
              <a:rPr sz="2000"/>
              <a:t>　　 </a:t>
            </a:r>
            <a:r>
              <a:rPr b="1" sz="2000"/>
              <a:t>double</a:t>
            </a:r>
            <a:r>
              <a:rPr sz="2000"/>
              <a:t> </a:t>
            </a:r>
            <a:r>
              <a:rPr i="1" sz="2000"/>
              <a:t>b</a:t>
            </a:r>
            <a:r>
              <a:rPr sz="2000"/>
              <a:t> [ ];</a:t>
            </a:r>
          </a:p>
        </p:txBody>
      </p:sp>
    </p:spTree>
  </p:cSld>
  <p:clrMapOvr>
    <a:masterClrMapping/>
  </p:clrMapOvr>
  <p:transition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配列のソート</a:t>
            </a:r>
          </a:p>
        </p:txBody>
      </p:sp>
      <p:sp>
        <p:nvSpPr>
          <p:cNvPr id="90" name="Shape 9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ソート・ソーティング・整列…順番に並び替えること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直接選択法</a:t>
            </a:r>
            <a:endParaRPr sz="2000"/>
          </a:p>
          <a:p>
            <a:pPr lvl="1">
              <a:defRPr sz="1800"/>
            </a:pPr>
            <a:r>
              <a:rPr sz="2000"/>
              <a:t>小さいものを選び、入れ替えをする</a:t>
            </a:r>
            <a:endParaRPr sz="2000"/>
          </a:p>
          <a:p>
            <a:pPr lvl="2">
              <a:lnSpc>
                <a:spcPct val="80000"/>
              </a:lnSpc>
              <a:spcBef>
                <a:spcPts val="0"/>
              </a:spcBef>
              <a:defRPr sz="1800"/>
            </a:pPr>
            <a:r>
              <a:rPr b="1" sz="2000"/>
              <a:t>for</a:t>
            </a:r>
            <a:r>
              <a:rPr sz="2000"/>
              <a:t> ( </a:t>
            </a:r>
            <a:r>
              <a:rPr b="1" sz="2000"/>
              <a:t>int</a:t>
            </a:r>
            <a:r>
              <a:rPr sz="2000"/>
              <a:t> i=0;  i &lt; a.length-1; i++ ) </a:t>
            </a:r>
            <a:r>
              <a:rPr sz="2000">
                <a:latin typeface="+mn-lt"/>
                <a:ea typeface="+mn-ea"/>
                <a:cs typeface="+mn-cs"/>
                <a:sym typeface="ヒラギノ明朝 Pro W3"/>
              </a:rPr>
              <a:t>{</a:t>
            </a:r>
            <a:endParaRPr sz="2000">
              <a:latin typeface="+mn-lt"/>
              <a:ea typeface="+mn-ea"/>
              <a:cs typeface="+mn-cs"/>
              <a:sym typeface="ヒラギノ明朝 Pro W3"/>
            </a:endParaRPr>
          </a:p>
          <a:p>
            <a:pPr lvl="2">
              <a:lnSpc>
                <a:spcPct val="80000"/>
              </a:lnSpc>
              <a:spcBef>
                <a:spcPts val="0"/>
              </a:spcBef>
              <a:defRPr sz="1800"/>
            </a:pPr>
            <a:r>
              <a:rPr sz="2000">
                <a:latin typeface="+mn-lt"/>
                <a:ea typeface="+mn-ea"/>
                <a:cs typeface="+mn-cs"/>
                <a:sym typeface="ヒラギノ明朝 Pro W3"/>
              </a:rPr>
              <a:t>    </a:t>
            </a:r>
            <a:r>
              <a:rPr b="1" sz="2000"/>
              <a:t>int</a:t>
            </a:r>
            <a:r>
              <a:rPr sz="2000"/>
              <a:t> min = i</a:t>
            </a:r>
            <a:r>
              <a:rPr sz="2000">
                <a:latin typeface="+mn-lt"/>
                <a:ea typeface="+mn-ea"/>
                <a:cs typeface="+mn-cs"/>
                <a:sym typeface="ヒラギノ明朝 Pro W3"/>
              </a:rPr>
              <a:t>;</a:t>
            </a:r>
            <a:endParaRPr sz="2000">
              <a:latin typeface="+mn-lt"/>
              <a:ea typeface="+mn-ea"/>
              <a:cs typeface="+mn-cs"/>
              <a:sym typeface="ヒラギノ明朝 Pro W3"/>
            </a:endParaRPr>
          </a:p>
          <a:p>
            <a:pPr lvl="2">
              <a:lnSpc>
                <a:spcPct val="80000"/>
              </a:lnSpc>
              <a:spcBef>
                <a:spcPts val="0"/>
              </a:spcBef>
              <a:defRPr sz="1800"/>
            </a:pPr>
            <a:r>
              <a:rPr sz="2000">
                <a:latin typeface="+mn-lt"/>
                <a:ea typeface="+mn-ea"/>
                <a:cs typeface="+mn-cs"/>
                <a:sym typeface="ヒラギノ明朝 Pro W3"/>
              </a:rPr>
              <a:t>    </a:t>
            </a:r>
            <a:r>
              <a:rPr b="1" sz="2000"/>
              <a:t>for</a:t>
            </a:r>
            <a:r>
              <a:rPr sz="2000"/>
              <a:t> ( </a:t>
            </a:r>
            <a:r>
              <a:rPr b="1" sz="2000"/>
              <a:t>int</a:t>
            </a:r>
            <a:r>
              <a:rPr sz="2000"/>
              <a:t> j=i+1; j &lt; a.length; j++ )</a:t>
            </a:r>
            <a:r>
              <a:rPr sz="2000">
                <a:latin typeface="+mn-lt"/>
                <a:ea typeface="+mn-ea"/>
                <a:cs typeface="+mn-cs"/>
                <a:sym typeface="ヒラギノ明朝 Pro W3"/>
              </a:rPr>
              <a:t> {</a:t>
            </a:r>
            <a:endParaRPr sz="2000">
              <a:latin typeface="+mn-lt"/>
              <a:ea typeface="+mn-ea"/>
              <a:cs typeface="+mn-cs"/>
              <a:sym typeface="ヒラギノ明朝 Pro W3"/>
            </a:endParaRPr>
          </a:p>
          <a:p>
            <a:pPr lvl="2">
              <a:lnSpc>
                <a:spcPct val="80000"/>
              </a:lnSpc>
              <a:spcBef>
                <a:spcPts val="0"/>
              </a:spcBef>
              <a:defRPr sz="1800"/>
            </a:pPr>
            <a:r>
              <a:rPr sz="2000">
                <a:latin typeface="+mn-lt"/>
                <a:ea typeface="+mn-ea"/>
                <a:cs typeface="+mn-cs"/>
                <a:sym typeface="ヒラギノ明朝 Pro W3"/>
              </a:rPr>
              <a:t>       </a:t>
            </a:r>
            <a:r>
              <a:rPr b="1" sz="2000"/>
              <a:t>if</a:t>
            </a:r>
            <a:r>
              <a:rPr sz="2000"/>
              <a:t> ( a[ min ] &gt; a[ j ] ) { min = j;</a:t>
            </a:r>
            <a:r>
              <a:rPr sz="2000">
                <a:latin typeface="+mn-lt"/>
                <a:ea typeface="+mn-ea"/>
                <a:cs typeface="+mn-cs"/>
                <a:sym typeface="ヒラギノ明朝 Pro W3"/>
              </a:rPr>
              <a:t> }</a:t>
            </a:r>
            <a:endParaRPr sz="2000">
              <a:latin typeface="+mn-lt"/>
              <a:ea typeface="+mn-ea"/>
              <a:cs typeface="+mn-cs"/>
              <a:sym typeface="ヒラギノ明朝 Pro W3"/>
            </a:endParaRPr>
          </a:p>
          <a:p>
            <a:pPr lvl="2">
              <a:lnSpc>
                <a:spcPct val="80000"/>
              </a:lnSpc>
              <a:spcBef>
                <a:spcPts val="0"/>
              </a:spcBef>
              <a:defRPr sz="1800"/>
            </a:pPr>
            <a:r>
              <a:rPr sz="2000">
                <a:latin typeface="+mn-lt"/>
                <a:ea typeface="+mn-ea"/>
                <a:cs typeface="+mn-cs"/>
                <a:sym typeface="ヒラギノ明朝 Pro W3"/>
              </a:rPr>
              <a:t>    }</a:t>
            </a:r>
            <a:endParaRPr sz="2000">
              <a:latin typeface="+mn-lt"/>
              <a:ea typeface="+mn-ea"/>
              <a:cs typeface="+mn-cs"/>
              <a:sym typeface="ヒラギノ明朝 Pro W3"/>
            </a:endParaRPr>
          </a:p>
          <a:p>
            <a:pPr lvl="2">
              <a:lnSpc>
                <a:spcPct val="80000"/>
              </a:lnSpc>
              <a:spcBef>
                <a:spcPts val="0"/>
              </a:spcBef>
              <a:defRPr sz="1800"/>
            </a:pPr>
            <a:r>
              <a:rPr sz="2000">
                <a:latin typeface="+mn-lt"/>
                <a:ea typeface="+mn-ea"/>
                <a:cs typeface="+mn-cs"/>
                <a:sym typeface="ヒラギノ明朝 Pro W3"/>
              </a:rPr>
              <a:t>    </a:t>
            </a:r>
            <a:r>
              <a:rPr b="1" sz="2000"/>
              <a:t>int</a:t>
            </a:r>
            <a:r>
              <a:rPr sz="2000"/>
              <a:t> temp = a[ i ]</a:t>
            </a:r>
            <a:r>
              <a:rPr sz="2000">
                <a:latin typeface="+mn-lt"/>
                <a:ea typeface="+mn-ea"/>
                <a:cs typeface="+mn-cs"/>
                <a:sym typeface="ヒラギノ明朝 Pro W3"/>
              </a:rPr>
              <a:t>;</a:t>
            </a:r>
            <a:endParaRPr sz="2000">
              <a:latin typeface="+mn-lt"/>
              <a:ea typeface="+mn-ea"/>
              <a:cs typeface="+mn-cs"/>
              <a:sym typeface="ヒラギノ明朝 Pro W3"/>
            </a:endParaRPr>
          </a:p>
          <a:p>
            <a:pPr lvl="2">
              <a:lnSpc>
                <a:spcPct val="80000"/>
              </a:lnSpc>
              <a:spcBef>
                <a:spcPts val="0"/>
              </a:spcBef>
              <a:defRPr sz="1800"/>
            </a:pPr>
            <a:r>
              <a:rPr sz="2000">
                <a:latin typeface="+mn-lt"/>
                <a:ea typeface="+mn-ea"/>
                <a:cs typeface="+mn-cs"/>
                <a:sym typeface="ヒラギノ明朝 Pro W3"/>
              </a:rPr>
              <a:t>    </a:t>
            </a:r>
            <a:r>
              <a:rPr sz="2000"/>
              <a:t>a[ i ] = a[ min ]</a:t>
            </a:r>
            <a:r>
              <a:rPr sz="2000">
                <a:latin typeface="+mn-lt"/>
                <a:ea typeface="+mn-ea"/>
                <a:cs typeface="+mn-cs"/>
                <a:sym typeface="ヒラギノ明朝 Pro W3"/>
              </a:rPr>
              <a:t>;</a:t>
            </a:r>
            <a:endParaRPr sz="2000">
              <a:latin typeface="+mn-lt"/>
              <a:ea typeface="+mn-ea"/>
              <a:cs typeface="+mn-cs"/>
              <a:sym typeface="ヒラギノ明朝 Pro W3"/>
            </a:endParaRPr>
          </a:p>
          <a:p>
            <a:pPr lvl="2">
              <a:lnSpc>
                <a:spcPct val="80000"/>
              </a:lnSpc>
              <a:spcBef>
                <a:spcPts val="0"/>
              </a:spcBef>
              <a:defRPr sz="1800"/>
            </a:pPr>
            <a:r>
              <a:rPr sz="2000">
                <a:latin typeface="+mn-lt"/>
                <a:ea typeface="+mn-ea"/>
                <a:cs typeface="+mn-cs"/>
                <a:sym typeface="ヒラギノ明朝 Pro W3"/>
              </a:rPr>
              <a:t>    </a:t>
            </a:r>
            <a:r>
              <a:rPr sz="2000"/>
              <a:t>a[ min ] = temp</a:t>
            </a:r>
            <a:r>
              <a:rPr sz="2000">
                <a:latin typeface="+mn-lt"/>
                <a:ea typeface="+mn-ea"/>
                <a:cs typeface="+mn-cs"/>
                <a:sym typeface="ヒラギノ明朝 Pro W3"/>
              </a:rPr>
              <a:t>;</a:t>
            </a:r>
            <a:endParaRPr sz="2000">
              <a:latin typeface="+mn-lt"/>
              <a:ea typeface="+mn-ea"/>
              <a:cs typeface="+mn-cs"/>
              <a:sym typeface="ヒラギノ明朝 Pro W3"/>
            </a:endParaRPr>
          </a:p>
          <a:p>
            <a:pPr lvl="1">
              <a:lnSpc>
                <a:spcPct val="90000"/>
              </a:lnSpc>
              <a:spcBef>
                <a:spcPts val="0"/>
              </a:spcBef>
              <a:defRPr sz="1800"/>
            </a:pPr>
            <a:r>
              <a:rPr sz="2000"/>
              <a:t>}</a:t>
            </a:r>
          </a:p>
        </p:txBody>
      </p:sp>
    </p:spTree>
  </p:cSld>
  <p:clrMapOvr>
    <a:masterClrMapping/>
  </p:clrMapOvr>
  <p:transition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直接選択法でのソーティング</a:t>
            </a:r>
          </a:p>
        </p:txBody>
      </p:sp>
      <p:sp>
        <p:nvSpPr>
          <p:cNvPr id="93" name="Shape 9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</a:pPr>
          </a:p>
        </p:txBody>
      </p:sp>
      <p:pic>
        <p:nvPicPr>
          <p:cNvPr id="94" name="スクリーンショット 2014-06-12 15.02.09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459637" y="1271267"/>
            <a:ext cx="5240726" cy="612489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配列を引数にもらうメソッド</a:t>
            </a:r>
          </a:p>
        </p:txBody>
      </p:sp>
      <p:sp>
        <p:nvSpPr>
          <p:cNvPr id="97" name="Shape 9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書式</a:t>
            </a:r>
            <a:endParaRPr sz="2000"/>
          </a:p>
          <a:p>
            <a:pPr lvl="0" marL="0" indent="0">
              <a:buSzTx/>
              <a:buNone/>
              <a:defRPr sz="1800"/>
            </a:pPr>
            <a:r>
              <a:rPr sz="2000"/>
              <a:t>クラスまたは型名またはvoid </a:t>
            </a:r>
            <a:br>
              <a:rPr sz="2000"/>
            </a:br>
            <a:r>
              <a:rPr sz="2000"/>
              <a:t>　　　　メソッド名（　クラスまたは型名 [ ] 仮引数の変数, … ) { </a:t>
            </a:r>
            <a:endParaRPr sz="2000"/>
          </a:p>
          <a:p>
            <a:pPr lvl="0" marL="0" indent="0">
              <a:buSzTx/>
              <a:buNone/>
              <a:defRPr sz="1800"/>
            </a:pPr>
            <a:r>
              <a:rPr sz="2000"/>
              <a:t>　　メソッドの中身</a:t>
            </a:r>
            <a:endParaRPr sz="2000"/>
          </a:p>
          <a:p>
            <a:pPr lvl="0" marL="0" indent="0">
              <a:buSzTx/>
              <a:buNone/>
              <a:defRPr sz="1800"/>
            </a:pPr>
            <a:r>
              <a:rPr sz="2000"/>
              <a:t>　}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例：</a:t>
            </a:r>
            <a:endParaRPr sz="2000"/>
          </a:p>
          <a:p>
            <a:pPr lvl="1"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void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 arrayViewer(  String [  ]  nameList )</a:t>
            </a:r>
            <a:r>
              <a:rPr sz="2000"/>
              <a:t> {</a:t>
            </a:r>
            <a:endParaRPr sz="2000"/>
          </a:p>
          <a:p>
            <a:pPr lvl="1">
              <a:defRPr sz="1800"/>
            </a:pPr>
            <a:r>
              <a:rPr sz="2000"/>
              <a:t>}</a:t>
            </a:r>
          </a:p>
        </p:txBody>
      </p:sp>
      <p:sp>
        <p:nvSpPr>
          <p:cNvPr id="98" name="Shape 98"/>
          <p:cNvSpPr/>
          <p:nvPr/>
        </p:nvSpPr>
        <p:spPr>
          <a:xfrm>
            <a:off x="1600200" y="1828800"/>
            <a:ext cx="8150225" cy="2245222"/>
          </a:xfrm>
          <a:prstGeom prst="rect">
            <a:avLst/>
          </a:prstGeom>
          <a:solidFill>
            <a:srgbClr val="E6C5C5">
              <a:alpha val="12000"/>
            </a:srgbClr>
          </a:solidFill>
          <a:ln w="25400">
            <a:solidFill>
              <a:srgbClr val="FF2600">
                <a:alpha val="2400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 lvl="0" defTabSz="584200">
              <a:defRPr sz="38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</p:spTree>
  </p:cSld>
  <p:clrMapOvr>
    <a:masterClrMapping/>
  </p:clrMapOvr>
  <p:transition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配列を返すメソッド</a:t>
            </a:r>
          </a:p>
        </p:txBody>
      </p:sp>
      <p:sp>
        <p:nvSpPr>
          <p:cNvPr id="101" name="Shape 10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書式</a:t>
            </a:r>
            <a:endParaRPr sz="2000"/>
          </a:p>
          <a:p>
            <a:pPr lvl="1">
              <a:defRPr sz="1800"/>
            </a:pPr>
            <a:r>
              <a:rPr sz="2000"/>
              <a:t>クラスまたは型名　[ ] メソッド名（　仮引数, … ) { </a:t>
            </a:r>
            <a:endParaRPr sz="2000"/>
          </a:p>
          <a:p>
            <a:pPr lvl="1">
              <a:defRPr sz="1800"/>
            </a:pPr>
            <a:r>
              <a:rPr sz="2000"/>
              <a:t>　　メソッドの中身</a:t>
            </a:r>
            <a:endParaRPr sz="2000"/>
          </a:p>
          <a:p>
            <a:pPr lvl="1">
              <a:defRPr sz="1800"/>
            </a:pPr>
            <a:r>
              <a:rPr sz="2000"/>
              <a:t>　}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例：</a:t>
            </a:r>
            <a:endParaRPr sz="2000"/>
          </a:p>
          <a:p>
            <a:pPr lvl="1"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[ ] generateRandom( 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 size ) </a:t>
            </a:r>
            <a:r>
              <a:rPr sz="2000"/>
              <a:t>{</a:t>
            </a:r>
            <a:endParaRPr sz="2000"/>
          </a:p>
          <a:p>
            <a:pPr lvl="1">
              <a:defRPr sz="1800"/>
            </a:pPr>
            <a:r>
              <a:rPr sz="2000"/>
              <a:t>}</a:t>
            </a:r>
          </a:p>
        </p:txBody>
      </p:sp>
      <p:sp>
        <p:nvSpPr>
          <p:cNvPr id="102" name="Shape 102"/>
          <p:cNvSpPr/>
          <p:nvPr/>
        </p:nvSpPr>
        <p:spPr>
          <a:xfrm>
            <a:off x="2025997" y="1828800"/>
            <a:ext cx="7724428" cy="1676649"/>
          </a:xfrm>
          <a:prstGeom prst="rect">
            <a:avLst/>
          </a:prstGeom>
          <a:solidFill>
            <a:srgbClr val="E6C5C5">
              <a:alpha val="12000"/>
            </a:srgbClr>
          </a:solidFill>
          <a:ln w="25400">
            <a:solidFill>
              <a:srgbClr val="FF2600">
                <a:alpha val="24000"/>
              </a:srgbClr>
            </a:solidFill>
            <a:miter lim="400000"/>
          </a:ln>
        </p:spPr>
        <p:txBody>
          <a:bodyPr lIns="50800" tIns="50800" rIns="50800" bIns="50800" anchor="ctr"/>
          <a:lstStyle/>
          <a:p>
            <a:pPr lvl="0" defTabSz="584200">
              <a:defRPr sz="38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</p:spTree>
  </p:cSld>
  <p:clrMapOvr>
    <a:masterClrMapping/>
  </p:clrMapOvr>
  <p:transition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２次元配列</a:t>
            </a:r>
          </a:p>
        </p:txBody>
      </p:sp>
      <p:sp>
        <p:nvSpPr>
          <p:cNvPr id="105" name="Shape 10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</a:lstStyle>
          <a:p>
            <a:pPr lvl="0">
              <a:defRPr sz="1800"/>
            </a:pPr>
            <a:r>
              <a:rPr sz="2000"/>
              <a:t>パズルなどのゲームやデータの統計を行なうには、必要</a:t>
            </a:r>
          </a:p>
        </p:txBody>
      </p:sp>
      <p:pic>
        <p:nvPicPr>
          <p:cNvPr id="106" name="Figure 11-12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76400" y="2679700"/>
            <a:ext cx="8235156" cy="263976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2次元配列の宣言</a:t>
            </a:r>
          </a:p>
        </p:txBody>
      </p:sp>
      <p:sp>
        <p:nvSpPr>
          <p:cNvPr id="109" name="Shape 10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宣言の例</a:t>
            </a:r>
            <a:endParaRPr sz="2000"/>
          </a:p>
          <a:p>
            <a:pPr lvl="1"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 values[ ][ ]</a:t>
            </a:r>
            <a:r>
              <a:rPr sz="2000"/>
              <a:t>;</a:t>
            </a:r>
            <a:endParaRPr sz="2000"/>
          </a:p>
          <a:p>
            <a:pPr lvl="1"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領域の確保</a:t>
            </a:r>
            <a:endParaRPr sz="2000"/>
          </a:p>
          <a:p>
            <a:pPr lvl="1"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 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[ 10 ][ 10 ]</a:t>
            </a:r>
            <a:r>
              <a:rPr sz="2000"/>
              <a:t>;</a:t>
            </a:r>
            <a:endParaRPr sz="2000"/>
          </a:p>
          <a:p>
            <a:pPr lvl="1"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 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[ 10 ][ ]</a:t>
            </a:r>
            <a:r>
              <a:rPr sz="2000"/>
              <a:t>;    // １次元目だけを確保する</a:t>
            </a:r>
            <a:endParaRPr sz="2000"/>
          </a:p>
          <a:p>
            <a:pPr lvl="1"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領域確保と宣言</a:t>
            </a:r>
            <a:endParaRPr sz="2000"/>
          </a:p>
          <a:p>
            <a:pPr lvl="1"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 values [ ][ ] =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[ 10 ][ 10 ]</a:t>
            </a:r>
            <a:r>
              <a:rPr sz="2000"/>
              <a:t>;</a:t>
            </a:r>
          </a:p>
        </p:txBody>
      </p:sp>
    </p:spTree>
  </p:cSld>
  <p:clrMapOvr>
    <a:masterClrMapping/>
  </p:clrMapOvr>
  <p:transition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2次元配列の初期値代入</a:t>
            </a:r>
          </a:p>
        </p:txBody>
      </p:sp>
      <p:sp>
        <p:nvSpPr>
          <p:cNvPr id="112" name="Shape 11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初期値代入の例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 values[ ][ ] =</a:t>
            </a:r>
            <a:r>
              <a:rPr sz="2000"/>
              <a:t> {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     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{ 10, 9, 8, 4, 5, 6, 3 }</a:t>
            </a:r>
            <a:r>
              <a:rPr sz="2000"/>
              <a:t>,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     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{ 4, 3, 52, 11, -4, 2, 3 }</a:t>
            </a:r>
            <a:r>
              <a:rPr sz="2000"/>
              <a:t>,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     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{ 0, 29, 19, 39, 11, 25, 8 </a:t>
            </a:r>
            <a:r>
              <a:rPr sz="2000"/>
              <a:t>}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};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長さが違う２次元配列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 values [ ][ ]  = </a:t>
            </a:r>
            <a:r>
              <a:rPr sz="2000"/>
              <a:t>{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    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{ 10, 20 },  { 7 },  { 47,  27, 18 }, { 8, 2 }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};</a:t>
            </a:r>
          </a:p>
        </p:txBody>
      </p:sp>
    </p:spTree>
  </p:cSld>
  <p:clrMapOvr>
    <a:masterClrMapping/>
  </p:clrMapOvr>
  <p:transition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２次元配列の長さ</a:t>
            </a:r>
          </a:p>
        </p:txBody>
      </p:sp>
      <p:sp>
        <p:nvSpPr>
          <p:cNvPr id="115" name="Shape 11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000"/>
              <a:t>例題の配列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matrix[ ][ ] =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[ 10 ][ 5 ]</a:t>
            </a:r>
            <a:r>
              <a:rPr sz="2000"/>
              <a:t>;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endParaRPr sz="2000"/>
          </a:p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000"/>
              <a:t>配列名.</a:t>
            </a:r>
            <a:r>
              <a:rPr sz="2000"/>
              <a:t>length</a:t>
            </a:r>
            <a:r>
              <a:rPr sz="2000"/>
              <a:t>…１次元目の配列の長さが求まる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matrix.length</a:t>
            </a:r>
            <a:r>
              <a:rPr sz="2000"/>
              <a:t> ⇒ 10</a:t>
            </a:r>
            <a:endParaRPr sz="2000"/>
          </a:p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endParaRPr sz="2000"/>
          </a:p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000"/>
              <a:t>配列名[ インデックス ].</a:t>
            </a:r>
            <a:r>
              <a:rPr sz="2000"/>
              <a:t>length</a:t>
            </a:r>
            <a:r>
              <a:rPr sz="2000"/>
              <a:t>…２次元目の配列の長さ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matrix[ 2 ].length</a:t>
            </a:r>
            <a:r>
              <a:rPr sz="2000"/>
              <a:t>  ⇒ 5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endParaRPr sz="2000"/>
          </a:p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000"/>
              <a:t>２次元目の長さが異なるような場合にも対処する必要</a:t>
            </a:r>
          </a:p>
        </p:txBody>
      </p:sp>
    </p:spTree>
  </p:cSld>
  <p:clrMapOvr>
    <a:masterClrMapping/>
  </p:clrMapOvr>
  <p:transition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繰返しで２次元配列の要素を参照</a:t>
            </a:r>
          </a:p>
        </p:txBody>
      </p:sp>
      <p:sp>
        <p:nvSpPr>
          <p:cNvPr id="118" name="Shape 118"/>
          <p:cNvSpPr/>
          <p:nvPr>
            <p:ph type="body" idx="1"/>
          </p:nvPr>
        </p:nvSpPr>
        <p:spPr>
          <a:xfrm>
            <a:off x="992187" y="1359296"/>
            <a:ext cx="8175626" cy="5497415"/>
          </a:xfrm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配列の長さが同じのとき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(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i=0; i &lt; values.length; i++ )</a:t>
            </a:r>
            <a:r>
              <a:rPr sz="2000"/>
              <a:t> {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   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(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j=0;  j &lt; values[ 0 ].length; j++ )</a:t>
            </a:r>
            <a:r>
              <a:rPr sz="2000"/>
              <a:t> {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        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System.out.printf( “%d  ”, values[ i ][ j ] )</a:t>
            </a:r>
            <a:r>
              <a:rPr sz="2000"/>
              <a:t>;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    }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}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配列の長さが同じでないとき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(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i=0; i &lt; values.length; i++ ) </a:t>
            </a:r>
            <a:r>
              <a:rPr sz="2000"/>
              <a:t>{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   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(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j=0;  j &lt; values[ i ].length; j++ )</a:t>
            </a:r>
            <a:r>
              <a:rPr sz="2000"/>
              <a:t> {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        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System.out.printf( “%d  ”, values[ i ][ j ] )</a:t>
            </a:r>
            <a:r>
              <a:rPr sz="2000"/>
              <a:t>;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    }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}</a:t>
            </a:r>
          </a:p>
        </p:txBody>
      </p:sp>
    </p:spTree>
  </p:cSld>
  <p:clrMapOvr>
    <a:masterClrMapping/>
  </p:clrMapOvr>
  <p:transition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オブジェクトの配列</a:t>
            </a:r>
          </a:p>
        </p:txBody>
      </p:sp>
      <p:sp>
        <p:nvSpPr>
          <p:cNvPr id="121" name="Shape 121"/>
          <p:cNvSpPr/>
          <p:nvPr>
            <p:ph type="body" idx="1"/>
          </p:nvPr>
        </p:nvSpPr>
        <p:spPr>
          <a:xfrm>
            <a:off x="992187" y="1359296"/>
            <a:ext cx="8175626" cy="5526486"/>
          </a:xfrm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オブジェクト配列の宣言の書式</a:t>
            </a:r>
            <a:endParaRPr sz="2000"/>
          </a:p>
          <a:p>
            <a:pPr lvl="1">
              <a:defRPr sz="1800"/>
            </a:pPr>
            <a:r>
              <a:rPr sz="2000"/>
              <a:t>クラス名　配列名 [ ];</a:t>
            </a:r>
            <a:endParaRPr sz="2000"/>
          </a:p>
          <a:p>
            <a:pPr lvl="1">
              <a:defRPr sz="1800"/>
            </a:pPr>
            <a:r>
              <a:rPr sz="2000"/>
              <a:t>例：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Color   carray [ ];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データ領域を確保する書式</a:t>
            </a:r>
            <a:endParaRPr sz="2000"/>
          </a:p>
          <a:p>
            <a:pPr lvl="1">
              <a:defRPr sz="1800"/>
            </a:pPr>
            <a:r>
              <a:rPr sz="2000"/>
              <a:t>配列名 =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</a:t>
            </a:r>
            <a:r>
              <a:rPr sz="2000"/>
              <a:t> クラス名[ サイズ ];</a:t>
            </a:r>
            <a:endParaRPr sz="2000"/>
          </a:p>
          <a:p>
            <a:pPr lvl="1">
              <a:defRPr sz="1800"/>
            </a:pPr>
            <a:r>
              <a:rPr sz="2000"/>
              <a:t>例：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carray =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Color[ 10 ];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宣言と共にデータ領域を確保する書式</a:t>
            </a:r>
            <a:endParaRPr sz="2000"/>
          </a:p>
          <a:p>
            <a:pPr lvl="1">
              <a:defRPr sz="1800"/>
            </a:pPr>
            <a:r>
              <a:rPr sz="2000"/>
              <a:t>型名　配列名 [ ] =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</a:t>
            </a:r>
            <a:r>
              <a:rPr sz="2000"/>
              <a:t> クラス名[ サイズ ];</a:t>
            </a:r>
            <a:endParaRPr sz="2000"/>
          </a:p>
          <a:p>
            <a:pPr lvl="1">
              <a:defRPr sz="1800"/>
            </a:pPr>
            <a:r>
              <a:rPr sz="2000"/>
              <a:t>例：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Color   carray [ ]=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Color[ 10 ];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データ領域の確保</a:t>
            </a:r>
          </a:p>
        </p:txBody>
      </p:sp>
      <p:sp>
        <p:nvSpPr>
          <p:cNvPr id="29" name="Shape 2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データ領域の確保には</a:t>
            </a:r>
            <a:r>
              <a:rPr b="1" sz="2000"/>
              <a:t>new</a:t>
            </a:r>
            <a:r>
              <a:rPr sz="2000"/>
              <a:t>演算子を使う（オブジェクトの生成でもあるので）。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書式：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</a:t>
            </a:r>
            <a:r>
              <a:rPr sz="2000"/>
              <a:t>  型名[  サイズ  ]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例：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[ 10 ], 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double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[ 20 ]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データ領域はオブジェクトなので、これを変数で指すようにする（代入文を使う）。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書式： 変数名 =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</a:t>
            </a:r>
            <a:r>
              <a:rPr sz="2000"/>
              <a:t>  型名[  サイズ  ];</a:t>
            </a:r>
            <a:endParaRPr sz="2000"/>
          </a:p>
          <a:p>
            <a:pPr lvl="1">
              <a:spcBef>
                <a:spcPts val="0"/>
              </a:spcBef>
              <a:buFont typeface="ヒラギノ明朝 Pro W3"/>
              <a:defRPr sz="1800"/>
            </a:pPr>
            <a:r>
              <a:rPr sz="2000"/>
              <a:t>例： 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a =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[ 8 ];  b =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 double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[ 20 ];</a:t>
            </a:r>
          </a:p>
        </p:txBody>
      </p:sp>
    </p:spTree>
  </p:cSld>
  <p:clrMapOvr>
    <a:masterClrMapping/>
  </p:clrMapOvr>
  <p:transition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オブジェクトの配列の要素</a:t>
            </a:r>
          </a:p>
        </p:txBody>
      </p:sp>
      <p:sp>
        <p:nvSpPr>
          <p:cNvPr id="124" name="Shape 12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オブジェクトの配列の確保</a:t>
            </a:r>
            <a:endParaRPr sz="2000"/>
          </a:p>
          <a:p>
            <a:pPr lvl="1">
              <a:defRPr sz="1800"/>
            </a:pPr>
            <a:r>
              <a:rPr sz="2000"/>
              <a:t>それだけで、オブジェクトが生成される訳でない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オブジェクトの配列の要素</a:t>
            </a:r>
            <a:endParaRPr sz="2000"/>
          </a:p>
          <a:p>
            <a:pPr lvl="1">
              <a:defRPr sz="1800"/>
            </a:pPr>
            <a:r>
              <a:rPr sz="2000"/>
              <a:t>繰返しなどを使って、オブジェクトを生成する必要がある</a:t>
            </a:r>
            <a:endParaRPr sz="2000"/>
          </a:p>
          <a:p>
            <a:pPr lvl="1">
              <a:defRPr sz="1800"/>
            </a:pPr>
            <a:r>
              <a:rPr sz="2000"/>
              <a:t>例：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for ( int  i=0; i &lt; carray.length; i++ ) {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              carray[ i ] =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Color( i*10, 0, 0 );  </a:t>
            </a:r>
            <a:r>
              <a:rPr sz="2000"/>
              <a:t>// 要素を作る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       }</a:t>
            </a:r>
          </a:p>
        </p:txBody>
      </p:sp>
    </p:spTree>
  </p:cSld>
  <p:clrMapOvr>
    <a:masterClrMapping/>
  </p:clrMapOvr>
  <p:transition spd="med" advClick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pPr lvl="0">
              <a:defRPr b="0" sz="1800"/>
            </a:pPr>
            <a:r>
              <a:rPr b="1" sz="2800"/>
              <a:t>オブジェクトの配列のフィールド・メソッド</a:t>
            </a:r>
          </a:p>
        </p:txBody>
      </p:sp>
      <p:sp>
        <p:nvSpPr>
          <p:cNvPr id="127" name="Shape 12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オブジェクト配列[ インデックス ].フィールド名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rect[ 5 ].width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オブジェクト配列[ インデックス ].メソッド名( 実パラメータ )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fonts[  i ].getName( ) </a:t>
            </a:r>
          </a:p>
        </p:txBody>
      </p:sp>
    </p:spTree>
  </p:cSld>
  <p:clrMapOvr>
    <a:masterClrMapping/>
  </p:clrMapOvr>
  <p:transition spd="med" advClick="1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環境にあるフォントを表示</a:t>
            </a:r>
          </a:p>
        </p:txBody>
      </p:sp>
      <p:sp>
        <p:nvSpPr>
          <p:cNvPr id="130" name="Shape 13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GraphicsEnvironmentを利用</a:t>
            </a:r>
            <a:endParaRPr sz="2000"/>
          </a:p>
          <a:p>
            <a:pPr lvl="1"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GraphicsEnvironment    env</a:t>
            </a:r>
            <a:r>
              <a:rPr sz="2000"/>
              <a:t>　</a:t>
            </a:r>
            <a:endParaRPr sz="2000"/>
          </a:p>
          <a:p>
            <a:pPr lvl="1">
              <a:defRPr sz="1800"/>
            </a:pPr>
            <a:r>
              <a:rPr sz="2000"/>
              <a:t> = 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GraphicsEnvironment.getLocalGraphicsEnvironment( )</a:t>
            </a:r>
            <a:r>
              <a:rPr sz="2000"/>
              <a:t>;</a:t>
            </a:r>
            <a:endParaRPr sz="2000"/>
          </a:p>
          <a:p>
            <a:pPr lvl="1">
              <a:defRPr sz="1800"/>
            </a:pPr>
            <a:r>
              <a:rPr sz="2000"/>
              <a:t>	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Font   allfonts [ ]  = env.getAllFonts( )</a:t>
            </a:r>
            <a:r>
              <a:rPr sz="2000"/>
              <a:t>;</a:t>
            </a:r>
            <a:endParaRPr sz="2000"/>
          </a:p>
          <a:p>
            <a:pPr lvl="1">
              <a:defRPr sz="1800"/>
            </a:pPr>
            <a:r>
              <a:rPr sz="2000"/>
              <a:t>	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(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i=0; i &lt; allfonts.length ; i++ )</a:t>
            </a:r>
            <a:r>
              <a:rPr sz="2000"/>
              <a:t> {</a:t>
            </a:r>
            <a:endParaRPr sz="2000"/>
          </a:p>
          <a:p>
            <a:pPr lvl="1">
              <a:defRPr sz="1800"/>
            </a:pPr>
            <a:r>
              <a:rPr sz="2000"/>
              <a:t>		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System.out.println( allfonts[ i ].getName( ) )</a:t>
            </a:r>
            <a:r>
              <a:rPr sz="2000"/>
              <a:t>;</a:t>
            </a:r>
            <a:endParaRPr sz="2000"/>
          </a:p>
          <a:p>
            <a:pPr lvl="1">
              <a:defRPr sz="1800"/>
            </a:pPr>
            <a:r>
              <a:rPr sz="2000"/>
              <a:t>	}</a:t>
            </a:r>
          </a:p>
        </p:txBody>
      </p:sp>
    </p:spTree>
  </p:cSld>
  <p:clrMapOvr>
    <a:masterClrMapping/>
  </p:clrMapOvr>
  <p:transition spd="med" advClick="1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オブジェクト配列の初期化</a:t>
            </a:r>
          </a:p>
        </p:txBody>
      </p:sp>
      <p:sp>
        <p:nvSpPr>
          <p:cNvPr id="133" name="Shape 13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オブジェクトの配列の宣言 = { 初期値, ....., 初期値 };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Color  carray [ ] = { </a:t>
            </a:r>
            <a:r>
              <a:rPr b="1" sz="2000"/>
              <a:t>new</a:t>
            </a:r>
            <a:r>
              <a:rPr sz="2000"/>
              <a:t> Color( 255, 0, 0 ), Color.magenta,</a:t>
            </a:r>
            <a:br>
              <a:rPr sz="2000"/>
            </a:br>
            <a:r>
              <a:rPr sz="2000"/>
              <a:t>   </a:t>
            </a:r>
            <a:r>
              <a:rPr b="1" sz="2000"/>
              <a:t>new</a:t>
            </a:r>
            <a:r>
              <a:rPr sz="2000"/>
              <a:t> Color( 244, 122, 0 ), Color.blue };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Color  carray [ ]  = </a:t>
            </a:r>
            <a:r>
              <a:rPr b="1" sz="2000"/>
              <a:t>new</a:t>
            </a:r>
            <a:r>
              <a:rPr sz="2000"/>
              <a:t> Color[  4 ];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carray[ 0 ] = </a:t>
            </a:r>
            <a:r>
              <a:rPr b="1" sz="2000"/>
              <a:t>new</a:t>
            </a:r>
            <a:r>
              <a:rPr sz="2000"/>
              <a:t> Color( 255, 0, 0 );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carray[ 1 ] = Color.magenta;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carray[ 2 ] = </a:t>
            </a:r>
            <a:r>
              <a:rPr b="1" sz="2000"/>
              <a:t>new</a:t>
            </a:r>
            <a:r>
              <a:rPr sz="2000"/>
              <a:t> Color( 244, 122, 0 );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carray[ 3 ] = Color.blue;</a:t>
            </a:r>
          </a:p>
        </p:txBody>
      </p:sp>
    </p:spTree>
  </p:cSld>
  <p:clrMapOvr>
    <a:masterClrMapping/>
  </p:clrMapOvr>
  <p:transition spd="med" advClick="1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文字型</a:t>
            </a:r>
          </a:p>
        </p:txBody>
      </p:sp>
      <p:sp>
        <p:nvSpPr>
          <p:cNvPr id="136" name="Shape 136"/>
          <p:cNvSpPr/>
          <p:nvPr>
            <p:ph type="body" idx="1"/>
          </p:nvPr>
        </p:nvSpPr>
        <p:spPr>
          <a:xfrm>
            <a:off x="992187" y="1309687"/>
            <a:ext cx="8175626" cy="5268517"/>
          </a:xfrm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文字型は、</a:t>
            </a:r>
            <a:r>
              <a:rPr b="1" sz="2000"/>
              <a:t>char</a:t>
            </a:r>
            <a:endParaRPr sz="2000"/>
          </a:p>
          <a:p>
            <a:pPr lvl="1">
              <a:spcBef>
                <a:spcPts val="600"/>
              </a:spcBef>
              <a:defRPr sz="1800"/>
            </a:pPr>
            <a:r>
              <a:rPr sz="2000"/>
              <a:t>１文字を表す</a:t>
            </a:r>
            <a:endParaRPr sz="2000"/>
          </a:p>
          <a:p>
            <a:pPr lvl="1">
              <a:spcBef>
                <a:spcPts val="600"/>
              </a:spcBef>
              <a:defRPr sz="1800"/>
            </a:pPr>
            <a:r>
              <a:rPr sz="2000"/>
              <a:t>文字型リテラルは、シングルクォーテーションで囲む</a:t>
            </a:r>
            <a:endParaRPr sz="2000"/>
          </a:p>
          <a:p>
            <a:pPr lvl="1">
              <a:spcBef>
                <a:spcPts val="600"/>
              </a:spcBef>
              <a:defRPr sz="1800"/>
            </a:pPr>
            <a:r>
              <a:rPr sz="2000"/>
              <a:t>‘A’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文字列型は、String</a:t>
            </a:r>
            <a:endParaRPr sz="2000"/>
          </a:p>
          <a:p>
            <a:pPr lvl="1">
              <a:spcBef>
                <a:spcPts val="600"/>
              </a:spcBef>
              <a:defRPr sz="1800"/>
            </a:pPr>
            <a:r>
              <a:rPr sz="2000"/>
              <a:t>文字の連なりを表す</a:t>
            </a:r>
            <a:endParaRPr sz="2000"/>
          </a:p>
          <a:p>
            <a:pPr lvl="1">
              <a:defRPr sz="1800"/>
            </a:pPr>
            <a:r>
              <a:rPr sz="2000"/>
              <a:t>文字列リテラルは、ダブルクォーテーションで囲む</a:t>
            </a:r>
            <a:endParaRPr sz="2000"/>
          </a:p>
          <a:p>
            <a:pPr lvl="1">
              <a:spcBef>
                <a:spcPts val="600"/>
              </a:spcBef>
              <a:defRPr sz="1800"/>
            </a:pPr>
            <a:r>
              <a:rPr sz="2000"/>
              <a:t>“A”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C/C++の場合は、1バイト=1文字 w_charが２バイト文字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Java/JavaScript/Pythonの場合は、2バイト=1文字</a:t>
            </a:r>
          </a:p>
        </p:txBody>
      </p:sp>
    </p:spTree>
  </p:cSld>
  <p:clrMapOvr>
    <a:masterClrMapping/>
  </p:clrMapOvr>
  <p:transition spd="med" advClick="1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アプレットでの文字列入力</a:t>
            </a:r>
          </a:p>
        </p:txBody>
      </p:sp>
      <p:sp>
        <p:nvSpPr>
          <p:cNvPr id="139" name="Shape 13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TextField…１行だけ、リターン（Enter）キーで、イベントを起こせる→ActionListener</a:t>
            </a:r>
            <a:endParaRPr sz="2000"/>
          </a:p>
          <a:p>
            <a:pPr lvl="1">
              <a:defRPr sz="1800"/>
            </a:pPr>
            <a:r>
              <a:rPr sz="2000"/>
              <a:t>例：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TextField   tf =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TextField( 30 ); </a:t>
            </a:r>
            <a:r>
              <a:rPr sz="2000"/>
              <a:t>//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30は文字数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tf.addActionListener(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this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)</a:t>
            </a:r>
            <a:r>
              <a:rPr sz="2000"/>
              <a:t>;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TextArea…何行も入力できる。入力完了のイベントは起こせないので、ボタンなどを用意する。</a:t>
            </a:r>
            <a:endParaRPr sz="2000"/>
          </a:p>
          <a:p>
            <a:pPr lvl="1">
              <a:defRPr sz="1800"/>
            </a:pPr>
            <a:r>
              <a:rPr sz="2000"/>
              <a:t>例：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TextArea  ta =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TextArea( 5, 30 );</a:t>
            </a:r>
            <a:r>
              <a:rPr sz="2000"/>
              <a:t> // ５行30文字</a:t>
            </a:r>
          </a:p>
        </p:txBody>
      </p:sp>
    </p:spTree>
  </p:cSld>
  <p:clrMapOvr>
    <a:masterClrMapping/>
  </p:clrMapOvr>
  <p:transition spd="med" advClick="1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TextField, TextArea</a:t>
            </a:r>
          </a:p>
        </p:txBody>
      </p:sp>
      <p:sp>
        <p:nvSpPr>
          <p:cNvPr id="142" name="Shape 14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文字列を得る：getText( )メソッド</a:t>
            </a:r>
            <a:endParaRPr sz="2000"/>
          </a:p>
          <a:p>
            <a:pPr lvl="1"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String  text = tf.getText( )</a:t>
            </a:r>
            <a:r>
              <a:rPr sz="2000"/>
              <a:t>;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文字列を設定する：setText( )メソッド</a:t>
            </a:r>
            <a:endParaRPr sz="2000"/>
          </a:p>
          <a:p>
            <a:pPr lvl="1"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ta.setText( “First sentence” )</a:t>
            </a:r>
            <a:r>
              <a:rPr sz="2000"/>
              <a:t>;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文字列を追加する：append( )メソッド</a:t>
            </a:r>
            <a:endParaRPr sz="2000"/>
          </a:p>
          <a:p>
            <a:pPr lvl="1"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ta.append( “\nNext sentence” );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ta.insertText, ta.replaceRange</a:t>
            </a:r>
            <a:r>
              <a:rPr sz="2000"/>
              <a:t>もある。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setText, append時のTextAreaでの改行</a:t>
            </a:r>
            <a:endParaRPr sz="2000"/>
          </a:p>
          <a:p>
            <a:pPr lvl="1"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\n</a:t>
            </a:r>
            <a:r>
              <a:rPr sz="2000"/>
              <a:t>を用いる</a:t>
            </a:r>
          </a:p>
        </p:txBody>
      </p:sp>
    </p:spTree>
  </p:cSld>
  <p:clrMapOvr>
    <a:masterClrMapping/>
  </p:clrMapOvr>
  <p:transition spd="med" advClick="1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文字列の比較、照合など</a:t>
            </a:r>
          </a:p>
        </p:txBody>
      </p:sp>
      <p:sp>
        <p:nvSpPr>
          <p:cNvPr id="145" name="Shape 145"/>
          <p:cNvSpPr/>
          <p:nvPr>
            <p:ph type="body" idx="1"/>
          </p:nvPr>
        </p:nvSpPr>
        <p:spPr>
          <a:xfrm>
            <a:off x="1349375" y="1597421"/>
            <a:ext cx="8175625" cy="5258595"/>
          </a:xfrm>
          <a:prstGeom prst="rect">
            <a:avLst/>
          </a:prstGeom>
        </p:spPr>
        <p:txBody>
          <a:bodyPr/>
          <a:lstStyle/>
          <a:p>
            <a:pPr lvl="0" marL="588685" indent="-258485">
              <a:buFont typeface="Gill Sans"/>
              <a:buBlip>
                <a:blip r:embed="rId2"/>
              </a:buBlip>
              <a:defRPr sz="1800"/>
            </a:pPr>
            <a:r>
              <a:rPr b="1" sz="2000"/>
              <a:t>文字列は、==でも比べられるようになった</a:t>
            </a:r>
            <a:endParaRPr b="1" sz="2000"/>
          </a:p>
          <a:p>
            <a:pPr lvl="0" marL="588685" indent="-258485">
              <a:buFont typeface="Gill Sans"/>
              <a:buBlip>
                <a:blip r:embed="rId2"/>
              </a:buBlip>
              <a:defRPr sz="1800"/>
            </a:pPr>
            <a:r>
              <a:rPr b="1" sz="2000"/>
              <a:t>length</a:t>
            </a:r>
            <a:r>
              <a:rPr sz="2000"/>
              <a:t>( )…文字列の長さ</a:t>
            </a:r>
            <a:endParaRPr sz="2000"/>
          </a:p>
          <a:p>
            <a:pPr lvl="0" marL="588685" indent="-258485">
              <a:buFont typeface="Gill Sans"/>
              <a:buBlip>
                <a:blip r:embed="rId2"/>
              </a:buBlip>
              <a:defRPr sz="1800"/>
            </a:pPr>
            <a:r>
              <a:rPr b="1" sz="2000"/>
              <a:t>equals</a:t>
            </a:r>
            <a:r>
              <a:rPr sz="2000"/>
              <a:t>( 比べる文字列 )…等しいかどうか</a:t>
            </a:r>
            <a:endParaRPr sz="2000"/>
          </a:p>
          <a:p>
            <a:pPr lvl="0" marL="588685" indent="-258485">
              <a:buFont typeface="Gill Sans"/>
              <a:buBlip>
                <a:blip r:embed="rId2"/>
              </a:buBlip>
              <a:defRPr sz="1800"/>
            </a:pPr>
            <a:r>
              <a:rPr b="1" sz="2000"/>
              <a:t>startsWith</a:t>
            </a:r>
            <a:r>
              <a:rPr sz="2000"/>
              <a:t>( </a:t>
            </a:r>
            <a:r>
              <a:rPr sz="2000"/>
              <a:t>比べる文字列 </a:t>
            </a:r>
            <a:r>
              <a:rPr sz="2000"/>
              <a:t>)…その文字列で始まるか</a:t>
            </a:r>
            <a:endParaRPr sz="2000"/>
          </a:p>
          <a:p>
            <a:pPr lvl="0" marL="588685" indent="-258485">
              <a:buFont typeface="Gill Sans"/>
              <a:buBlip>
                <a:blip r:embed="rId2"/>
              </a:buBlip>
              <a:defRPr sz="1800"/>
            </a:pPr>
            <a:r>
              <a:rPr b="1" sz="2000"/>
              <a:t>endsWith</a:t>
            </a:r>
            <a:r>
              <a:rPr sz="2000"/>
              <a:t>( </a:t>
            </a:r>
            <a:r>
              <a:rPr sz="2000"/>
              <a:t>比べる文字列 </a:t>
            </a:r>
            <a:r>
              <a:rPr sz="2000"/>
              <a:t>)…その文字列で終るか</a:t>
            </a:r>
            <a:endParaRPr sz="2000"/>
          </a:p>
          <a:p>
            <a:pPr lvl="0" marL="588685" indent="-258485">
              <a:buFont typeface="Gill Sans"/>
              <a:buBlip>
                <a:blip r:embed="rId2"/>
              </a:buBlip>
              <a:defRPr sz="1800"/>
            </a:pPr>
            <a:r>
              <a:rPr b="1" sz="2000"/>
              <a:t>compairTo</a:t>
            </a:r>
            <a:r>
              <a:rPr sz="2000"/>
              <a:t>( </a:t>
            </a:r>
            <a:r>
              <a:rPr sz="2000"/>
              <a:t>比べる文字列 </a:t>
            </a:r>
            <a:r>
              <a:rPr sz="2000"/>
              <a:t>)…辞書順に比べる</a:t>
            </a:r>
            <a:endParaRPr sz="2000"/>
          </a:p>
          <a:p>
            <a:pPr lvl="1">
              <a:defRPr sz="1800"/>
            </a:pPr>
            <a:r>
              <a:rPr sz="2000"/>
              <a:t>0 等しい</a:t>
            </a:r>
            <a:endParaRPr sz="2000"/>
          </a:p>
          <a:p>
            <a:pPr lvl="1">
              <a:defRPr sz="1800"/>
            </a:pPr>
            <a:r>
              <a:rPr sz="2000"/>
              <a:t>マイナス 辞書順で前</a:t>
            </a:r>
            <a:endParaRPr sz="2000"/>
          </a:p>
          <a:p>
            <a:pPr lvl="1">
              <a:defRPr sz="1800"/>
            </a:pPr>
            <a:r>
              <a:rPr sz="2000"/>
              <a:t>プラス 辞書順で後</a:t>
            </a:r>
          </a:p>
        </p:txBody>
      </p:sp>
    </p:spTree>
  </p:cSld>
  <p:clrMapOvr>
    <a:masterClrMapping/>
  </p:clrMapOvr>
  <p:transition spd="med" advClick="1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文字の位置</a:t>
            </a:r>
          </a:p>
        </p:txBody>
      </p:sp>
      <p:sp>
        <p:nvSpPr>
          <p:cNvPr id="148" name="Shape 14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000"/>
              <a:t>次に出てくる配列と同じで、０文字目から始まる。</a:t>
            </a:r>
            <a:endParaRPr sz="20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000"/>
              <a:t>文字列の順番は、「0〜文字列の長さ-1」の範囲で振られている。</a:t>
            </a:r>
          </a:p>
        </p:txBody>
      </p:sp>
      <p:sp>
        <p:nvSpPr>
          <p:cNvPr id="149" name="Shape 149"/>
          <p:cNvSpPr/>
          <p:nvPr/>
        </p:nvSpPr>
        <p:spPr>
          <a:xfrm>
            <a:off x="1210468" y="3661171"/>
            <a:ext cx="644923" cy="644923"/>
          </a:xfrm>
          <a:prstGeom prst="rect">
            <a:avLst/>
          </a:prstGeom>
          <a:solidFill>
            <a:srgbClr val="FFFEEE"/>
          </a:solidFill>
          <a:ln w="12700">
            <a:solidFill/>
            <a:miter lim="400000"/>
          </a:ln>
        </p:spPr>
        <p:txBody>
          <a:bodyPr lIns="39687" tIns="39687" rIns="39687" bIns="39687" anchor="ctr"/>
          <a:lstStyle/>
          <a:p>
            <a:pPr lvl="0" defTabSz="584200">
              <a:defRPr sz="28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150" name="Shape 150"/>
          <p:cNvSpPr/>
          <p:nvPr/>
        </p:nvSpPr>
        <p:spPr>
          <a:xfrm>
            <a:off x="1439797" y="3718520"/>
            <a:ext cx="182122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9687" tIns="39687" rIns="39687" bIns="39687" anchor="ctr">
            <a:spAutoFit/>
          </a:bodyPr>
          <a:lstStyle>
            <a:lvl1pPr defTabSz="584200">
              <a:defRPr sz="3000"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pPr lvl="0">
              <a:defRPr sz="1800"/>
            </a:pPr>
            <a:r>
              <a:rPr sz="3000"/>
              <a:t>j</a:t>
            </a:r>
          </a:p>
        </p:txBody>
      </p:sp>
      <p:sp>
        <p:nvSpPr>
          <p:cNvPr id="151" name="Shape 151"/>
          <p:cNvSpPr/>
          <p:nvPr/>
        </p:nvSpPr>
        <p:spPr>
          <a:xfrm>
            <a:off x="1384807" y="3123207"/>
            <a:ext cx="287736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9687" tIns="39687" rIns="39687" bIns="39687" anchor="ctr">
            <a:spAutoFit/>
          </a:bodyPr>
          <a:lstStyle>
            <a:lvl1pPr defTabSz="584200">
              <a:defRPr sz="3000"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pPr lvl="0">
              <a:defRPr sz="1800"/>
            </a:pPr>
            <a:r>
              <a:rPr sz="3000"/>
              <a:t>0</a:t>
            </a:r>
          </a:p>
        </p:txBody>
      </p:sp>
      <p:sp>
        <p:nvSpPr>
          <p:cNvPr id="152" name="Shape 152"/>
          <p:cNvSpPr/>
          <p:nvPr/>
        </p:nvSpPr>
        <p:spPr>
          <a:xfrm>
            <a:off x="1964531" y="3661171"/>
            <a:ext cx="644923" cy="644923"/>
          </a:xfrm>
          <a:prstGeom prst="rect">
            <a:avLst/>
          </a:prstGeom>
          <a:solidFill>
            <a:srgbClr val="FFFEEE"/>
          </a:solidFill>
          <a:ln w="12700">
            <a:solidFill/>
            <a:miter lim="400000"/>
          </a:ln>
        </p:spPr>
        <p:txBody>
          <a:bodyPr lIns="39687" tIns="39687" rIns="39687" bIns="39687" anchor="ctr"/>
          <a:lstStyle/>
          <a:p>
            <a:pPr lvl="0" defTabSz="584200">
              <a:defRPr sz="28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153" name="Shape 153"/>
          <p:cNvSpPr/>
          <p:nvPr/>
        </p:nvSpPr>
        <p:spPr>
          <a:xfrm>
            <a:off x="2146807" y="3123207"/>
            <a:ext cx="287736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9687" tIns="39687" rIns="39687" bIns="39687" anchor="ctr">
            <a:spAutoFit/>
          </a:bodyPr>
          <a:lstStyle>
            <a:lvl1pPr defTabSz="584200">
              <a:defRPr sz="3000"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pPr lvl="0">
              <a:defRPr sz="1800"/>
            </a:pPr>
            <a:r>
              <a:rPr sz="3000"/>
              <a:t>1</a:t>
            </a:r>
          </a:p>
        </p:txBody>
      </p:sp>
      <p:sp>
        <p:nvSpPr>
          <p:cNvPr id="154" name="Shape 154"/>
          <p:cNvSpPr/>
          <p:nvPr/>
        </p:nvSpPr>
        <p:spPr>
          <a:xfrm>
            <a:off x="2718593" y="3661171"/>
            <a:ext cx="644923" cy="644923"/>
          </a:xfrm>
          <a:prstGeom prst="rect">
            <a:avLst/>
          </a:prstGeom>
          <a:solidFill>
            <a:srgbClr val="FFFEEE"/>
          </a:solidFill>
          <a:ln w="12700">
            <a:solidFill/>
            <a:miter lim="400000"/>
          </a:ln>
        </p:spPr>
        <p:txBody>
          <a:bodyPr lIns="39687" tIns="39687" rIns="39687" bIns="39687" anchor="ctr"/>
          <a:lstStyle/>
          <a:p>
            <a:pPr lvl="0" defTabSz="584200">
              <a:defRPr sz="28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155" name="Shape 155"/>
          <p:cNvSpPr/>
          <p:nvPr/>
        </p:nvSpPr>
        <p:spPr>
          <a:xfrm>
            <a:off x="2913405" y="3718520"/>
            <a:ext cx="257505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9687" tIns="39687" rIns="39687" bIns="39687" anchor="ctr">
            <a:spAutoFit/>
          </a:bodyPr>
          <a:lstStyle>
            <a:lvl1pPr defTabSz="584200">
              <a:defRPr sz="3000"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pPr lvl="0">
              <a:defRPr sz="1800"/>
            </a:pPr>
            <a:r>
              <a:rPr sz="3000"/>
              <a:t>s</a:t>
            </a:r>
          </a:p>
        </p:txBody>
      </p:sp>
      <p:sp>
        <p:nvSpPr>
          <p:cNvPr id="156" name="Shape 156"/>
          <p:cNvSpPr/>
          <p:nvPr/>
        </p:nvSpPr>
        <p:spPr>
          <a:xfrm>
            <a:off x="2896107" y="3123207"/>
            <a:ext cx="287736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9687" tIns="39687" rIns="39687" bIns="39687" anchor="ctr">
            <a:spAutoFit/>
          </a:bodyPr>
          <a:lstStyle>
            <a:lvl1pPr defTabSz="584200">
              <a:defRPr sz="3000"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pPr lvl="0">
              <a:defRPr sz="1800"/>
            </a:pPr>
            <a:r>
              <a:rPr sz="3000"/>
              <a:t>2</a:t>
            </a:r>
          </a:p>
        </p:txBody>
      </p:sp>
      <p:sp>
        <p:nvSpPr>
          <p:cNvPr id="157" name="Shape 157"/>
          <p:cNvSpPr/>
          <p:nvPr/>
        </p:nvSpPr>
        <p:spPr>
          <a:xfrm>
            <a:off x="3462734" y="3661171"/>
            <a:ext cx="644923" cy="644923"/>
          </a:xfrm>
          <a:prstGeom prst="rect">
            <a:avLst/>
          </a:prstGeom>
          <a:solidFill>
            <a:srgbClr val="FFFEEE"/>
          </a:solidFill>
          <a:ln w="12700">
            <a:solidFill/>
            <a:miter lim="400000"/>
          </a:ln>
        </p:spPr>
        <p:txBody>
          <a:bodyPr lIns="39687" tIns="39687" rIns="39687" bIns="39687" anchor="ctr"/>
          <a:lstStyle/>
          <a:p>
            <a:pPr lvl="0" defTabSz="584200">
              <a:defRPr sz="28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158" name="Shape 158"/>
          <p:cNvSpPr/>
          <p:nvPr/>
        </p:nvSpPr>
        <p:spPr>
          <a:xfrm>
            <a:off x="3632475" y="3718520"/>
            <a:ext cx="317966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9687" tIns="39687" rIns="39687" bIns="39687" anchor="ctr">
            <a:spAutoFit/>
          </a:bodyPr>
          <a:lstStyle>
            <a:lvl1pPr defTabSz="584200">
              <a:defRPr sz="3000"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pPr lvl="0">
              <a:defRPr sz="1800"/>
            </a:pPr>
            <a:r>
              <a:rPr sz="3000"/>
              <a:t>t </a:t>
            </a:r>
          </a:p>
        </p:txBody>
      </p:sp>
      <p:sp>
        <p:nvSpPr>
          <p:cNvPr id="159" name="Shape 159"/>
          <p:cNvSpPr/>
          <p:nvPr/>
        </p:nvSpPr>
        <p:spPr>
          <a:xfrm>
            <a:off x="3645407" y="3123207"/>
            <a:ext cx="287736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9687" tIns="39687" rIns="39687" bIns="39687" anchor="ctr">
            <a:spAutoFit/>
          </a:bodyPr>
          <a:lstStyle>
            <a:lvl1pPr defTabSz="584200">
              <a:defRPr sz="3000"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pPr lvl="0">
              <a:defRPr sz="1800"/>
            </a:pPr>
            <a:r>
              <a:rPr sz="3000"/>
              <a:t>3</a:t>
            </a:r>
          </a:p>
        </p:txBody>
      </p:sp>
      <p:sp>
        <p:nvSpPr>
          <p:cNvPr id="160" name="Shape 160"/>
          <p:cNvSpPr/>
          <p:nvPr/>
        </p:nvSpPr>
        <p:spPr>
          <a:xfrm>
            <a:off x="4187031" y="3661171"/>
            <a:ext cx="644923" cy="644923"/>
          </a:xfrm>
          <a:prstGeom prst="rect">
            <a:avLst/>
          </a:prstGeom>
          <a:solidFill>
            <a:srgbClr val="FFFEEE"/>
          </a:solidFill>
          <a:ln w="12700">
            <a:solidFill/>
            <a:miter lim="400000"/>
          </a:ln>
        </p:spPr>
        <p:txBody>
          <a:bodyPr lIns="39687" tIns="39687" rIns="39687" bIns="39687" anchor="ctr"/>
          <a:lstStyle/>
          <a:p>
            <a:pPr lvl="0" defTabSz="584200">
              <a:defRPr sz="28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161" name="Shape 161"/>
          <p:cNvSpPr/>
          <p:nvPr/>
        </p:nvSpPr>
        <p:spPr>
          <a:xfrm>
            <a:off x="4369307" y="3123207"/>
            <a:ext cx="287736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9687" tIns="39687" rIns="39687" bIns="39687" anchor="ctr">
            <a:spAutoFit/>
          </a:bodyPr>
          <a:lstStyle>
            <a:lvl1pPr defTabSz="584200">
              <a:defRPr sz="3000"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pPr lvl="0">
              <a:defRPr sz="1800"/>
            </a:pPr>
            <a:r>
              <a:rPr sz="3000"/>
              <a:t>4</a:t>
            </a:r>
          </a:p>
        </p:txBody>
      </p:sp>
      <p:sp>
        <p:nvSpPr>
          <p:cNvPr id="162" name="Shape 162"/>
          <p:cNvSpPr/>
          <p:nvPr/>
        </p:nvSpPr>
        <p:spPr>
          <a:xfrm>
            <a:off x="4931171" y="3661171"/>
            <a:ext cx="644923" cy="644923"/>
          </a:xfrm>
          <a:prstGeom prst="rect">
            <a:avLst/>
          </a:prstGeom>
          <a:solidFill>
            <a:srgbClr val="FFFEEE"/>
          </a:solidFill>
          <a:ln w="12700">
            <a:solidFill/>
            <a:miter lim="400000"/>
          </a:ln>
        </p:spPr>
        <p:txBody>
          <a:bodyPr lIns="39687" tIns="39687" rIns="39687" bIns="39687" anchor="ctr"/>
          <a:lstStyle/>
          <a:p>
            <a:pPr lvl="0" defTabSz="584200">
              <a:defRPr sz="28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163" name="Shape 163"/>
          <p:cNvSpPr/>
          <p:nvPr/>
        </p:nvSpPr>
        <p:spPr>
          <a:xfrm>
            <a:off x="5105907" y="3718520"/>
            <a:ext cx="287735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9687" tIns="39687" rIns="39687" bIns="39687" anchor="ctr">
            <a:spAutoFit/>
          </a:bodyPr>
          <a:lstStyle>
            <a:lvl1pPr defTabSz="584200">
              <a:defRPr sz="3000"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pPr lvl="0">
              <a:defRPr sz="1800"/>
            </a:pPr>
            <a:r>
              <a:rPr sz="3000"/>
              <a:t>a</a:t>
            </a:r>
          </a:p>
        </p:txBody>
      </p:sp>
      <p:sp>
        <p:nvSpPr>
          <p:cNvPr id="164" name="Shape 164"/>
          <p:cNvSpPr/>
          <p:nvPr/>
        </p:nvSpPr>
        <p:spPr>
          <a:xfrm>
            <a:off x="5105907" y="3123207"/>
            <a:ext cx="287735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9687" tIns="39687" rIns="39687" bIns="39687" anchor="ctr">
            <a:spAutoFit/>
          </a:bodyPr>
          <a:lstStyle>
            <a:lvl1pPr defTabSz="584200">
              <a:defRPr sz="3000"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pPr lvl="0">
              <a:defRPr sz="1800"/>
            </a:pPr>
            <a:r>
              <a:rPr sz="3000"/>
              <a:t>5</a:t>
            </a:r>
          </a:p>
        </p:txBody>
      </p:sp>
      <p:sp>
        <p:nvSpPr>
          <p:cNvPr id="165" name="Shape 165"/>
          <p:cNvSpPr/>
          <p:nvPr/>
        </p:nvSpPr>
        <p:spPr>
          <a:xfrm>
            <a:off x="5665390" y="3661171"/>
            <a:ext cx="644923" cy="644923"/>
          </a:xfrm>
          <a:prstGeom prst="rect">
            <a:avLst/>
          </a:prstGeom>
          <a:solidFill>
            <a:srgbClr val="FFFEEE"/>
          </a:solidFill>
          <a:ln w="12700">
            <a:solidFill/>
            <a:miter lim="400000"/>
          </a:ln>
        </p:spPr>
        <p:txBody>
          <a:bodyPr lIns="39687" tIns="39687" rIns="39687" bIns="39687" anchor="ctr"/>
          <a:lstStyle/>
          <a:p>
            <a:pPr lvl="0" defTabSz="584200">
              <a:defRPr sz="28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166" name="Shape 166"/>
          <p:cNvSpPr/>
          <p:nvPr/>
        </p:nvSpPr>
        <p:spPr>
          <a:xfrm>
            <a:off x="5842507" y="3123207"/>
            <a:ext cx="287735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9687" tIns="39687" rIns="39687" bIns="39687" anchor="ctr">
            <a:spAutoFit/>
          </a:bodyPr>
          <a:lstStyle>
            <a:lvl1pPr defTabSz="584200">
              <a:defRPr sz="3000"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pPr lvl="0">
              <a:defRPr sz="1800"/>
            </a:pPr>
            <a:r>
              <a:rPr sz="3000"/>
              <a:t>6</a:t>
            </a:r>
          </a:p>
        </p:txBody>
      </p:sp>
      <p:sp>
        <p:nvSpPr>
          <p:cNvPr id="167" name="Shape 167"/>
          <p:cNvSpPr/>
          <p:nvPr/>
        </p:nvSpPr>
        <p:spPr>
          <a:xfrm>
            <a:off x="6399609" y="3661171"/>
            <a:ext cx="644923" cy="644923"/>
          </a:xfrm>
          <a:prstGeom prst="rect">
            <a:avLst/>
          </a:prstGeom>
          <a:solidFill>
            <a:srgbClr val="FFFEEE"/>
          </a:solidFill>
          <a:ln w="12700">
            <a:solidFill/>
            <a:miter lim="400000"/>
          </a:ln>
        </p:spPr>
        <p:txBody>
          <a:bodyPr lIns="39687" tIns="39687" rIns="39687" bIns="39687" anchor="ctr"/>
          <a:lstStyle/>
          <a:p>
            <a:pPr lvl="0" defTabSz="584200">
              <a:defRPr sz="28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168" name="Shape 168"/>
          <p:cNvSpPr/>
          <p:nvPr/>
        </p:nvSpPr>
        <p:spPr>
          <a:xfrm>
            <a:off x="6615784" y="3718520"/>
            <a:ext cx="218747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9687" tIns="39687" rIns="39687" bIns="39687" anchor="ctr">
            <a:spAutoFit/>
          </a:bodyPr>
          <a:lstStyle>
            <a:lvl1pPr defTabSz="584200">
              <a:defRPr sz="3000"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pPr lvl="0">
              <a:defRPr sz="1800"/>
            </a:pPr>
            <a:r>
              <a:rPr sz="3000"/>
              <a:t>t</a:t>
            </a:r>
          </a:p>
        </p:txBody>
      </p:sp>
      <p:sp>
        <p:nvSpPr>
          <p:cNvPr id="169" name="Shape 169"/>
          <p:cNvSpPr/>
          <p:nvPr/>
        </p:nvSpPr>
        <p:spPr>
          <a:xfrm>
            <a:off x="6579107" y="3123207"/>
            <a:ext cx="287736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9687" tIns="39687" rIns="39687" bIns="39687" anchor="ctr">
            <a:spAutoFit/>
          </a:bodyPr>
          <a:lstStyle>
            <a:lvl1pPr defTabSz="584200">
              <a:defRPr sz="3000"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pPr lvl="0">
              <a:defRPr sz="1800"/>
            </a:pPr>
            <a:r>
              <a:rPr sz="3000"/>
              <a:t>7</a:t>
            </a:r>
          </a:p>
        </p:txBody>
      </p:sp>
      <p:sp>
        <p:nvSpPr>
          <p:cNvPr id="170" name="Shape 170"/>
          <p:cNvSpPr/>
          <p:nvPr/>
        </p:nvSpPr>
        <p:spPr>
          <a:xfrm>
            <a:off x="7133828" y="3661171"/>
            <a:ext cx="644922" cy="644923"/>
          </a:xfrm>
          <a:prstGeom prst="rect">
            <a:avLst/>
          </a:prstGeom>
          <a:solidFill>
            <a:srgbClr val="FFFEEE"/>
          </a:solidFill>
          <a:ln w="12700">
            <a:solidFill/>
            <a:miter lim="400000"/>
          </a:ln>
        </p:spPr>
        <p:txBody>
          <a:bodyPr lIns="39687" tIns="39687" rIns="39687" bIns="39687" anchor="ctr"/>
          <a:lstStyle/>
          <a:p>
            <a:pPr lvl="0" defTabSz="584200">
              <a:defRPr sz="28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171" name="Shape 171"/>
          <p:cNvSpPr/>
          <p:nvPr/>
        </p:nvSpPr>
        <p:spPr>
          <a:xfrm>
            <a:off x="7315707" y="3123207"/>
            <a:ext cx="287736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9687" tIns="39687" rIns="39687" bIns="39687" anchor="ctr">
            <a:spAutoFit/>
          </a:bodyPr>
          <a:lstStyle>
            <a:lvl1pPr defTabSz="584200">
              <a:defRPr sz="3000"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pPr lvl="0">
              <a:defRPr sz="1800"/>
            </a:pPr>
            <a:r>
              <a:rPr sz="3000"/>
              <a:t>8</a:t>
            </a:r>
          </a:p>
        </p:txBody>
      </p:sp>
      <p:sp>
        <p:nvSpPr>
          <p:cNvPr id="172" name="Shape 172"/>
          <p:cNvSpPr/>
          <p:nvPr/>
        </p:nvSpPr>
        <p:spPr>
          <a:xfrm>
            <a:off x="7877968" y="3661171"/>
            <a:ext cx="644923" cy="644923"/>
          </a:xfrm>
          <a:prstGeom prst="rect">
            <a:avLst/>
          </a:prstGeom>
          <a:solidFill>
            <a:srgbClr val="FFFEEE"/>
          </a:solidFill>
          <a:ln w="12700">
            <a:solidFill/>
            <a:miter lim="400000"/>
          </a:ln>
        </p:spPr>
        <p:txBody>
          <a:bodyPr lIns="39687" tIns="39687" rIns="39687" bIns="39687" anchor="ctr"/>
          <a:lstStyle/>
          <a:p>
            <a:pPr lvl="0" defTabSz="584200">
              <a:defRPr sz="28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173" name="Shape 173"/>
          <p:cNvSpPr/>
          <p:nvPr/>
        </p:nvSpPr>
        <p:spPr>
          <a:xfrm>
            <a:off x="8069605" y="3718520"/>
            <a:ext cx="257505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9687" tIns="39687" rIns="39687" bIns="39687" anchor="ctr">
            <a:spAutoFit/>
          </a:bodyPr>
          <a:lstStyle>
            <a:lvl1pPr defTabSz="584200">
              <a:defRPr sz="3000"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pPr lvl="0">
              <a:defRPr sz="1800"/>
            </a:pPr>
            <a:r>
              <a:rPr sz="3000"/>
              <a:t>s</a:t>
            </a:r>
          </a:p>
        </p:txBody>
      </p:sp>
      <p:sp>
        <p:nvSpPr>
          <p:cNvPr id="174" name="Shape 174"/>
          <p:cNvSpPr/>
          <p:nvPr/>
        </p:nvSpPr>
        <p:spPr>
          <a:xfrm>
            <a:off x="8052307" y="3123207"/>
            <a:ext cx="287736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9687" tIns="39687" rIns="39687" bIns="39687" anchor="ctr">
            <a:spAutoFit/>
          </a:bodyPr>
          <a:lstStyle>
            <a:lvl1pPr defTabSz="584200">
              <a:defRPr sz="3000"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pPr lvl="0">
              <a:defRPr sz="1800"/>
            </a:pPr>
            <a:r>
              <a:rPr sz="3000"/>
              <a:t>9</a:t>
            </a:r>
          </a:p>
        </p:txBody>
      </p:sp>
      <p:sp>
        <p:nvSpPr>
          <p:cNvPr id="175" name="Shape 175"/>
          <p:cNvSpPr/>
          <p:nvPr/>
        </p:nvSpPr>
        <p:spPr>
          <a:xfrm>
            <a:off x="8622109" y="3661171"/>
            <a:ext cx="644923" cy="644923"/>
          </a:xfrm>
          <a:prstGeom prst="rect">
            <a:avLst/>
          </a:prstGeom>
          <a:solidFill>
            <a:srgbClr val="FFFEEE"/>
          </a:solidFill>
          <a:ln w="12700">
            <a:solidFill/>
            <a:miter lim="400000"/>
          </a:ln>
        </p:spPr>
        <p:txBody>
          <a:bodyPr lIns="39687" tIns="39687" rIns="39687" bIns="39687" anchor="ctr"/>
          <a:lstStyle/>
          <a:p>
            <a:pPr lvl="0" defTabSz="584200">
              <a:defRPr sz="28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176" name="Shape 176"/>
          <p:cNvSpPr/>
          <p:nvPr/>
        </p:nvSpPr>
        <p:spPr>
          <a:xfrm>
            <a:off x="8788675" y="3718520"/>
            <a:ext cx="317966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9687" tIns="39687" rIns="39687" bIns="39687" anchor="ctr">
            <a:spAutoFit/>
          </a:bodyPr>
          <a:lstStyle>
            <a:lvl1pPr defTabSz="584200">
              <a:defRPr sz="3000"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pPr lvl="0">
              <a:defRPr sz="1800"/>
            </a:pPr>
            <a:r>
              <a:rPr sz="3000"/>
              <a:t>t </a:t>
            </a:r>
          </a:p>
        </p:txBody>
      </p:sp>
      <p:sp>
        <p:nvSpPr>
          <p:cNvPr id="177" name="Shape 177"/>
          <p:cNvSpPr/>
          <p:nvPr/>
        </p:nvSpPr>
        <p:spPr>
          <a:xfrm>
            <a:off x="8704968" y="3123207"/>
            <a:ext cx="486173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9687" tIns="39687" rIns="39687" bIns="39687" anchor="ctr">
            <a:spAutoFit/>
          </a:bodyPr>
          <a:lstStyle>
            <a:lvl1pPr defTabSz="584200">
              <a:defRPr sz="3000"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pPr lvl="0">
              <a:defRPr sz="1800"/>
            </a:pPr>
            <a:r>
              <a:rPr sz="3000"/>
              <a:t>10</a:t>
            </a:r>
          </a:p>
        </p:txBody>
      </p:sp>
      <p:sp>
        <p:nvSpPr>
          <p:cNvPr id="178" name="Shape 178"/>
          <p:cNvSpPr/>
          <p:nvPr/>
        </p:nvSpPr>
        <p:spPr>
          <a:xfrm>
            <a:off x="2128546" y="3718520"/>
            <a:ext cx="328624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9687" tIns="39687" rIns="39687" bIns="39687" anchor="ctr">
            <a:spAutoFit/>
          </a:bodyPr>
          <a:lstStyle>
            <a:lvl1pPr defTabSz="584200">
              <a:defRPr sz="3000"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pPr lvl="0">
              <a:defRPr sz="1800"/>
            </a:pPr>
            <a:r>
              <a:rPr sz="3000"/>
              <a:t>u</a:t>
            </a:r>
          </a:p>
        </p:txBody>
      </p:sp>
      <p:sp>
        <p:nvSpPr>
          <p:cNvPr id="179" name="Shape 179"/>
          <p:cNvSpPr/>
          <p:nvPr/>
        </p:nvSpPr>
        <p:spPr>
          <a:xfrm>
            <a:off x="7322056" y="3718520"/>
            <a:ext cx="279403" cy="60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9687" tIns="39687" rIns="39687" bIns="39687" anchor="ctr">
            <a:spAutoFit/>
          </a:bodyPr>
          <a:lstStyle>
            <a:lvl1pPr defTabSz="584200">
              <a:defRPr sz="3000"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pPr lvl="0">
              <a:defRPr sz="1800"/>
            </a:pPr>
            <a:r>
              <a:rPr sz="3000"/>
              <a:t>e</a:t>
            </a:r>
          </a:p>
        </p:txBody>
      </p:sp>
    </p:spTree>
  </p:cSld>
  <p:clrMapOvr>
    <a:masterClrMapping/>
  </p:clrMapOvr>
  <p:transition spd="med" advClick="1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文字列の検索・部分取得</a:t>
            </a:r>
          </a:p>
        </p:txBody>
      </p:sp>
      <p:sp>
        <p:nvSpPr>
          <p:cNvPr id="182" name="Shape 18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588685" indent="-258485">
              <a:lnSpc>
                <a:spcPct val="50000"/>
              </a:lnSpc>
              <a:buFont typeface="Gill Sans"/>
              <a:buBlip>
                <a:blip r:embed="rId2"/>
              </a:buBlip>
              <a:defRPr sz="1800"/>
            </a:pPr>
            <a:r>
              <a:rPr b="1" sz="2000"/>
              <a:t>indexOf</a:t>
            </a:r>
            <a:r>
              <a:rPr sz="2000"/>
              <a:t>( 検索文字列 )…文字列の最初から検索、</a:t>
            </a:r>
            <a:endParaRPr sz="2000"/>
          </a:p>
          <a:p>
            <a:pPr lvl="0" marL="588685" indent="-258485">
              <a:buFont typeface="Gill Sans"/>
              <a:buBlip>
                <a:blip r:embed="rId2"/>
              </a:buBlip>
              <a:defRPr sz="1800"/>
            </a:pPr>
            <a:r>
              <a:rPr sz="2000"/>
              <a:t>返される位置は0から、見つからなければ-1</a:t>
            </a:r>
            <a:endParaRPr sz="2000"/>
          </a:p>
          <a:p>
            <a:pPr lvl="0" marL="588685" indent="-258485">
              <a:buFont typeface="Gill Sans"/>
              <a:buBlip>
                <a:blip r:embed="rId2"/>
              </a:buBlip>
              <a:defRPr sz="1800"/>
            </a:pPr>
            <a:r>
              <a:rPr b="1" sz="2000"/>
              <a:t>indexOf</a:t>
            </a:r>
            <a:r>
              <a:rPr sz="2000"/>
              <a:t>( 検索文字列, 開始位置 )…開始位置から検索</a:t>
            </a:r>
            <a:endParaRPr sz="2000"/>
          </a:p>
          <a:p>
            <a:pPr lvl="0" marL="588685" indent="-258485">
              <a:buFont typeface="Gill Sans"/>
              <a:buBlip>
                <a:blip r:embed="rId2"/>
              </a:buBlip>
              <a:defRPr sz="1800"/>
            </a:pPr>
            <a:r>
              <a:rPr b="1" sz="2000"/>
              <a:t>substring</a:t>
            </a:r>
            <a:r>
              <a:rPr sz="2000"/>
              <a:t>( 位置 ) …部分的に最後まで取り出す、位置は0から</a:t>
            </a:r>
            <a:endParaRPr sz="2000"/>
          </a:p>
          <a:p>
            <a:pPr lvl="0" marL="588685" indent="-258485">
              <a:buFont typeface="Gill Sans"/>
              <a:buBlip>
                <a:blip r:embed="rId2"/>
              </a:buBlip>
              <a:defRPr sz="1800"/>
            </a:pPr>
            <a:r>
              <a:rPr b="1" sz="2000"/>
              <a:t>substring</a:t>
            </a:r>
            <a:r>
              <a:rPr sz="2000"/>
              <a:t>( 位置, 最後の次 )…途中を部分的に取り出す</a:t>
            </a:r>
            <a:endParaRPr sz="2000"/>
          </a:p>
          <a:p>
            <a:pPr lvl="0" marL="588685" indent="-258485">
              <a:buFont typeface="Gill Sans"/>
              <a:buBlip>
                <a:blip r:embed="rId2"/>
              </a:buBlip>
              <a:defRPr sz="1800"/>
            </a:pPr>
            <a:r>
              <a:rPr sz="2000"/>
              <a:t>例：最初の５文字  s.substring( 0, 5 );</a:t>
            </a:r>
            <a:endParaRPr sz="2000"/>
          </a:p>
          <a:p>
            <a:pPr lvl="0" marL="588685" indent="-258485">
              <a:buFont typeface="Gill Sans"/>
              <a:buBlip>
                <a:blip r:embed="rId2"/>
              </a:buBlip>
              <a:defRPr sz="1800"/>
            </a:pPr>
            <a:r>
              <a:rPr sz="2000"/>
              <a:t>例：最後の５文字 s.substring( s.length( ) - 5 );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宣言と共に確保してもOK</a:t>
            </a:r>
          </a:p>
        </p:txBody>
      </p:sp>
      <p:sp>
        <p:nvSpPr>
          <p:cNvPr id="32" name="Shape 3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例：</a:t>
            </a:r>
            <a:endParaRPr sz="2000"/>
          </a:p>
          <a:p>
            <a:pPr lvl="1">
              <a:spcBef>
                <a:spcPts val="0"/>
              </a:spcBef>
              <a:buFont typeface="ヒラギノ明朝 Pro W3"/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 a [ ]=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[ 8 ]; 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spcBef>
                <a:spcPts val="0"/>
              </a:spcBef>
              <a:buFont typeface="ヒラギノ明朝 Pro W3"/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double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 b  [ ] =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 double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[ 20 ];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spcBef>
                <a:spcPts val="0"/>
              </a:spcBef>
              <a:buFont typeface="ヒラギノ明朝 Pro W3"/>
              <a:defRPr sz="1800"/>
            </a:pP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spcBef>
                <a:spcPts val="0"/>
              </a:spcBef>
              <a:buFont typeface="ヒラギノ明朝 Pro W3"/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 a [ ];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spcBef>
                <a:spcPts val="0"/>
              </a:spcBef>
              <a:buFont typeface="ヒラギノ明朝 Pro W3"/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a =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[ 8 ]; 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spcBef>
                <a:spcPts val="0"/>
              </a:spcBef>
              <a:buFont typeface="ヒラギノ明朝 Pro W3"/>
              <a:defRPr sz="1800"/>
            </a:pP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0">
              <a:spcBef>
                <a:spcPts val="0"/>
              </a:spcBef>
              <a:buFont typeface="ヒラギノ明朝 Pro W3"/>
              <a:buBlip>
                <a:blip r:embed="rId2"/>
              </a:buBlip>
              <a:defRPr sz="1800"/>
            </a:pPr>
            <a:r>
              <a:rPr sz="2000"/>
              <a:t>C/C++の場合：</a:t>
            </a:r>
            <a:endParaRPr sz="2000"/>
          </a:p>
          <a:p>
            <a:pPr lvl="1">
              <a:spcBef>
                <a:spcPts val="0"/>
              </a:spcBef>
              <a:buFont typeface="ヒラギノ明朝 Pro W3"/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 a [ 8 ];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spcBef>
                <a:spcPts val="0"/>
              </a:spcBef>
              <a:buFont typeface="ヒラギノ明朝 Pro W3"/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double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 b [ 20 ];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spcBef>
                <a:spcPts val="0"/>
              </a:spcBef>
              <a:buFont typeface="ヒラギノ明朝 Pro W3"/>
              <a:defRPr sz="1800"/>
            </a:pP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spcBef>
                <a:spcPts val="0"/>
              </a:spcBef>
              <a:buFont typeface="ヒラギノ明朝 Pro W3"/>
              <a:defRPr sz="1800"/>
            </a:pP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 *a;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spcBef>
                <a:spcPts val="0"/>
              </a:spcBef>
              <a:buFont typeface="ヒラギノ明朝 Pro W3"/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a  = (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*)( malloc(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sizeof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(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) * 8 );</a:t>
            </a:r>
          </a:p>
        </p:txBody>
      </p:sp>
    </p:spTree>
  </p:cSld>
  <p:clrMapOvr>
    <a:masterClrMapping/>
  </p:clrMapOvr>
  <p:transition spd="med" advClick="1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文字列の置換</a:t>
            </a:r>
          </a:p>
        </p:txBody>
      </p:sp>
      <p:sp>
        <p:nvSpPr>
          <p:cNvPr id="185" name="Shape 18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588685" indent="-258485">
              <a:buFont typeface="Gill Sans"/>
              <a:buBlip>
                <a:blip r:embed="rId2"/>
              </a:buBlip>
              <a:defRPr sz="1800"/>
            </a:pPr>
            <a:r>
              <a:rPr sz="2000"/>
              <a:t>文字列の足し算とsubstringを使う</a:t>
            </a:r>
            <a:endParaRPr sz="2000">
              <a:latin typeface="+mn-lt"/>
              <a:ea typeface="+mn-ea"/>
              <a:cs typeface="+mn-cs"/>
              <a:sym typeface="ヒラギノ明朝 Pro W3"/>
            </a:endParaRPr>
          </a:p>
          <a:p>
            <a:pPr lvl="1" marL="1020485" indent="-258485">
              <a:buFont typeface="Gill Sans"/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String s = “This is a sample.”;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 marL="1020485" indent="-258485">
              <a:buFont typeface="Gill Sans"/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String result = s.substring( 0, 8 ) + “the” + s.substring( 9 );</a:t>
            </a:r>
            <a:endParaRPr b="1" sz="2000">
              <a:latin typeface="Palatino"/>
              <a:ea typeface="Palatino"/>
              <a:cs typeface="Palatino"/>
              <a:sym typeface="Palatino"/>
            </a:endParaRPr>
          </a:p>
          <a:p>
            <a:pPr lvl="0" marL="588685" indent="-258485">
              <a:buFont typeface="Gill Sans"/>
              <a:buBlip>
                <a:blip r:embed="rId2"/>
              </a:buBlip>
              <a:defRPr sz="1800"/>
            </a:pPr>
            <a:endParaRPr b="1" sz="2000"/>
          </a:p>
          <a:p>
            <a:pPr lvl="0" marL="588685" indent="-258485">
              <a:buFont typeface="Gill Sans"/>
              <a:buBlip>
                <a:blip r:embed="rId2"/>
              </a:buBlip>
              <a:defRPr sz="1800"/>
            </a:pPr>
            <a:r>
              <a:rPr b="1" sz="2000"/>
              <a:t>replace</a:t>
            </a:r>
            <a:r>
              <a:rPr sz="2000"/>
              <a:t>( </a:t>
            </a:r>
            <a:r>
              <a:rPr sz="2000"/>
              <a:t>位置, 最後の次</a:t>
            </a:r>
            <a:r>
              <a:rPr sz="2000"/>
              <a:t>, 置換文字列 )…置換する</a:t>
            </a:r>
            <a:endParaRPr sz="2000"/>
          </a:p>
          <a:p>
            <a:pPr lvl="1">
              <a:defRPr sz="1800"/>
            </a:pPr>
            <a:r>
              <a:rPr sz="2000"/>
              <a:t>ただし、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StringBuffer</a:t>
            </a:r>
            <a:r>
              <a:rPr sz="2000"/>
              <a:t>クラスを使う</a:t>
            </a:r>
            <a:endParaRPr sz="2000"/>
          </a:p>
          <a:p>
            <a:pPr lvl="1"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StringBuffer  sb =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StringBuffer( s</a:t>
            </a:r>
            <a:r>
              <a:rPr sz="2000"/>
              <a:t> 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);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String  result =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new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String( sb.replace( 8, 9, “the” ) );</a:t>
            </a:r>
          </a:p>
        </p:txBody>
      </p:sp>
    </p:spTree>
  </p:cSld>
  <p:clrMapOvr>
    <a:masterClrMapping/>
  </p:clrMapOvr>
  <p:transition spd="med" advClick="1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文字列の操作</a:t>
            </a:r>
          </a:p>
        </p:txBody>
      </p:sp>
      <p:sp>
        <p:nvSpPr>
          <p:cNvPr id="188" name="Shape 188"/>
          <p:cNvSpPr/>
          <p:nvPr>
            <p:ph type="body" idx="1"/>
          </p:nvPr>
        </p:nvSpPr>
        <p:spPr>
          <a:xfrm>
            <a:off x="992187" y="2540000"/>
            <a:ext cx="8175626" cy="4435079"/>
          </a:xfrm>
          <a:prstGeom prst="rect">
            <a:avLst/>
          </a:prstGeom>
        </p:spPr>
        <p:txBody>
          <a:bodyPr/>
          <a:lstStyle/>
          <a:p>
            <a:pPr lvl="0" marL="588685" indent="-258485">
              <a:buFont typeface="Gill Sans"/>
              <a:buBlip>
                <a:blip r:embed="rId2"/>
              </a:buBlip>
              <a:defRPr sz="1800"/>
            </a:pPr>
            <a:r>
              <a:rPr b="1" sz="2000"/>
              <a:t>int</a:t>
            </a:r>
            <a:r>
              <a:rPr sz="2000"/>
              <a:t>  </a:t>
            </a:r>
            <a:r>
              <a:rPr i="1" sz="2000"/>
              <a:t>index</a:t>
            </a:r>
            <a:r>
              <a:rPr sz="2000"/>
              <a:t> = </a:t>
            </a:r>
            <a:r>
              <a:rPr i="1" sz="2000"/>
              <a:t>s</a:t>
            </a:r>
            <a:r>
              <a:rPr sz="2000"/>
              <a:t>.indexOf( “Message” );  // 7</a:t>
            </a:r>
            <a:endParaRPr sz="2000"/>
          </a:p>
          <a:p>
            <a:pPr lvl="0" marL="588685" indent="-258485">
              <a:buFont typeface="Gill Sans"/>
              <a:buBlip>
                <a:blip r:embed="rId2"/>
              </a:buBlip>
              <a:defRPr sz="1800"/>
            </a:pPr>
            <a:r>
              <a:rPr sz="2000"/>
              <a:t>String  </a:t>
            </a:r>
            <a:r>
              <a:rPr i="1" sz="2000"/>
              <a:t>s2</a:t>
            </a:r>
            <a:r>
              <a:rPr sz="2000"/>
              <a:t> = </a:t>
            </a:r>
            <a:r>
              <a:rPr i="1" sz="2000"/>
              <a:t>s</a:t>
            </a:r>
            <a:r>
              <a:rPr sz="2000"/>
              <a:t>.substring( 4, 9 );  // “le Me”</a:t>
            </a:r>
            <a:endParaRPr sz="2000"/>
          </a:p>
          <a:p>
            <a:pPr lvl="0" marL="588685" indent="-258485">
              <a:buFont typeface="Gill Sans"/>
              <a:buBlip>
                <a:blip r:embed="rId2"/>
              </a:buBlip>
              <a:defRPr sz="1800"/>
            </a:pPr>
            <a:r>
              <a:rPr sz="2000"/>
              <a:t>String  </a:t>
            </a:r>
            <a:r>
              <a:rPr i="1" sz="2000"/>
              <a:t>s3</a:t>
            </a:r>
            <a:r>
              <a:rPr sz="2000"/>
              <a:t> = </a:t>
            </a:r>
            <a:r>
              <a:rPr i="1" sz="2000"/>
              <a:t>s</a:t>
            </a:r>
            <a:r>
              <a:rPr sz="2000"/>
              <a:t>.substring( </a:t>
            </a:r>
            <a:r>
              <a:rPr i="1" sz="2000"/>
              <a:t>s</a:t>
            </a:r>
            <a:r>
              <a:rPr sz="2000"/>
              <a:t>.length( ) - 3 );  // “age”</a:t>
            </a:r>
            <a:endParaRPr sz="2000"/>
          </a:p>
          <a:p>
            <a:pPr lvl="0" marL="588685" indent="-258485">
              <a:buFont typeface="Gill Sans"/>
              <a:buBlip>
                <a:blip r:embed="rId2"/>
              </a:buBlip>
              <a:defRPr sz="1800"/>
            </a:pPr>
            <a:r>
              <a:rPr sz="2000"/>
              <a:t>String  </a:t>
            </a:r>
            <a:r>
              <a:rPr i="1" sz="2000"/>
              <a:t>s4</a:t>
            </a:r>
            <a:r>
              <a:rPr sz="2000"/>
              <a:t> = </a:t>
            </a:r>
            <a:r>
              <a:rPr i="1" sz="2000"/>
              <a:t>s</a:t>
            </a:r>
            <a:r>
              <a:rPr sz="2000"/>
              <a:t>.substring( 0, 3 ); // “Sam”</a:t>
            </a:r>
            <a:endParaRPr sz="2000"/>
          </a:p>
          <a:p>
            <a:pPr lvl="0" marL="588685" indent="-258485">
              <a:buFont typeface="Gill Sans"/>
              <a:buBlip>
                <a:blip r:embed="rId2"/>
              </a:buBlip>
              <a:defRPr sz="1800"/>
            </a:pPr>
            <a:r>
              <a:rPr sz="2000"/>
              <a:t>StringBuffer  </a:t>
            </a:r>
            <a:r>
              <a:rPr i="1" sz="2000"/>
              <a:t>sb</a:t>
            </a:r>
            <a:r>
              <a:rPr sz="2000"/>
              <a:t> = </a:t>
            </a:r>
            <a:r>
              <a:rPr b="1" sz="2000"/>
              <a:t>new</a:t>
            </a:r>
            <a:r>
              <a:rPr sz="2000"/>
              <a:t> StringBuffer( </a:t>
            </a:r>
            <a:r>
              <a:rPr i="1" sz="2000"/>
              <a:t>s</a:t>
            </a:r>
            <a:r>
              <a:rPr sz="2000"/>
              <a:t> );</a:t>
            </a:r>
            <a:endParaRPr sz="2000"/>
          </a:p>
          <a:p>
            <a:pPr lvl="0" marL="588685" indent="-258485">
              <a:buFont typeface="Gill Sans"/>
              <a:buBlip>
                <a:blip r:embed="rId2"/>
              </a:buBlip>
              <a:defRPr sz="1800"/>
            </a:pPr>
            <a:r>
              <a:rPr i="1" sz="2000"/>
              <a:t>sb</a:t>
            </a:r>
            <a:r>
              <a:rPr sz="2000"/>
              <a:t>.replace( 7, 11, “her ” );  // “Sample her age”</a:t>
            </a:r>
            <a:endParaRPr sz="2000"/>
          </a:p>
          <a:p>
            <a:pPr lvl="0" marL="588685" indent="-258485">
              <a:buFont typeface="Gill Sans"/>
              <a:buBlip>
                <a:blip r:embed="rId2"/>
              </a:buBlip>
              <a:defRPr sz="1800"/>
            </a:pPr>
            <a:r>
              <a:rPr sz="2000"/>
              <a:t>String </a:t>
            </a:r>
            <a:r>
              <a:rPr i="1" sz="2000"/>
              <a:t>s5</a:t>
            </a:r>
            <a:r>
              <a:rPr sz="2000"/>
              <a:t> = </a:t>
            </a:r>
            <a:r>
              <a:rPr b="1" sz="2000"/>
              <a:t>new</a:t>
            </a:r>
            <a:r>
              <a:rPr sz="2000"/>
              <a:t> String( </a:t>
            </a:r>
            <a:r>
              <a:rPr i="1" sz="2000"/>
              <a:t>sb</a:t>
            </a:r>
            <a:r>
              <a:rPr sz="2000"/>
              <a:t> );</a:t>
            </a:r>
          </a:p>
        </p:txBody>
      </p:sp>
      <p:grpSp>
        <p:nvGrpSpPr>
          <p:cNvPr id="230" name="Group 230"/>
          <p:cNvGrpSpPr/>
          <p:nvPr/>
        </p:nvGrpSpPr>
        <p:grpSpPr>
          <a:xfrm>
            <a:off x="1458515" y="1391046"/>
            <a:ext cx="7828360" cy="871142"/>
            <a:chOff x="0" y="16867"/>
            <a:chExt cx="7828359" cy="871140"/>
          </a:xfrm>
        </p:grpSpPr>
        <p:sp>
          <p:nvSpPr>
            <p:cNvPr id="189" name="Shape 189"/>
            <p:cNvSpPr/>
            <p:nvPr/>
          </p:nvSpPr>
          <p:spPr>
            <a:xfrm>
              <a:off x="0" y="401835"/>
              <a:ext cx="486172" cy="486173"/>
            </a:xfrm>
            <a:prstGeom prst="rect">
              <a:avLst/>
            </a:prstGeom>
            <a:solidFill>
              <a:srgbClr val="FFFEEE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9687" tIns="39687" rIns="39687" bIns="39687" numCol="1" anchor="ctr">
              <a:noAutofit/>
            </a:bodyPr>
            <a:lstStyle/>
            <a:p>
              <a:pPr lvl="0" defTabSz="584200">
                <a:defRPr sz="28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</a:defRPr>
              </a:pPr>
            </a:p>
          </p:txBody>
        </p:sp>
        <p:sp>
          <p:nvSpPr>
            <p:cNvPr id="190" name="Shape 190"/>
            <p:cNvSpPr/>
            <p:nvPr/>
          </p:nvSpPr>
          <p:spPr>
            <a:xfrm>
              <a:off x="118076" y="421084"/>
              <a:ext cx="238733" cy="4476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22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2200"/>
                <a:t>S</a:t>
              </a:r>
            </a:p>
          </p:txBody>
        </p:sp>
        <p:sp>
          <p:nvSpPr>
            <p:cNvPr id="191" name="Shape 191"/>
            <p:cNvSpPr/>
            <p:nvPr/>
          </p:nvSpPr>
          <p:spPr>
            <a:xfrm>
              <a:off x="138223" y="16867"/>
              <a:ext cx="193676" cy="3333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16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1600"/>
                <a:t>0</a:t>
              </a:r>
            </a:p>
          </p:txBody>
        </p:sp>
        <p:sp>
          <p:nvSpPr>
            <p:cNvPr id="192" name="Shape 192"/>
            <p:cNvSpPr/>
            <p:nvPr/>
          </p:nvSpPr>
          <p:spPr>
            <a:xfrm>
              <a:off x="565546" y="401835"/>
              <a:ext cx="486173" cy="486173"/>
            </a:xfrm>
            <a:prstGeom prst="rect">
              <a:avLst/>
            </a:prstGeom>
            <a:solidFill>
              <a:srgbClr val="FFFEEE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9687" tIns="39687" rIns="39687" bIns="39687" numCol="1" anchor="ctr">
              <a:noAutofit/>
            </a:bodyPr>
            <a:lstStyle/>
            <a:p>
              <a:pPr lvl="0" defTabSz="584200">
                <a:defRPr sz="28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</a:defRPr>
              </a:pPr>
            </a:p>
          </p:txBody>
        </p:sp>
        <p:sp>
          <p:nvSpPr>
            <p:cNvPr id="193" name="Shape 193"/>
            <p:cNvSpPr/>
            <p:nvPr/>
          </p:nvSpPr>
          <p:spPr>
            <a:xfrm>
              <a:off x="678767" y="421084"/>
              <a:ext cx="231776" cy="4476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22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2200"/>
                <a:t>a</a:t>
              </a:r>
            </a:p>
          </p:txBody>
        </p:sp>
        <p:sp>
          <p:nvSpPr>
            <p:cNvPr id="194" name="Shape 194"/>
            <p:cNvSpPr/>
            <p:nvPr/>
          </p:nvSpPr>
          <p:spPr>
            <a:xfrm>
              <a:off x="697023" y="16867"/>
              <a:ext cx="193676" cy="3333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16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1600"/>
                <a:t>1</a:t>
              </a:r>
            </a:p>
          </p:txBody>
        </p:sp>
        <p:sp>
          <p:nvSpPr>
            <p:cNvPr id="195" name="Shape 195"/>
            <p:cNvSpPr/>
            <p:nvPr/>
          </p:nvSpPr>
          <p:spPr>
            <a:xfrm>
              <a:off x="1121171" y="401835"/>
              <a:ext cx="486173" cy="486173"/>
            </a:xfrm>
            <a:prstGeom prst="rect">
              <a:avLst/>
            </a:prstGeom>
            <a:solidFill>
              <a:srgbClr val="FFFEEE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9687" tIns="39687" rIns="39687" bIns="39687" numCol="1" anchor="ctr">
              <a:noAutofit/>
            </a:bodyPr>
            <a:lstStyle/>
            <a:p>
              <a:pPr lvl="0" defTabSz="584200">
                <a:defRPr sz="28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</a:defRPr>
              </a:pPr>
            </a:p>
          </p:txBody>
        </p:sp>
        <p:sp>
          <p:nvSpPr>
            <p:cNvPr id="196" name="Shape 196"/>
            <p:cNvSpPr/>
            <p:nvPr/>
          </p:nvSpPr>
          <p:spPr>
            <a:xfrm>
              <a:off x="1185675" y="421084"/>
              <a:ext cx="338734" cy="4476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22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2200"/>
                <a:t>m</a:t>
              </a:r>
            </a:p>
          </p:txBody>
        </p:sp>
        <p:sp>
          <p:nvSpPr>
            <p:cNvPr id="197" name="Shape 197"/>
            <p:cNvSpPr/>
            <p:nvPr/>
          </p:nvSpPr>
          <p:spPr>
            <a:xfrm>
              <a:off x="1255823" y="16867"/>
              <a:ext cx="193676" cy="3333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16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1600"/>
                <a:t>2</a:t>
              </a:r>
            </a:p>
          </p:txBody>
        </p:sp>
        <p:sp>
          <p:nvSpPr>
            <p:cNvPr id="198" name="Shape 198"/>
            <p:cNvSpPr/>
            <p:nvPr/>
          </p:nvSpPr>
          <p:spPr>
            <a:xfrm>
              <a:off x="1686718" y="401835"/>
              <a:ext cx="486173" cy="486173"/>
            </a:xfrm>
            <a:prstGeom prst="rect">
              <a:avLst/>
            </a:prstGeom>
            <a:solidFill>
              <a:srgbClr val="FFFEEE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9687" tIns="39687" rIns="39687" bIns="39687" numCol="1" anchor="ctr">
              <a:noAutofit/>
            </a:bodyPr>
            <a:lstStyle/>
            <a:p>
              <a:pPr lvl="0" defTabSz="584200">
                <a:defRPr sz="28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</a:defRPr>
              </a:pPr>
            </a:p>
          </p:txBody>
        </p:sp>
        <p:sp>
          <p:nvSpPr>
            <p:cNvPr id="199" name="Shape 199"/>
            <p:cNvSpPr/>
            <p:nvPr/>
          </p:nvSpPr>
          <p:spPr>
            <a:xfrm>
              <a:off x="1796534" y="421084"/>
              <a:ext cx="260017" cy="4476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22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2200"/>
                <a:t>p</a:t>
              </a:r>
            </a:p>
          </p:txBody>
        </p:sp>
        <p:sp>
          <p:nvSpPr>
            <p:cNvPr id="200" name="Shape 200"/>
            <p:cNvSpPr/>
            <p:nvPr/>
          </p:nvSpPr>
          <p:spPr>
            <a:xfrm>
              <a:off x="1827323" y="16867"/>
              <a:ext cx="193676" cy="3333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16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1600"/>
                <a:t>3</a:t>
              </a:r>
            </a:p>
          </p:txBody>
        </p:sp>
        <p:sp>
          <p:nvSpPr>
            <p:cNvPr id="201" name="Shape 201"/>
            <p:cNvSpPr/>
            <p:nvPr/>
          </p:nvSpPr>
          <p:spPr>
            <a:xfrm>
              <a:off x="2252265" y="401835"/>
              <a:ext cx="486173" cy="486173"/>
            </a:xfrm>
            <a:prstGeom prst="rect">
              <a:avLst/>
            </a:prstGeom>
            <a:solidFill>
              <a:srgbClr val="FFFEEE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9687" tIns="39687" rIns="39687" bIns="39687" numCol="1" anchor="ctr">
              <a:noAutofit/>
            </a:bodyPr>
            <a:lstStyle/>
            <a:p>
              <a:pPr lvl="0" defTabSz="584200">
                <a:defRPr sz="28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</a:defRPr>
              </a:pPr>
            </a:p>
          </p:txBody>
        </p:sp>
        <p:sp>
          <p:nvSpPr>
            <p:cNvPr id="202" name="Shape 202"/>
            <p:cNvSpPr/>
            <p:nvPr/>
          </p:nvSpPr>
          <p:spPr>
            <a:xfrm>
              <a:off x="2398649" y="421084"/>
              <a:ext cx="173386" cy="4476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22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2200"/>
                <a:t>l</a:t>
              </a:r>
            </a:p>
          </p:txBody>
        </p:sp>
        <p:sp>
          <p:nvSpPr>
            <p:cNvPr id="203" name="Shape 203"/>
            <p:cNvSpPr/>
            <p:nvPr/>
          </p:nvSpPr>
          <p:spPr>
            <a:xfrm>
              <a:off x="2386123" y="16867"/>
              <a:ext cx="193676" cy="3333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16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1600"/>
                <a:t>4</a:t>
              </a:r>
            </a:p>
          </p:txBody>
        </p:sp>
        <p:sp>
          <p:nvSpPr>
            <p:cNvPr id="204" name="Shape 204"/>
            <p:cNvSpPr/>
            <p:nvPr/>
          </p:nvSpPr>
          <p:spPr>
            <a:xfrm>
              <a:off x="2817812" y="401835"/>
              <a:ext cx="486173" cy="486173"/>
            </a:xfrm>
            <a:prstGeom prst="rect">
              <a:avLst/>
            </a:prstGeom>
            <a:solidFill>
              <a:srgbClr val="FFFEEE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9687" tIns="39687" rIns="39687" bIns="39687" numCol="1" anchor="ctr">
              <a:noAutofit/>
            </a:bodyPr>
            <a:lstStyle/>
            <a:p>
              <a:pPr lvl="0" defTabSz="584200">
                <a:defRPr sz="28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</a:defRPr>
              </a:pPr>
            </a:p>
          </p:txBody>
        </p:sp>
        <p:sp>
          <p:nvSpPr>
            <p:cNvPr id="205" name="Shape 205"/>
            <p:cNvSpPr/>
            <p:nvPr/>
          </p:nvSpPr>
          <p:spPr>
            <a:xfrm>
              <a:off x="2943887" y="421084"/>
              <a:ext cx="225910" cy="4476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22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2200"/>
                <a:t>e</a:t>
              </a:r>
            </a:p>
          </p:txBody>
        </p:sp>
        <p:sp>
          <p:nvSpPr>
            <p:cNvPr id="206" name="Shape 206"/>
            <p:cNvSpPr/>
            <p:nvPr/>
          </p:nvSpPr>
          <p:spPr>
            <a:xfrm>
              <a:off x="2957623" y="16867"/>
              <a:ext cx="193676" cy="3333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16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1600"/>
                <a:t>5</a:t>
              </a:r>
            </a:p>
          </p:txBody>
        </p:sp>
        <p:sp>
          <p:nvSpPr>
            <p:cNvPr id="207" name="Shape 207"/>
            <p:cNvSpPr/>
            <p:nvPr/>
          </p:nvSpPr>
          <p:spPr>
            <a:xfrm>
              <a:off x="3393281" y="401835"/>
              <a:ext cx="486173" cy="486173"/>
            </a:xfrm>
            <a:prstGeom prst="rect">
              <a:avLst/>
            </a:prstGeom>
            <a:solidFill>
              <a:srgbClr val="FFFEEE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9687" tIns="39687" rIns="39687" bIns="39687" numCol="1" anchor="ctr">
              <a:noAutofit/>
            </a:bodyPr>
            <a:lstStyle/>
            <a:p>
              <a:pPr lvl="0" defTabSz="584200">
                <a:defRPr sz="28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</a:defRPr>
              </a:pPr>
            </a:p>
          </p:txBody>
        </p:sp>
        <p:sp>
          <p:nvSpPr>
            <p:cNvPr id="208" name="Shape 208"/>
            <p:cNvSpPr/>
            <p:nvPr/>
          </p:nvSpPr>
          <p:spPr>
            <a:xfrm>
              <a:off x="3529123" y="16867"/>
              <a:ext cx="193676" cy="3333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16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1600"/>
                <a:t>6</a:t>
              </a:r>
            </a:p>
          </p:txBody>
        </p:sp>
        <p:sp>
          <p:nvSpPr>
            <p:cNvPr id="209" name="Shape 209"/>
            <p:cNvSpPr/>
            <p:nvPr/>
          </p:nvSpPr>
          <p:spPr>
            <a:xfrm>
              <a:off x="3978671" y="401835"/>
              <a:ext cx="486173" cy="486173"/>
            </a:xfrm>
            <a:prstGeom prst="rect">
              <a:avLst/>
            </a:prstGeom>
            <a:solidFill>
              <a:srgbClr val="FFFEEE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9687" tIns="39687" rIns="39687" bIns="39687" numCol="1" anchor="ctr">
              <a:noAutofit/>
            </a:bodyPr>
            <a:lstStyle/>
            <a:p>
              <a:pPr lvl="0" defTabSz="584200">
                <a:defRPr sz="28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</a:defRPr>
              </a:pPr>
            </a:p>
          </p:txBody>
        </p:sp>
        <p:sp>
          <p:nvSpPr>
            <p:cNvPr id="210" name="Shape 210"/>
            <p:cNvSpPr/>
            <p:nvPr/>
          </p:nvSpPr>
          <p:spPr>
            <a:xfrm>
              <a:off x="4034376" y="421084"/>
              <a:ext cx="356332" cy="4476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22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2200"/>
                <a:t>M</a:t>
              </a:r>
            </a:p>
          </p:txBody>
        </p:sp>
        <p:sp>
          <p:nvSpPr>
            <p:cNvPr id="211" name="Shape 211"/>
            <p:cNvSpPr/>
            <p:nvPr/>
          </p:nvSpPr>
          <p:spPr>
            <a:xfrm>
              <a:off x="4113323" y="16867"/>
              <a:ext cx="193676" cy="3333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16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1600"/>
                <a:t>7</a:t>
              </a:r>
            </a:p>
          </p:txBody>
        </p:sp>
        <p:sp>
          <p:nvSpPr>
            <p:cNvPr id="212" name="Shape 212"/>
            <p:cNvSpPr/>
            <p:nvPr/>
          </p:nvSpPr>
          <p:spPr>
            <a:xfrm>
              <a:off x="4534296" y="401835"/>
              <a:ext cx="486173" cy="486173"/>
            </a:xfrm>
            <a:prstGeom prst="rect">
              <a:avLst/>
            </a:prstGeom>
            <a:solidFill>
              <a:srgbClr val="FFFEEE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9687" tIns="39687" rIns="39687" bIns="39687" numCol="1" anchor="ctr">
              <a:noAutofit/>
            </a:bodyPr>
            <a:lstStyle/>
            <a:p>
              <a:pPr lvl="0" defTabSz="584200">
                <a:defRPr sz="28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</a:defRPr>
              </a:pPr>
            </a:p>
          </p:txBody>
        </p:sp>
        <p:sp>
          <p:nvSpPr>
            <p:cNvPr id="213" name="Shape 213"/>
            <p:cNvSpPr/>
            <p:nvPr/>
          </p:nvSpPr>
          <p:spPr>
            <a:xfrm>
              <a:off x="4658387" y="421084"/>
              <a:ext cx="225910" cy="4476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22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2200"/>
                <a:t>e</a:t>
              </a:r>
            </a:p>
          </p:txBody>
        </p:sp>
        <p:sp>
          <p:nvSpPr>
            <p:cNvPr id="214" name="Shape 214"/>
            <p:cNvSpPr/>
            <p:nvPr/>
          </p:nvSpPr>
          <p:spPr>
            <a:xfrm>
              <a:off x="4672123" y="16867"/>
              <a:ext cx="193676" cy="3333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16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1600"/>
                <a:t>8</a:t>
              </a:r>
            </a:p>
          </p:txBody>
        </p:sp>
        <p:sp>
          <p:nvSpPr>
            <p:cNvPr id="215" name="Shape 215"/>
            <p:cNvSpPr/>
            <p:nvPr/>
          </p:nvSpPr>
          <p:spPr>
            <a:xfrm>
              <a:off x="5089921" y="401835"/>
              <a:ext cx="486173" cy="486173"/>
            </a:xfrm>
            <a:prstGeom prst="rect">
              <a:avLst/>
            </a:prstGeom>
            <a:solidFill>
              <a:srgbClr val="FFFEEE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9687" tIns="39687" rIns="39687" bIns="39687" numCol="1" anchor="ctr">
              <a:noAutofit/>
            </a:bodyPr>
            <a:lstStyle/>
            <a:p>
              <a:pPr lvl="0" defTabSz="584200">
                <a:defRPr sz="28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</a:defRPr>
              </a:pPr>
            </a:p>
          </p:txBody>
        </p:sp>
        <p:sp>
          <p:nvSpPr>
            <p:cNvPr id="216" name="Shape 216"/>
            <p:cNvSpPr/>
            <p:nvPr/>
          </p:nvSpPr>
          <p:spPr>
            <a:xfrm>
              <a:off x="5224895" y="421084"/>
              <a:ext cx="210493" cy="4476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22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2200"/>
                <a:t>s</a:t>
              </a:r>
            </a:p>
          </p:txBody>
        </p:sp>
        <p:sp>
          <p:nvSpPr>
            <p:cNvPr id="217" name="Shape 217"/>
            <p:cNvSpPr/>
            <p:nvPr/>
          </p:nvSpPr>
          <p:spPr>
            <a:xfrm>
              <a:off x="5230922" y="16867"/>
              <a:ext cx="193676" cy="3333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16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1600"/>
                <a:t>9</a:t>
              </a:r>
            </a:p>
          </p:txBody>
        </p:sp>
        <p:sp>
          <p:nvSpPr>
            <p:cNvPr id="218" name="Shape 218"/>
            <p:cNvSpPr/>
            <p:nvPr/>
          </p:nvSpPr>
          <p:spPr>
            <a:xfrm>
              <a:off x="5655468" y="401835"/>
              <a:ext cx="486173" cy="486173"/>
            </a:xfrm>
            <a:prstGeom prst="rect">
              <a:avLst/>
            </a:prstGeom>
            <a:solidFill>
              <a:srgbClr val="FFFEEE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9687" tIns="39687" rIns="39687" bIns="39687" numCol="1" anchor="ctr">
              <a:noAutofit/>
            </a:bodyPr>
            <a:lstStyle/>
            <a:p>
              <a:pPr lvl="0" defTabSz="584200">
                <a:defRPr sz="28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</a:defRPr>
              </a:pPr>
            </a:p>
          </p:txBody>
        </p:sp>
        <p:sp>
          <p:nvSpPr>
            <p:cNvPr id="219" name="Shape 219"/>
            <p:cNvSpPr/>
            <p:nvPr/>
          </p:nvSpPr>
          <p:spPr>
            <a:xfrm>
              <a:off x="5783695" y="421084"/>
              <a:ext cx="210493" cy="4476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22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2200"/>
                <a:t>s</a:t>
              </a:r>
            </a:p>
          </p:txBody>
        </p:sp>
        <p:sp>
          <p:nvSpPr>
            <p:cNvPr id="220" name="Shape 220"/>
            <p:cNvSpPr/>
            <p:nvPr/>
          </p:nvSpPr>
          <p:spPr>
            <a:xfrm>
              <a:off x="5741304" y="16867"/>
              <a:ext cx="295276" cy="3333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16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1600"/>
                <a:t>10</a:t>
              </a:r>
            </a:p>
          </p:txBody>
        </p:sp>
        <p:sp>
          <p:nvSpPr>
            <p:cNvPr id="221" name="Shape 221"/>
            <p:cNvSpPr/>
            <p:nvPr/>
          </p:nvSpPr>
          <p:spPr>
            <a:xfrm>
              <a:off x="6211093" y="401835"/>
              <a:ext cx="486173" cy="486173"/>
            </a:xfrm>
            <a:prstGeom prst="rect">
              <a:avLst/>
            </a:prstGeom>
            <a:solidFill>
              <a:srgbClr val="FFFEEE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9687" tIns="39687" rIns="39687" bIns="39687" numCol="1" anchor="ctr">
              <a:noAutofit/>
            </a:bodyPr>
            <a:lstStyle/>
            <a:p>
              <a:pPr lvl="0" defTabSz="584200">
                <a:defRPr sz="28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</a:defRPr>
              </a:pPr>
            </a:p>
          </p:txBody>
        </p:sp>
        <p:sp>
          <p:nvSpPr>
            <p:cNvPr id="222" name="Shape 222"/>
            <p:cNvSpPr/>
            <p:nvPr/>
          </p:nvSpPr>
          <p:spPr>
            <a:xfrm>
              <a:off x="6330267" y="421084"/>
              <a:ext cx="231776" cy="4476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22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2200"/>
                <a:t>a</a:t>
              </a:r>
            </a:p>
          </p:txBody>
        </p:sp>
        <p:sp>
          <p:nvSpPr>
            <p:cNvPr id="223" name="Shape 223"/>
            <p:cNvSpPr/>
            <p:nvPr/>
          </p:nvSpPr>
          <p:spPr>
            <a:xfrm>
              <a:off x="6305660" y="16867"/>
              <a:ext cx="284163" cy="3333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16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1600"/>
                <a:t>11</a:t>
              </a:r>
            </a:p>
          </p:txBody>
        </p:sp>
        <p:sp>
          <p:nvSpPr>
            <p:cNvPr id="224" name="Shape 224"/>
            <p:cNvSpPr/>
            <p:nvPr/>
          </p:nvSpPr>
          <p:spPr>
            <a:xfrm>
              <a:off x="6786562" y="401835"/>
              <a:ext cx="486173" cy="486173"/>
            </a:xfrm>
            <a:prstGeom prst="rect">
              <a:avLst/>
            </a:prstGeom>
            <a:solidFill>
              <a:srgbClr val="FFFEEE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9687" tIns="39687" rIns="39687" bIns="39687" numCol="1" anchor="ctr">
              <a:noAutofit/>
            </a:bodyPr>
            <a:lstStyle/>
            <a:p>
              <a:pPr lvl="0" defTabSz="584200">
                <a:defRPr sz="28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</a:defRPr>
              </a:pPr>
            </a:p>
          </p:txBody>
        </p:sp>
        <p:sp>
          <p:nvSpPr>
            <p:cNvPr id="225" name="Shape 225"/>
            <p:cNvSpPr/>
            <p:nvPr/>
          </p:nvSpPr>
          <p:spPr>
            <a:xfrm>
              <a:off x="6895510" y="421084"/>
              <a:ext cx="247465" cy="4476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22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2200"/>
                <a:t>g</a:t>
              </a:r>
            </a:p>
          </p:txBody>
        </p:sp>
        <p:sp>
          <p:nvSpPr>
            <p:cNvPr id="226" name="Shape 226"/>
            <p:cNvSpPr/>
            <p:nvPr/>
          </p:nvSpPr>
          <p:spPr>
            <a:xfrm>
              <a:off x="6871604" y="16867"/>
              <a:ext cx="295276" cy="3333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16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1600"/>
                <a:t>12</a:t>
              </a:r>
            </a:p>
          </p:txBody>
        </p:sp>
        <p:sp>
          <p:nvSpPr>
            <p:cNvPr id="227" name="Shape 227"/>
            <p:cNvSpPr/>
            <p:nvPr/>
          </p:nvSpPr>
          <p:spPr>
            <a:xfrm>
              <a:off x="7342187" y="401835"/>
              <a:ext cx="486173" cy="486173"/>
            </a:xfrm>
            <a:prstGeom prst="rect">
              <a:avLst/>
            </a:prstGeom>
            <a:solidFill>
              <a:srgbClr val="FFFEEE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9687" tIns="39687" rIns="39687" bIns="39687" numCol="1" anchor="ctr">
              <a:noAutofit/>
            </a:bodyPr>
            <a:lstStyle/>
            <a:p>
              <a:pPr lvl="0" defTabSz="584200">
                <a:defRPr sz="28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</a:defRPr>
              </a:pPr>
            </a:p>
          </p:txBody>
        </p:sp>
        <p:sp>
          <p:nvSpPr>
            <p:cNvPr id="228" name="Shape 228"/>
            <p:cNvSpPr/>
            <p:nvPr/>
          </p:nvSpPr>
          <p:spPr>
            <a:xfrm>
              <a:off x="7465087" y="421084"/>
              <a:ext cx="225910" cy="4476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22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2200"/>
                <a:t>e</a:t>
              </a:r>
            </a:p>
          </p:txBody>
        </p:sp>
        <p:sp>
          <p:nvSpPr>
            <p:cNvPr id="229" name="Shape 229"/>
            <p:cNvSpPr/>
            <p:nvPr/>
          </p:nvSpPr>
          <p:spPr>
            <a:xfrm>
              <a:off x="7430404" y="16867"/>
              <a:ext cx="295276" cy="3333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9687" tIns="39687" rIns="39687" bIns="39687" numCol="1" anchor="ctr">
              <a:spAutoFit/>
            </a:bodyPr>
            <a:lstStyle>
              <a:lvl1pPr defTabSz="584200">
                <a:defRPr sz="1600">
                  <a:latin typeface="Palatino"/>
                  <a:ea typeface="Palatino"/>
                  <a:cs typeface="Palatino"/>
                  <a:sym typeface="Palatino"/>
                </a:defRPr>
              </a:lvl1pPr>
            </a:lstStyle>
            <a:p>
              <a:pPr lvl="0">
                <a:defRPr sz="1800"/>
              </a:pPr>
              <a:r>
                <a:rPr sz="1600"/>
                <a:t>13</a:t>
              </a:r>
            </a:p>
          </p:txBody>
        </p:sp>
      </p:grpSp>
    </p:spTree>
  </p:cSld>
  <p:clrMapOvr>
    <a:masterClrMapping/>
  </p:clrMapOvr>
  <p:transition spd="med" advClick="1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その他のメソッド</a:t>
            </a:r>
          </a:p>
        </p:txBody>
      </p:sp>
      <p:sp>
        <p:nvSpPr>
          <p:cNvPr id="233" name="Shape 23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spcBef>
                <a:spcPts val="600"/>
              </a:spcBef>
              <a:buBlip>
                <a:blip r:embed="rId2"/>
              </a:buBlip>
              <a:defRPr sz="1800"/>
            </a:pPr>
            <a:r>
              <a:rPr sz="2000"/>
              <a:t>trim:不要な空白を取り除く</a:t>
            </a:r>
            <a:endParaRPr sz="2000"/>
          </a:p>
          <a:p>
            <a:pPr lvl="0">
              <a:spcBef>
                <a:spcPts val="600"/>
              </a:spcBef>
              <a:buBlip>
                <a:blip r:embed="rId2"/>
              </a:buBlip>
              <a:defRPr sz="1800"/>
            </a:pPr>
            <a:r>
              <a:rPr sz="2000"/>
              <a:t>equalsIgnoreCase:大文字小文字の区別をしないで等価性を判定</a:t>
            </a:r>
            <a:endParaRPr sz="2000"/>
          </a:p>
          <a:p>
            <a:pPr lvl="0">
              <a:spcBef>
                <a:spcPts val="600"/>
              </a:spcBef>
              <a:buBlip>
                <a:blip r:embed="rId2"/>
              </a:buBlip>
              <a:defRPr sz="1800"/>
            </a:pPr>
            <a:r>
              <a:rPr sz="2000"/>
              <a:t>toUpperCase, toLowerCase: 大文字にする、小文字にする</a:t>
            </a:r>
            <a:endParaRPr sz="2000"/>
          </a:p>
          <a:p>
            <a:pPr lvl="0">
              <a:spcBef>
                <a:spcPts val="600"/>
              </a:spcBef>
              <a:buBlip>
                <a:blip r:embed="rId2"/>
              </a:buBlip>
              <a:defRPr sz="1800"/>
            </a:pPr>
            <a:r>
              <a:rPr sz="2000"/>
              <a:t>charAt: インデックスの位置での文字を返す</a:t>
            </a:r>
            <a:endParaRPr sz="2000"/>
          </a:p>
          <a:p>
            <a:pPr lvl="0">
              <a:spcBef>
                <a:spcPts val="600"/>
              </a:spcBef>
              <a:buBlip>
                <a:blip r:embed="rId2"/>
              </a:buBlip>
              <a:defRPr sz="1800"/>
            </a:pPr>
            <a:r>
              <a:rPr sz="2000"/>
              <a:t>charAtとsubstringの違い</a:t>
            </a:r>
            <a:endParaRPr sz="2000"/>
          </a:p>
          <a:p>
            <a:pPr lvl="0">
              <a:spcBef>
                <a:spcPts val="600"/>
              </a:spcBef>
              <a:buBlip>
                <a:blip r:embed="rId2"/>
              </a:buBlip>
              <a:defRPr sz="1800"/>
            </a:pPr>
            <a:r>
              <a:rPr sz="2000"/>
              <a:t>lastIndexOf: 最後に見つかった場所のインデックス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StringBuffer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delete: 指定の位置の文字列を除去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append: 最後に文字列を追加</a:t>
            </a:r>
            <a:endParaRPr sz="2000"/>
          </a:p>
          <a:p>
            <a:pPr lvl="1"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insert: 指定の位置に文字列を挿入</a:t>
            </a:r>
          </a:p>
        </p:txBody>
      </p:sp>
    </p:spTree>
  </p:cSld>
  <p:clrMapOvr>
    <a:masterClrMapping/>
  </p:clrMapOvr>
  <p:transition spd="med" advClick="1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文字列の配列</a:t>
            </a:r>
          </a:p>
        </p:txBody>
      </p:sp>
      <p:sp>
        <p:nvSpPr>
          <p:cNvPr id="236" name="Shape 23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配列の各要素が文字列になる。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配列としてまず宣言する</a:t>
            </a:r>
            <a:endParaRPr sz="2000"/>
          </a:p>
          <a:p>
            <a:pPr lvl="1">
              <a:defRPr sz="1800"/>
            </a:pPr>
            <a:r>
              <a:rPr sz="2000"/>
              <a:t>String  配列変数名[  ] = </a:t>
            </a:r>
            <a:r>
              <a:rPr b="1" sz="2000"/>
              <a:t>new</a:t>
            </a:r>
            <a:r>
              <a:rPr sz="2000"/>
              <a:t> String[ サイズ ];</a:t>
            </a:r>
            <a:endParaRPr sz="2000"/>
          </a:p>
          <a:p>
            <a:pPr lvl="2">
              <a:defRPr sz="1800"/>
            </a:pPr>
            <a:r>
              <a:rPr sz="2000"/>
              <a:t>例：String   namelist[ ] = </a:t>
            </a:r>
            <a:r>
              <a:rPr b="1" sz="2000"/>
              <a:t>new </a:t>
            </a:r>
            <a:r>
              <a:rPr sz="2000"/>
              <a:t>String[ 10 ];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各要素に対して、文字列を代入できる。</a:t>
            </a:r>
            <a:endParaRPr sz="2000"/>
          </a:p>
          <a:p>
            <a:pPr lvl="2">
              <a:defRPr sz="1800"/>
            </a:pPr>
            <a:r>
              <a:rPr sz="2000"/>
              <a:t>例：namelist[ 0 ] = “Hello, Java”;</a:t>
            </a:r>
            <a:endParaRPr sz="2000"/>
          </a:p>
          <a:p>
            <a:pPr lvl="2">
              <a:defRPr sz="1800"/>
            </a:pPr>
            <a:r>
              <a:rPr sz="2000"/>
              <a:t>       namelist[ 3 ] = namelist[ 0 ] + “ and Script”;</a:t>
            </a:r>
          </a:p>
        </p:txBody>
      </p:sp>
    </p:spTree>
  </p:cSld>
  <p:clrMapOvr>
    <a:masterClrMapping/>
  </p:clrMapOvr>
  <p:transition spd="med" advClick="1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文字列の配列の初期化</a:t>
            </a:r>
          </a:p>
        </p:txBody>
      </p:sp>
      <p:sp>
        <p:nvSpPr>
          <p:cNvPr id="239" name="Shape 23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</a:lstStyle>
          <a:p>
            <a:pPr lvl="0">
              <a:defRPr sz="1800"/>
            </a:pPr>
            <a:r>
              <a:rPr sz="2000"/>
              <a:t>String festival [ ] = { “たこ焼き”, “焼きそば”, “お好み焼き”, “金魚すくい”, “水飴” };</a:t>
            </a:r>
          </a:p>
        </p:txBody>
      </p:sp>
      <p:pic>
        <p:nvPicPr>
          <p:cNvPr id="240" name="Figure 16-2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13085" y="2622519"/>
            <a:ext cx="7113986" cy="353582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文字列配列の場合</a:t>
            </a:r>
          </a:p>
        </p:txBody>
      </p:sp>
      <p:sp>
        <p:nvSpPr>
          <p:cNvPr id="243" name="Shape 243"/>
          <p:cNvSpPr/>
          <p:nvPr>
            <p:ph type="body" idx="1"/>
          </p:nvPr>
        </p:nvSpPr>
        <p:spPr>
          <a:xfrm>
            <a:off x="992187" y="1369218"/>
            <a:ext cx="8175626" cy="5268517"/>
          </a:xfrm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文字列の配列名[  インデックス ].メソッド名( 実パラメータ )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festival[ 2 ].equals( “お好み焼き )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festival[ 2 ].substring( 0, 2 )</a:t>
            </a:r>
          </a:p>
        </p:txBody>
      </p:sp>
    </p:spTree>
  </p:cSld>
  <p:clrMapOvr>
    <a:masterClrMapping/>
  </p:clrMapOvr>
  <p:transition spd="med" advClick="1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文字列の分割（１）</a:t>
            </a:r>
          </a:p>
        </p:txBody>
      </p:sp>
      <p:sp>
        <p:nvSpPr>
          <p:cNvPr id="246" name="Shape 24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StringTokenizer</a:t>
            </a:r>
            <a:endParaRPr sz="2000"/>
          </a:p>
          <a:p>
            <a:pPr lvl="1"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java.util</a:t>
            </a:r>
            <a:r>
              <a:rPr sz="2000"/>
              <a:t>パッケージ 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import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java.util.*;</a:t>
            </a:r>
            <a:r>
              <a:rPr sz="2000"/>
              <a:t>が必要</a:t>
            </a:r>
            <a:endParaRPr sz="2000"/>
          </a:p>
          <a:p>
            <a:pPr lvl="1"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StringTokenizer(</a:t>
            </a:r>
            <a:r>
              <a:rPr sz="2000"/>
              <a:t> 文字列, 区切り子 );</a:t>
            </a:r>
            <a:endParaRPr sz="2000"/>
          </a:p>
          <a:p>
            <a:pPr lvl="2" marL="0" indent="0">
              <a:buSzTx/>
              <a:buNone/>
              <a:defRPr sz="1800"/>
            </a:pPr>
            <a:r>
              <a:rPr sz="2000"/>
              <a:t>StringTokenizer  </a:t>
            </a:r>
            <a:r>
              <a:rPr i="1" sz="2000"/>
              <a:t>st</a:t>
            </a:r>
            <a:r>
              <a:rPr sz="2000"/>
              <a:t> = </a:t>
            </a:r>
            <a:br>
              <a:rPr sz="2000"/>
            </a:br>
            <a:r>
              <a:rPr sz="2000"/>
              <a:t>             </a:t>
            </a:r>
            <a:r>
              <a:rPr b="1" sz="2000"/>
              <a:t>new</a:t>
            </a:r>
            <a:r>
              <a:rPr sz="2000"/>
              <a:t> StringTokenizer( “Simple message for you”, “ “ );</a:t>
            </a:r>
            <a:endParaRPr sz="2000"/>
          </a:p>
          <a:p>
            <a:pPr lvl="2" marL="0" indent="0">
              <a:buSzTx/>
              <a:buNone/>
              <a:defRPr sz="1800"/>
            </a:pPr>
            <a:r>
              <a:rPr b="1" sz="2000"/>
              <a:t>int</a:t>
            </a:r>
            <a:r>
              <a:rPr sz="2000"/>
              <a:t>  </a:t>
            </a:r>
            <a:r>
              <a:rPr i="1" sz="2000"/>
              <a:t>count</a:t>
            </a:r>
            <a:r>
              <a:rPr sz="2000"/>
              <a:t> = st.countTokens( );</a:t>
            </a:r>
            <a:endParaRPr sz="2000"/>
          </a:p>
          <a:p>
            <a:pPr lvl="2" marL="0" indent="0">
              <a:buSzTx/>
              <a:buNone/>
              <a:defRPr sz="1800"/>
            </a:pPr>
            <a:r>
              <a:rPr b="1" sz="2000"/>
              <a:t>while</a:t>
            </a:r>
            <a:r>
              <a:rPr sz="2000"/>
              <a:t> ( </a:t>
            </a:r>
            <a:r>
              <a:rPr i="1" sz="2000"/>
              <a:t>st</a:t>
            </a:r>
            <a:r>
              <a:rPr sz="2000"/>
              <a:t>.hasMoreTokens( ) ) {</a:t>
            </a:r>
            <a:endParaRPr sz="2000"/>
          </a:p>
          <a:p>
            <a:pPr lvl="3" marL="0" indent="0">
              <a:buSzTx/>
              <a:buNone/>
              <a:defRPr sz="1800"/>
            </a:pPr>
            <a:r>
              <a:rPr sz="2000"/>
              <a:t>String  </a:t>
            </a:r>
            <a:r>
              <a:rPr i="1" sz="2000"/>
              <a:t>word</a:t>
            </a:r>
            <a:r>
              <a:rPr sz="2000"/>
              <a:t> = st.nextToken( );</a:t>
            </a:r>
            <a:endParaRPr sz="2000"/>
          </a:p>
          <a:p>
            <a:pPr lvl="2" marL="0" indent="0">
              <a:buSzTx/>
              <a:buNone/>
              <a:defRPr sz="1800"/>
            </a:pPr>
            <a:r>
              <a:rPr sz="2000"/>
              <a:t>}</a:t>
            </a:r>
          </a:p>
        </p:txBody>
      </p:sp>
    </p:spTree>
  </p:cSld>
  <p:clrMapOvr>
    <a:masterClrMapping/>
  </p:clrMapOvr>
  <p:transition spd="med" advClick="1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文字列の分割（２）</a:t>
            </a:r>
          </a:p>
        </p:txBody>
      </p:sp>
      <p:sp>
        <p:nvSpPr>
          <p:cNvPr id="249" name="Shape 24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Stringクラスのsplitメソッド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String [ ]  文字列.split( 区切りとなる正規文字列 )</a:t>
            </a:r>
            <a:endParaRPr sz="2000"/>
          </a:p>
          <a:p>
            <a:pPr lvl="1">
              <a:defRPr sz="1800"/>
            </a:pPr>
            <a:r>
              <a:rPr sz="2000"/>
              <a:t>例：</a:t>
            </a:r>
            <a:endParaRPr sz="2000"/>
          </a:p>
          <a:p>
            <a:pPr lvl="2" marL="0" indent="1064842">
              <a:buSzTx/>
              <a:buNone/>
              <a:defRPr sz="1800"/>
            </a:pPr>
            <a:r>
              <a:rPr sz="2000"/>
              <a:t>String tokens [ ];</a:t>
            </a:r>
            <a:endParaRPr sz="2000"/>
          </a:p>
          <a:p>
            <a:pPr lvl="2" marL="0" indent="1064842">
              <a:buSzTx/>
              <a:buNone/>
              <a:defRPr sz="1800"/>
            </a:pPr>
            <a:r>
              <a:rPr sz="2000"/>
              <a:t>tokens = “A sample message”.split( “ “ );</a:t>
            </a:r>
            <a:endParaRPr sz="2000"/>
          </a:p>
          <a:p>
            <a:pPr lvl="2" marL="0" indent="1064842">
              <a:buSzTx/>
              <a:buNone/>
              <a:defRPr sz="1800"/>
            </a:pPr>
            <a:r>
              <a:rPr b="1" sz="2000"/>
              <a:t>for</a:t>
            </a:r>
            <a:r>
              <a:rPr sz="2000"/>
              <a:t> ( </a:t>
            </a:r>
            <a:r>
              <a:rPr b="1" sz="2000"/>
              <a:t>int</a:t>
            </a:r>
            <a:r>
              <a:rPr sz="2000"/>
              <a:t> i=0; i &lt; tokens.length; i++ ) {</a:t>
            </a:r>
            <a:endParaRPr sz="2000"/>
          </a:p>
          <a:p>
            <a:pPr lvl="3" marL="0" indent="1605591">
              <a:buSzTx/>
              <a:buNone/>
              <a:defRPr sz="1800"/>
            </a:pPr>
            <a:r>
              <a:rPr sz="2000"/>
              <a:t>System.out.println( tokens[ i ] );</a:t>
            </a:r>
            <a:endParaRPr sz="2000"/>
          </a:p>
          <a:p>
            <a:pPr lvl="2" marL="0" indent="1064842">
              <a:buSzTx/>
              <a:buNone/>
              <a:defRPr sz="1800"/>
            </a:pPr>
            <a:r>
              <a:rPr sz="2000"/>
              <a:t>}</a:t>
            </a:r>
          </a:p>
        </p:txBody>
      </p:sp>
    </p:spTree>
  </p:cSld>
  <p:clrMapOvr>
    <a:masterClrMapping/>
  </p:clrMapOvr>
  <p:transition spd="med" advClick="1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正規文字列</a:t>
            </a:r>
          </a:p>
        </p:txBody>
      </p:sp>
      <p:sp>
        <p:nvSpPr>
          <p:cNvPr id="252" name="Shape 25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UNIXの伝統の正規文字列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. 　…　任意の一文字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?   …  任意の0文字か１文字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*  … 0回以上の繰返し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\a  … その文字自体を表わす  \.  \?  \\  \*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[abc]　…　文字のグループ化  [a-z,A-Z,0-9]  [b-x]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[^abc]  … ^はそれは含めない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^ …行の先頭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$ …行の最後</a:t>
            </a:r>
          </a:p>
        </p:txBody>
      </p:sp>
    </p:spTree>
  </p:cSld>
  <p:clrMapOvr>
    <a:masterClrMapping/>
  </p:clrMapOvr>
  <p:transition spd="med" advClick="1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ArrayList</a:t>
            </a:r>
          </a:p>
        </p:txBody>
      </p:sp>
      <p:sp>
        <p:nvSpPr>
          <p:cNvPr id="255" name="Shape 255"/>
          <p:cNvSpPr/>
          <p:nvPr>
            <p:ph type="body" idx="1"/>
          </p:nvPr>
        </p:nvSpPr>
        <p:spPr>
          <a:xfrm>
            <a:off x="992187" y="1359296"/>
            <a:ext cx="8175626" cy="6052345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000"/>
              <a:t>オブジェクトを要素として持てる配列リスト</a:t>
            </a:r>
            <a:endParaRPr sz="2000"/>
          </a:p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000"/>
              <a:t>配列（インデックスで参照可能）としての特性とリスト（追加・挿入・削除可能）の特性を併せ持つ</a:t>
            </a:r>
            <a:endParaRPr sz="2000"/>
          </a:p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000"/>
              <a:t>java.utilパッケージなので、</a:t>
            </a:r>
            <a:r>
              <a:rPr b="1" sz="2000"/>
              <a:t>import</a:t>
            </a:r>
            <a:r>
              <a:rPr sz="2000"/>
              <a:t> java.util.*;が必要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配列として</a:t>
            </a:r>
            <a:endParaRPr sz="2000"/>
          </a:p>
          <a:p>
            <a:pPr lvl="2">
              <a:spcBef>
                <a:spcPts val="0"/>
              </a:spcBef>
              <a:defRPr sz="1800"/>
            </a:pPr>
            <a:r>
              <a:rPr sz="2000"/>
              <a:t>get( インデックス ),  set( インデックス，要素 )</a:t>
            </a:r>
            <a:endParaRPr sz="2000"/>
          </a:p>
          <a:p>
            <a:pPr lvl="2">
              <a:spcBef>
                <a:spcPts val="0"/>
              </a:spcBef>
              <a:defRPr sz="1800"/>
            </a:pPr>
            <a:r>
              <a:rPr sz="2000"/>
              <a:t>size( ) … 個数を返す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リストとして</a:t>
            </a:r>
            <a:endParaRPr sz="2000"/>
          </a:p>
          <a:p>
            <a:pPr lvl="2">
              <a:spcBef>
                <a:spcPts val="0"/>
              </a:spcBef>
              <a:defRPr sz="1800"/>
            </a:pPr>
            <a:r>
              <a:rPr sz="2000"/>
              <a:t>add( 要素 ) … 最後に要素を追加</a:t>
            </a:r>
            <a:endParaRPr sz="2000"/>
          </a:p>
          <a:p>
            <a:pPr lvl="2">
              <a:spcBef>
                <a:spcPts val="0"/>
              </a:spcBef>
              <a:defRPr sz="1800"/>
            </a:pPr>
            <a:r>
              <a:rPr sz="2000"/>
              <a:t>add( 要素，インデックス ) … インデックス位置に挿入</a:t>
            </a:r>
            <a:endParaRPr sz="2000"/>
          </a:p>
          <a:p>
            <a:pPr lvl="2">
              <a:spcBef>
                <a:spcPts val="0"/>
              </a:spcBef>
              <a:defRPr sz="1800"/>
            </a:pPr>
            <a:r>
              <a:rPr sz="2000"/>
              <a:t>remove( インデックス ) … 要素を削除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要素へのアクセス</a:t>
            </a:r>
          </a:p>
        </p:txBody>
      </p:sp>
      <p:sp>
        <p:nvSpPr>
          <p:cNvPr id="35" name="Shape 3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確保された配列には、各データを参照するための部屋番号がついている。これをインデックス（指標・添え字）と呼ぶ。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インデックスは、「0〜サイズ-1」の範囲の整数に限られる。範囲外だと実行時エラー（例外）が発生する。</a:t>
            </a:r>
          </a:p>
        </p:txBody>
      </p:sp>
      <p:pic>
        <p:nvPicPr>
          <p:cNvPr id="36" name="Figure 11-2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943100" y="3238500"/>
            <a:ext cx="6654800" cy="1524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ArrayList</a:t>
            </a:r>
          </a:p>
        </p:txBody>
      </p:sp>
      <p:sp>
        <p:nvSpPr>
          <p:cNvPr id="258" name="Shape 25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Java 6.0より、記述の仕方が変わる。宣言時に、要素の型を&lt; &gt;で囲むようになった。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ArrayList&lt;String&gt;  strarray = </a:t>
            </a:r>
            <a:r>
              <a:rPr b="1" sz="2000"/>
              <a:t>new</a:t>
            </a:r>
            <a:r>
              <a:rPr sz="2000"/>
              <a:t> ArrayList&lt;String&gt;(  );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ArrayList&lt;Color&gt;  colorarray = </a:t>
            </a:r>
            <a:r>
              <a:rPr b="1" sz="2000"/>
              <a:t>new</a:t>
            </a:r>
            <a:r>
              <a:rPr sz="2000"/>
              <a:t> ArrayList&lt;Color&gt;( );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ArrayList&lt;</a:t>
            </a:r>
            <a:r>
              <a:rPr b="1" sz="2000"/>
              <a:t>int</a:t>
            </a:r>
            <a:r>
              <a:rPr sz="2000"/>
              <a:t>&gt; intarray = </a:t>
            </a:r>
            <a:r>
              <a:rPr b="1" sz="2000"/>
              <a:t>new</a:t>
            </a:r>
            <a:r>
              <a:rPr sz="2000"/>
              <a:t> ArrayList&lt;</a:t>
            </a:r>
            <a:r>
              <a:rPr b="1" sz="2000"/>
              <a:t>int</a:t>
            </a:r>
            <a:r>
              <a:rPr sz="2000"/>
              <a:t>&gt;;はだめ！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ArrayList&lt;Integer&gt; intarray = </a:t>
            </a:r>
            <a:r>
              <a:rPr b="1" sz="2000"/>
              <a:t>new</a:t>
            </a:r>
            <a:r>
              <a:rPr sz="2000"/>
              <a:t> ArrayList&lt;Integer&gt;;</a:t>
            </a:r>
          </a:p>
        </p:txBody>
      </p:sp>
    </p:spTree>
  </p:cSld>
  <p:clrMapOvr>
    <a:masterClrMapping/>
  </p:clrMapOvr>
  <p:transition spd="med" advClick="1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Hashtable</a:t>
            </a:r>
          </a:p>
        </p:txBody>
      </p:sp>
      <p:sp>
        <p:nvSpPr>
          <p:cNvPr id="261" name="Shape 26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spcBef>
                <a:spcPts val="600"/>
              </a:spcBef>
              <a:buBlip>
                <a:blip r:embed="rId2"/>
              </a:buBlip>
              <a:defRPr sz="1800"/>
            </a:pPr>
            <a:r>
              <a:rPr sz="2000"/>
              <a:t>キーでエントリの値を引いてくることができる</a:t>
            </a:r>
            <a:endParaRPr sz="2000"/>
          </a:p>
          <a:p>
            <a:pPr lvl="0">
              <a:spcBef>
                <a:spcPts val="600"/>
              </a:spcBef>
              <a:buBlip>
                <a:blip r:embed="rId2"/>
              </a:buBlip>
              <a:defRPr sz="1800"/>
            </a:pPr>
            <a:r>
              <a:rPr sz="2000"/>
              <a:t>Hashtable&lt;Key, Value&gt; </a:t>
            </a:r>
            <a:endParaRPr sz="2000"/>
          </a:p>
          <a:p>
            <a:pPr lvl="0">
              <a:spcBef>
                <a:spcPts val="600"/>
              </a:spcBef>
              <a:buBlip>
                <a:blip r:embed="rId2"/>
              </a:buBlip>
              <a:defRPr sz="1800"/>
            </a:pPr>
            <a:r>
              <a:rPr sz="2000"/>
              <a:t>get( key )…keyの値を持つvalueを返す</a:t>
            </a:r>
            <a:endParaRPr sz="2000"/>
          </a:p>
          <a:p>
            <a:pPr lvl="0">
              <a:spcBef>
                <a:spcPts val="600"/>
              </a:spcBef>
              <a:buBlip>
                <a:blip r:embed="rId2"/>
              </a:buBlip>
              <a:defRPr sz="1800"/>
            </a:pPr>
            <a:r>
              <a:rPr sz="2000"/>
              <a:t>put( key, value )…keyとvalueの組み合わせを登録</a:t>
            </a:r>
            <a:endParaRPr sz="2000"/>
          </a:p>
          <a:p>
            <a:pPr lvl="0">
              <a:spcBef>
                <a:spcPts val="600"/>
              </a:spcBef>
              <a:buBlip>
                <a:blip r:embed="rId2"/>
              </a:buBlip>
              <a:defRPr sz="1800"/>
            </a:pPr>
            <a:r>
              <a:rPr sz="2000"/>
              <a:t>keys( )…ハッシュテーブルにあるすべてのキーを返す</a:t>
            </a:r>
            <a:endParaRPr sz="2000"/>
          </a:p>
          <a:p>
            <a:pPr lvl="0">
              <a:spcBef>
                <a:spcPts val="600"/>
              </a:spcBef>
              <a:buBlip>
                <a:blip r:embed="rId2"/>
              </a:buBlip>
              <a:defRPr sz="1800"/>
            </a:pPr>
            <a:r>
              <a:rPr sz="2000"/>
              <a:t>elements( )…ハッシュテーブルにあるすべての値を返す</a:t>
            </a:r>
            <a:endParaRPr sz="2000"/>
          </a:p>
          <a:p>
            <a:pPr lvl="1" marL="1111934" indent="-349934">
              <a:spcBef>
                <a:spcPts val="600"/>
              </a:spcBef>
              <a:buBlip>
                <a:blip r:embed="rId2"/>
              </a:buBlip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keysとelementsは、Enumeratonクラスのオブジェクトで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0">
              <a:spcBef>
                <a:spcPts val="600"/>
              </a:spcBef>
              <a:buBlip>
                <a:blip r:embed="rId2"/>
              </a:buBlip>
              <a:defRPr sz="1800"/>
            </a:pPr>
            <a:r>
              <a:rPr sz="2000"/>
              <a:t>size( )…キー（エントリ）の個数を返す</a:t>
            </a:r>
            <a:endParaRPr sz="2000"/>
          </a:p>
          <a:p>
            <a:pPr lvl="0">
              <a:spcBef>
                <a:spcPts val="600"/>
              </a:spcBef>
              <a:buBlip>
                <a:blip r:embed="rId2"/>
              </a:buBlip>
              <a:defRPr sz="1800"/>
            </a:pPr>
            <a:r>
              <a:rPr sz="2000"/>
              <a:t>clear( )…全キー（エントリ）をクリアする</a:t>
            </a:r>
            <a:endParaRPr sz="2000"/>
          </a:p>
          <a:p>
            <a:pPr lvl="0">
              <a:spcBef>
                <a:spcPts val="600"/>
              </a:spcBef>
              <a:buBlip>
                <a:blip r:embed="rId2"/>
              </a:buBlip>
              <a:defRPr sz="1800"/>
            </a:pPr>
            <a:r>
              <a:rPr sz="2000"/>
              <a:t>remove( key )…指定されたキーのエントリを削除する</a:t>
            </a:r>
          </a:p>
        </p:txBody>
      </p:sp>
    </p:spTree>
  </p:cSld>
  <p:clrMapOvr>
    <a:masterClrMapping/>
  </p:clrMapOvr>
  <p:transition spd="med" advClick="1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Enumeratation</a:t>
            </a:r>
          </a:p>
        </p:txBody>
      </p:sp>
      <p:sp>
        <p:nvSpPr>
          <p:cNvPr id="264" name="Shape 26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Enumeration&lt;要素の型&gt;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StringTokenizerと似ている</a:t>
            </a:r>
            <a:endParaRPr sz="2000"/>
          </a:p>
          <a:p>
            <a:pPr lvl="1">
              <a:defRPr sz="1800"/>
            </a:pPr>
            <a:r>
              <a:rPr sz="2000"/>
              <a:t> 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Enumeration&lt;String&gt; e = v.elements( )</a:t>
            </a:r>
            <a:r>
              <a:rPr sz="2000"/>
              <a:t> ;</a:t>
            </a:r>
            <a:endParaRPr sz="2000"/>
          </a:p>
          <a:p>
            <a:pPr lvl="1">
              <a:defRPr sz="1800"/>
            </a:pPr>
            <a:r>
              <a:rPr sz="2000"/>
              <a:t>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while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 ( e.hasMoreElements( ) ) </a:t>
            </a:r>
            <a:r>
              <a:rPr sz="2000"/>
              <a:t>{ </a:t>
            </a:r>
            <a:endParaRPr sz="2000"/>
          </a:p>
          <a:p>
            <a:pPr lvl="1">
              <a:defRPr sz="1800"/>
            </a:pPr>
            <a:r>
              <a:rPr sz="2000"/>
              <a:t>        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System.out.println( e.nextElement( ) )</a:t>
            </a:r>
            <a:r>
              <a:rPr sz="2000"/>
              <a:t>;</a:t>
            </a:r>
            <a:endParaRPr sz="2000"/>
          </a:p>
          <a:p>
            <a:pPr lvl="1">
              <a:defRPr sz="1800"/>
            </a:pPr>
            <a:r>
              <a:rPr sz="2000"/>
              <a:t> }</a:t>
            </a:r>
            <a:endParaRPr sz="2000"/>
          </a:p>
          <a:p>
            <a:pPr lvl="1"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Hashtableでkeys()をするとキーの一覧がEnumerationで返ってくる</a:t>
            </a:r>
          </a:p>
        </p:txBody>
      </p:sp>
    </p:spTree>
  </p:cSld>
  <p:clrMapOvr>
    <a:masterClrMapping/>
  </p:clrMapOvr>
  <p:transition spd="med" advClick="1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Collection</a:t>
            </a:r>
          </a:p>
        </p:txBody>
      </p:sp>
      <p:sp>
        <p:nvSpPr>
          <p:cNvPr id="267" name="Shape 26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Collection&lt;要素の型&gt;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要素の配列にすれば、オブジェクトのクラスにすることができる</a:t>
            </a:r>
            <a:endParaRPr sz="2000"/>
          </a:p>
          <a:p>
            <a:pPr lvl="1">
              <a:defRPr sz="1800"/>
            </a:pPr>
            <a:r>
              <a:rPr sz="2000"/>
              <a:t> 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Collection&lt;String&gt; c = v.values( )</a:t>
            </a:r>
            <a:r>
              <a:rPr sz="2000"/>
              <a:t> ;</a:t>
            </a:r>
            <a:endParaRPr sz="2000"/>
          </a:p>
          <a:p>
            <a:pPr lvl="1"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String [] words = c.toArray( )</a:t>
            </a:r>
            <a:r>
              <a:rPr sz="2000"/>
              <a:t>;</a:t>
            </a:r>
            <a:endParaRPr sz="2000"/>
          </a:p>
          <a:p>
            <a:pPr lvl="1">
              <a:defRPr sz="1800"/>
            </a:pPr>
            <a:r>
              <a:rPr sz="2000"/>
              <a:t> 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for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 ( String word : words ) </a:t>
            </a:r>
            <a:r>
              <a:rPr sz="2000"/>
              <a:t>{ </a:t>
            </a:r>
            <a:endParaRPr sz="2000"/>
          </a:p>
          <a:p>
            <a:pPr lvl="1">
              <a:defRPr sz="1800"/>
            </a:pPr>
            <a:r>
              <a:rPr sz="2000"/>
              <a:t>        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System.out.println( word )</a:t>
            </a:r>
            <a:r>
              <a:rPr sz="2000"/>
              <a:t>;</a:t>
            </a:r>
            <a:endParaRPr sz="2000"/>
          </a:p>
          <a:p>
            <a:pPr lvl="1">
              <a:defRPr sz="1800"/>
            </a:pPr>
            <a:r>
              <a:rPr sz="2000"/>
              <a:t> }</a:t>
            </a:r>
            <a:endParaRPr sz="2000"/>
          </a:p>
        </p:txBody>
      </p:sp>
    </p:spTree>
  </p:cSld>
  <p:clrMapOvr>
    <a:masterClrMapping/>
  </p:clrMapOvr>
  <p:transition spd="med" advClick="1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正規分布の乱数</a:t>
            </a:r>
          </a:p>
        </p:txBody>
      </p:sp>
      <p:sp>
        <p:nvSpPr>
          <p:cNvPr id="270" name="Shape 27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一様乱数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正規分布の乱数</a:t>
            </a:r>
          </a:p>
        </p:txBody>
      </p:sp>
      <p:pic>
        <p:nvPicPr>
          <p:cNvPr id="271" name="UniformDistribution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108200" y="1866900"/>
            <a:ext cx="2835836" cy="18542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72" name="gaussian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991100" y="3581400"/>
            <a:ext cx="4965700" cy="36195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 27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Randomクラスを使った正規分布</a:t>
            </a:r>
          </a:p>
        </p:txBody>
      </p:sp>
      <p:sp>
        <p:nvSpPr>
          <p:cNvPr id="275" name="Shape 27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>
              <a:buSzTx/>
              <a:buNone/>
              <a:defRPr sz="1800"/>
            </a:pPr>
            <a:r>
              <a:rPr b="1" sz="2000"/>
              <a:t>import</a:t>
            </a:r>
            <a:r>
              <a:rPr sz="2000"/>
              <a:t> java.util.*;</a:t>
            </a:r>
            <a:endParaRPr sz="2000">
              <a:latin typeface="Courier"/>
              <a:ea typeface="Courier"/>
              <a:cs typeface="Courier"/>
              <a:sym typeface="Courier"/>
            </a:endParaRPr>
          </a:p>
          <a:p>
            <a:pPr lvl="0" marL="0" indent="0">
              <a:buSzTx/>
              <a:buNone/>
              <a:defRPr sz="1800"/>
            </a:pPr>
            <a:r>
              <a:rPr sz="2000"/>
              <a:t>Random  gauss =</a:t>
            </a:r>
            <a:endParaRPr sz="2000"/>
          </a:p>
          <a:p>
            <a:pPr lvl="0" marL="0" indent="0">
              <a:buSzTx/>
              <a:buNone/>
              <a:defRPr sz="1800"/>
            </a:pPr>
            <a:r>
              <a:rPr b="1" sz="2000">
                <a:solidFill>
                  <a:srgbClr val="5F110B"/>
                </a:solidFill>
              </a:rPr>
              <a:t>     new</a:t>
            </a:r>
            <a:r>
              <a:rPr sz="2000"/>
              <a:t> Random( (</a:t>
            </a:r>
            <a:r>
              <a:rPr b="1" sz="2000">
                <a:solidFill>
                  <a:srgbClr val="5F110B"/>
                </a:solidFill>
              </a:rPr>
              <a:t>new</a:t>
            </a:r>
            <a:r>
              <a:rPr sz="2000"/>
              <a:t> GregorianCalendar( )).getTimeInMillis( ) );</a:t>
            </a:r>
            <a:endParaRPr sz="2000"/>
          </a:p>
          <a:p>
            <a:pPr lvl="0" marL="0" indent="0" algn="l" defTabSz="457200">
              <a:spcBef>
                <a:spcPts val="0"/>
              </a:spcBef>
              <a:buSzTx/>
              <a:buNone/>
              <a:defRPr sz="1800"/>
            </a:pPr>
            <a:r>
              <a:rPr sz="2000"/>
              <a:t>	</a:t>
            </a:r>
            <a:r>
              <a:rPr b="1" sz="2000">
                <a:solidFill>
                  <a:srgbClr val="5F110B"/>
                </a:solidFill>
              </a:rPr>
              <a:t>int</a:t>
            </a:r>
            <a:r>
              <a:rPr sz="2000"/>
              <a:t> n = 1000;</a:t>
            </a:r>
            <a:endParaRPr sz="2000"/>
          </a:p>
          <a:p>
            <a:pPr lvl="0" marL="0" indent="0" algn="l" defTabSz="457200">
              <a:spcBef>
                <a:spcPts val="0"/>
              </a:spcBef>
              <a:buSzTx/>
              <a:buNone/>
              <a:defRPr sz="1800"/>
            </a:pPr>
            <a:r>
              <a:rPr sz="2000"/>
              <a:t>	</a:t>
            </a:r>
            <a:r>
              <a:rPr b="1" sz="2000">
                <a:solidFill>
                  <a:srgbClr val="5F110B"/>
                </a:solidFill>
              </a:rPr>
              <a:t>int</a:t>
            </a:r>
            <a:r>
              <a:rPr sz="2000"/>
              <a:t> count = 0;</a:t>
            </a:r>
            <a:endParaRPr sz="2000"/>
          </a:p>
          <a:p>
            <a:pPr lvl="0" marL="0" indent="0" algn="l" defTabSz="457200">
              <a:spcBef>
                <a:spcPts val="0"/>
              </a:spcBef>
              <a:buSzTx/>
              <a:buNone/>
              <a:defRPr sz="1800"/>
            </a:pPr>
            <a:r>
              <a:rPr sz="2000"/>
              <a:t>	</a:t>
            </a:r>
            <a:r>
              <a:rPr b="1" sz="2000">
                <a:solidFill>
                  <a:srgbClr val="5F110B"/>
                </a:solidFill>
              </a:rPr>
              <a:t>for</a:t>
            </a:r>
            <a:r>
              <a:rPr sz="2000"/>
              <a:t> ( </a:t>
            </a:r>
            <a:r>
              <a:rPr b="1" sz="2000">
                <a:solidFill>
                  <a:srgbClr val="5F110B"/>
                </a:solidFill>
              </a:rPr>
              <a:t>int</a:t>
            </a:r>
            <a:r>
              <a:rPr sz="2000"/>
              <a:t> i = 1;  i &lt;= n; i = i + 1 ) {</a:t>
            </a:r>
            <a:endParaRPr sz="2000"/>
          </a:p>
          <a:p>
            <a:pPr lvl="0" marL="0" indent="0" algn="l" defTabSz="457200">
              <a:spcBef>
                <a:spcPts val="0"/>
              </a:spcBef>
              <a:buSzTx/>
              <a:buNone/>
              <a:defRPr sz="1800"/>
            </a:pPr>
            <a:r>
              <a:rPr sz="2000"/>
              <a:t>	    </a:t>
            </a:r>
            <a:r>
              <a:rPr b="1" sz="2000">
                <a:solidFill>
                  <a:srgbClr val="5F110B"/>
                </a:solidFill>
              </a:rPr>
              <a:t>double</a:t>
            </a:r>
            <a:r>
              <a:rPr sz="2000"/>
              <a:t>  number = gauss.nextGaussian( );</a:t>
            </a:r>
            <a:endParaRPr sz="2000"/>
          </a:p>
          <a:p>
            <a:pPr lvl="0" marL="0" indent="0" algn="l" defTabSz="457200">
              <a:spcBef>
                <a:spcPts val="0"/>
              </a:spcBef>
              <a:buSzTx/>
              <a:buNone/>
              <a:defRPr sz="1800"/>
            </a:pPr>
            <a:r>
              <a:rPr sz="2000"/>
              <a:t>	    System.out.pr</a:t>
            </a:r>
            <a:r>
              <a:rPr b="1" sz="2000">
                <a:solidFill>
                  <a:srgbClr val="5F110B"/>
                </a:solidFill>
              </a:rPr>
              <a:t>int</a:t>
            </a:r>
            <a:r>
              <a:rPr sz="2000"/>
              <a:t>( number + "      " );</a:t>
            </a:r>
            <a:endParaRPr sz="2000"/>
          </a:p>
          <a:p>
            <a:pPr lvl="0" marL="0" indent="0" algn="l" defTabSz="457200">
              <a:spcBef>
                <a:spcPts val="0"/>
              </a:spcBef>
              <a:buSzTx/>
              <a:buNone/>
              <a:defRPr sz="1800"/>
            </a:pPr>
            <a:r>
              <a:rPr sz="2000"/>
              <a:t>	    </a:t>
            </a:r>
            <a:r>
              <a:rPr b="1" sz="2000">
                <a:solidFill>
                  <a:srgbClr val="5F110B"/>
                </a:solidFill>
              </a:rPr>
              <a:t>if</a:t>
            </a:r>
            <a:r>
              <a:rPr sz="2000"/>
              <a:t> ( i % 10 == 0 ) { System.out.println( ); }</a:t>
            </a:r>
            <a:endParaRPr sz="2000"/>
          </a:p>
          <a:p>
            <a:pPr lvl="0" marL="0" indent="0" algn="l" defTabSz="457200">
              <a:spcBef>
                <a:spcPts val="0"/>
              </a:spcBef>
              <a:buSzTx/>
              <a:buNone/>
              <a:defRPr sz="1800"/>
            </a:pPr>
            <a:r>
              <a:rPr sz="2000"/>
              <a:t>	    </a:t>
            </a:r>
            <a:r>
              <a:rPr b="1" sz="2000">
                <a:solidFill>
                  <a:srgbClr val="5F110B"/>
                </a:solidFill>
              </a:rPr>
              <a:t>if</a:t>
            </a:r>
            <a:r>
              <a:rPr sz="2000"/>
              <a:t> ( number &gt;= -1.0 &amp;&amp; number &lt;= 1.0 ) { count++;  }</a:t>
            </a:r>
            <a:endParaRPr sz="2000"/>
          </a:p>
          <a:p>
            <a:pPr lvl="0" marL="0" indent="0" algn="l" defTabSz="457200">
              <a:spcBef>
                <a:spcPts val="0"/>
              </a:spcBef>
              <a:buSzTx/>
              <a:buNone/>
              <a:defRPr sz="1800"/>
            </a:pPr>
            <a:r>
              <a:rPr sz="2000"/>
              <a:t>	}</a:t>
            </a:r>
            <a:endParaRPr sz="2000"/>
          </a:p>
          <a:p>
            <a:pPr lvl="0" marL="0" indent="0" algn="l" defTabSz="457200">
              <a:spcBef>
                <a:spcPts val="0"/>
              </a:spcBef>
              <a:buSzTx/>
              <a:buNone/>
              <a:defRPr sz="1800"/>
            </a:pPr>
            <a:r>
              <a:rPr sz="2000"/>
              <a:t>	System.out.println( count );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要素への代入・参照</a:t>
            </a:r>
          </a:p>
        </p:txBody>
      </p:sp>
      <p:sp>
        <p:nvSpPr>
          <p:cNvPr id="39" name="Shape 3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配列の要素は、通常の変数のように用いれる。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要素を参照するには、次のような書式を用いる（インデックスは整数の式である）。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変数名[  インデックス  ]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例：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g.drawLine( x[ 1 ], y[ 1 ], x[ 2 ], y[ 2 ] );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spcBef>
                <a:spcPts val="0"/>
              </a:spcBef>
              <a:defRPr sz="1800"/>
            </a:pPr>
            <a:r>
              <a:rPr sz="2000">
                <a:latin typeface="Palatino"/>
                <a:ea typeface="Palatino"/>
                <a:cs typeface="Palatino"/>
                <a:sym typeface="Palatino"/>
              </a:rPr>
              <a:t>　　</a:t>
            </a:r>
            <a:r>
              <a:rPr b="1" sz="2000">
                <a:latin typeface="Palatino"/>
                <a:ea typeface="Palatino"/>
                <a:cs typeface="Palatino"/>
                <a:sym typeface="Palatino"/>
              </a:rPr>
              <a:t>int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 z  = x[ 4 ] * 3;</a:t>
            </a:r>
            <a:endParaRPr sz="2000"/>
          </a:p>
          <a:p>
            <a:pPr lvl="0">
              <a:buBlip>
                <a:blip r:embed="rId2"/>
              </a:buBlip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代入するには次のような書式を用いる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変数名[ インデックス ] = 式; 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例： 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a[ 3 ] = 10;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インデックスの式</a:t>
            </a:r>
          </a:p>
        </p:txBody>
      </p:sp>
      <p:sp>
        <p:nvSpPr>
          <p:cNvPr id="42" name="Shape 4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インデックスは式なので、変数や計算するものであっても良い。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例： 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a[ x ] = 5;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1">
              <a:spcBef>
                <a:spcPts val="0"/>
              </a:spcBef>
              <a:defRPr sz="1800"/>
            </a:pPr>
            <a:r>
              <a:rPr sz="2000"/>
              <a:t>例： 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a[ x+3 ] = 10;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0">
              <a:buBlip>
                <a:blip r:embed="rId2"/>
              </a:buBlip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配列の要素を参照する場合は、まずはそのインデックスの式から評価される。</a:t>
            </a:r>
            <a:endParaRPr sz="2000"/>
          </a:p>
          <a:p>
            <a:pPr lvl="1">
              <a:spcBef>
                <a:spcPts val="0"/>
              </a:spcBef>
              <a:defRPr sz="1800"/>
            </a:pPr>
            <a:r>
              <a:rPr sz="2000"/>
              <a:t>例：</a:t>
            </a:r>
            <a:r>
              <a:rPr sz="2000">
                <a:latin typeface="Palatino"/>
                <a:ea typeface="Palatino"/>
                <a:cs typeface="Palatino"/>
                <a:sym typeface="Palatino"/>
              </a:rPr>
              <a:t> a[ a[ x+2 ]  ] = 20;</a:t>
            </a:r>
            <a:endParaRPr sz="2000">
              <a:latin typeface="Palatino"/>
              <a:ea typeface="Palatino"/>
              <a:cs typeface="Palatino"/>
              <a:sym typeface="Palatino"/>
            </a:endParaRPr>
          </a:p>
          <a:p>
            <a:pPr lvl="2">
              <a:spcBef>
                <a:spcPts val="0"/>
              </a:spcBef>
              <a:defRPr sz="1800"/>
            </a:pPr>
            <a:r>
              <a:rPr sz="2000"/>
              <a:t>x = 3;   a[ 5 ] = 4;    … a[ a[ 5 ] ] …a[ 4 ] = 20;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配列の要素への代入</a:t>
            </a:r>
          </a:p>
        </p:txBody>
      </p:sp>
      <p:sp>
        <p:nvSpPr>
          <p:cNvPr id="45" name="Shape 4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要素へ代入するとき、代入文の省略形も使える</a:t>
            </a:r>
            <a:endParaRPr sz="2000"/>
          </a:p>
          <a:p>
            <a:pPr lvl="1">
              <a:defRPr sz="1800"/>
            </a:pPr>
            <a:r>
              <a:rPr sz="2000"/>
              <a:t>a[ 4 ] += 67;</a:t>
            </a:r>
            <a:endParaRPr sz="2000"/>
          </a:p>
          <a:p>
            <a:pPr lvl="1">
              <a:defRPr sz="1800"/>
            </a:pPr>
            <a:r>
              <a:rPr sz="2000"/>
              <a:t>a[ 4 ] =  a[ 4 ] + 67;</a:t>
            </a:r>
            <a:endParaRPr sz="2000"/>
          </a:p>
          <a:p>
            <a:pPr lvl="1">
              <a:defRPr sz="1800"/>
            </a:pPr>
            <a:endParaRPr sz="2000"/>
          </a:p>
          <a:p>
            <a:pPr lvl="1">
              <a:defRPr sz="1800"/>
            </a:pPr>
            <a:r>
              <a:rPr sz="2000"/>
              <a:t>a[ 5 ]++;</a:t>
            </a:r>
            <a:endParaRPr sz="2000"/>
          </a:p>
          <a:p>
            <a:pPr lvl="1">
              <a:defRPr sz="1800"/>
            </a:pPr>
            <a:r>
              <a:rPr sz="2000"/>
              <a:t>a[ 5 ] = a[ 5 ] + 1;     a[ 5 ] += 1;</a:t>
            </a:r>
            <a:endParaRPr sz="2000"/>
          </a:p>
          <a:p>
            <a:pPr lvl="1">
              <a:defRPr sz="1800"/>
            </a:pPr>
            <a:endParaRPr sz="2000"/>
          </a:p>
          <a:p>
            <a:pPr lvl="1">
              <a:defRPr sz="1800"/>
            </a:pPr>
            <a:r>
              <a:rPr sz="2000"/>
              <a:t>x = 5;</a:t>
            </a:r>
            <a:endParaRPr sz="2000"/>
          </a:p>
          <a:p>
            <a:pPr lvl="1">
              <a:defRPr sz="1800"/>
            </a:pPr>
            <a:r>
              <a:rPr sz="2000"/>
              <a:t>a[ x++ ] =  45;  // a[ 5 ] = 45;  x = 6;</a:t>
            </a:r>
            <a:endParaRPr sz="2000"/>
          </a:p>
          <a:p>
            <a:pPr lvl="1">
              <a:defRPr sz="1800"/>
            </a:pPr>
            <a:r>
              <a:rPr sz="2000"/>
              <a:t>a[ ++x ] = 45;  // x = 6; a[ 6 ] = 45;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400"/>
              <a:t>配列の要素の初期値</a:t>
            </a:r>
          </a:p>
        </p:txBody>
      </p:sp>
      <p:sp>
        <p:nvSpPr>
          <p:cNvPr id="48" name="Shape 4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000"/>
              <a:t>０クリアされている（整数…0, 実数…0.0, 論理値…false）</a:t>
            </a:r>
            <a:endParaRPr sz="2000"/>
          </a:p>
          <a:p>
            <a:pPr lvl="1">
              <a:defRPr sz="1800"/>
            </a:pPr>
            <a:r>
              <a:rPr sz="2000"/>
              <a:t>Javaだけ</a:t>
            </a:r>
            <a:endParaRPr sz="2000"/>
          </a:p>
          <a:p>
            <a:pPr lvl="1">
              <a:defRPr sz="1800"/>
            </a:pPr>
            <a:endParaRPr sz="2000"/>
          </a:p>
          <a:p>
            <a:pPr lvl="0">
              <a:buBlip>
                <a:blip r:embed="rId2"/>
              </a:buBlip>
              <a:defRPr sz="1800"/>
            </a:pPr>
            <a:r>
              <a:rPr sz="2000"/>
              <a:t>他の言語</a:t>
            </a:r>
            <a:endParaRPr sz="2000"/>
          </a:p>
          <a:p>
            <a:pPr lvl="1">
              <a:defRPr sz="1800"/>
            </a:pPr>
            <a:r>
              <a:rPr sz="2000"/>
              <a:t>C/C++, JavaScript</a:t>
            </a:r>
            <a:endParaRPr sz="2000"/>
          </a:p>
          <a:p>
            <a:pPr lvl="1">
              <a:defRPr sz="1800"/>
            </a:pPr>
            <a:r>
              <a:rPr sz="2000"/>
              <a:t>何が入っているかわからないので、自分で0クリアする必要がある。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Optima"/>
        <a:ea typeface="Optima"/>
        <a:cs typeface="Optima"/>
      </a:majorFont>
      <a:minorFont>
        <a:latin typeface="ヒラギノ明朝 Pro W3"/>
        <a:ea typeface="ヒラギノ明朝 Pro W3"/>
        <a:cs typeface="ヒラギノ明朝 Pro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38100" tIns="38100" rIns="38100" bIns="381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38100" dist="12700" dir="540000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Optima"/>
        <a:ea typeface="Optima"/>
        <a:cs typeface="Optima"/>
      </a:majorFont>
      <a:minorFont>
        <a:latin typeface="ヒラギノ明朝 Pro W3"/>
        <a:ea typeface="ヒラギノ明朝 Pro W3"/>
        <a:cs typeface="ヒラギノ明朝 Pro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38100" tIns="38100" rIns="38100" bIns="381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38100" dist="12700" dir="540000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