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media/image1.jpeg" ContentType="image/jpe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media/image2.jpeg" ContentType="image/jpeg"/>
  <Override PartName="/ppt/media/image3.jpeg" ContentType="image/jpeg"/>
  <Override PartName="/ppt/media/image4.jpeg" ContentType="image/jpeg"/>
  <Override PartName="/ppt/theme/theme2.xml" ContentType="application/vnd.openxmlformats-officedocument.theme+xml"/>
</Types>
</file>

<file path=_rels/.rels><?xml version="1.0" encoding="UTF-8" standalone="yes"?><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 id="283" r:id="rId35"/>
    <p:sldId id="284" r:id="rId36"/>
    <p:sldId id="285" r:id="rId37"/>
    <p:sldId id="286" r:id="rId38"/>
    <p:sldId id="287" r:id="rId39"/>
    <p:sldId id="288" r:id="rId40"/>
    <p:sldId id="289" r:id="rId41"/>
    <p:sldId id="290" r:id="rId42"/>
    <p:sldId id="291" r:id="rId43"/>
    <p:sldId id="292" r:id="rId44"/>
    <p:sldId id="293" r:id="rId45"/>
    <p:sldId id="294" r:id="rId46"/>
    <p:sldId id="295" r:id="rId47"/>
    <p:sldId id="296" r:id="rId48"/>
    <p:sldId id="297" r:id="rId49"/>
    <p:sldId id="298" r:id="rId50"/>
    <p:sldId id="299" r:id="rId51"/>
    <p:sldId id="300" r:id="rId52"/>
    <p:sldId id="301" r:id="rId53"/>
    <p:sldId id="302" r:id="rId54"/>
    <p:sldId id="303" r:id="rId55"/>
    <p:sldId id="304" r:id="rId56"/>
    <p:sldId id="305" r:id="rId57"/>
    <p:sldId id="306" r:id="rId58"/>
    <p:sldId id="307" r:id="rId59"/>
    <p:sldId id="308" r:id="rId60"/>
    <p:sldId id="309" r:id="rId61"/>
    <p:sldId id="310" r:id="rId62"/>
    <p:sldId id="311" r:id="rId63"/>
    <p:sldId id="312" r:id="rId64"/>
    <p:sldId id="313" r:id="rId65"/>
    <p:sldId id="314" r:id="rId66"/>
    <p:sldId id="315" r:id="rId67"/>
    <p:sldId id="316" r:id="rId68"/>
    <p:sldId id="317" r:id="rId69"/>
    <p:sldId id="318" r:id="rId70"/>
    <p:sldId id="319" r:id="rId71"/>
    <p:sldId id="320" r:id="rId72"/>
  </p:sldIdLst>
  <p:sldSz cx="13004800" cy="9753600"/>
  <p:notesSz cx="6858000" cy="9144000"/>
  <p:defaultTextStyle>
    <a:lvl1pPr algn="ctr" defTabSz="584200">
      <a:defRPr sz="4000">
        <a:latin typeface="Gill Sans"/>
        <a:ea typeface="Gill Sans"/>
        <a:cs typeface="Gill Sans"/>
        <a:sym typeface="Gill Sans"/>
      </a:defRPr>
    </a:lvl1pPr>
    <a:lvl2pPr indent="342900" algn="ctr" defTabSz="584200">
      <a:defRPr sz="4000">
        <a:latin typeface="Gill Sans"/>
        <a:ea typeface="Gill Sans"/>
        <a:cs typeface="Gill Sans"/>
        <a:sym typeface="Gill Sans"/>
      </a:defRPr>
    </a:lvl2pPr>
    <a:lvl3pPr indent="685800" algn="ctr" defTabSz="584200">
      <a:defRPr sz="4000">
        <a:latin typeface="Gill Sans"/>
        <a:ea typeface="Gill Sans"/>
        <a:cs typeface="Gill Sans"/>
        <a:sym typeface="Gill Sans"/>
      </a:defRPr>
    </a:lvl3pPr>
    <a:lvl4pPr indent="1028700" algn="ctr" defTabSz="584200">
      <a:defRPr sz="4000">
        <a:latin typeface="Gill Sans"/>
        <a:ea typeface="Gill Sans"/>
        <a:cs typeface="Gill Sans"/>
        <a:sym typeface="Gill Sans"/>
      </a:defRPr>
    </a:lvl4pPr>
    <a:lvl5pPr indent="1371600" algn="ctr" defTabSz="584200">
      <a:defRPr sz="4000">
        <a:latin typeface="Gill Sans"/>
        <a:ea typeface="Gill Sans"/>
        <a:cs typeface="Gill Sans"/>
        <a:sym typeface="Gill Sans"/>
      </a:defRPr>
    </a:lvl5pPr>
    <a:lvl6pPr indent="1714500" algn="ctr" defTabSz="584200">
      <a:defRPr sz="4000">
        <a:latin typeface="Gill Sans"/>
        <a:ea typeface="Gill Sans"/>
        <a:cs typeface="Gill Sans"/>
        <a:sym typeface="Gill Sans"/>
      </a:defRPr>
    </a:lvl6pPr>
    <a:lvl7pPr indent="2057400" algn="ctr" defTabSz="584200">
      <a:defRPr sz="4000">
        <a:latin typeface="Gill Sans"/>
        <a:ea typeface="Gill Sans"/>
        <a:cs typeface="Gill Sans"/>
        <a:sym typeface="Gill Sans"/>
      </a:defRPr>
    </a:lvl7pPr>
    <a:lvl8pPr indent="2400300" algn="ctr" defTabSz="584200">
      <a:defRPr sz="4000">
        <a:latin typeface="Gill Sans"/>
        <a:ea typeface="Gill Sans"/>
        <a:cs typeface="Gill Sans"/>
        <a:sym typeface="Gill Sans"/>
      </a:defRPr>
    </a:lvl8pPr>
    <a:lvl9pPr indent="2743200" algn="ctr" defTabSz="584200">
      <a:defRPr sz="4000">
        <a:latin typeface="Gill Sans"/>
        <a:ea typeface="Gill Sans"/>
        <a:cs typeface="Gill Sans"/>
        <a:sym typeface="Gill San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file>

<file path=ppt/presProps.xml><?xml version="1.0" encoding="utf-8"?>
<p:presentationPr xmlns:a="http://schemas.openxmlformats.org/drawingml/2006/main" xmlns:r="http://schemas.openxmlformats.org/officeDocument/2006/relationships" xmlns:p="http://schemas.openxmlformats.org/presentationml/2006/main">
  <p:showPr loop="0"/>
</p:presentationPr>
</file>

<file path=ppt/tableStyles.xml><?xml version="1.0" encoding="utf-8"?>
<a:tblStyleLst xmlns:a="http://schemas.openxmlformats.org/drawingml/2006/main" xmlns:r="http://schemas.openxmlformats.org/officeDocument/2006/relationships" def="{5940675A-B579-460E-94D1-54222C63F5DA}">
  <a:tblStyle styleId="{8F44A2F1-9E1F-4B54-A3A2-5F16C0AD49E2}" styleName="">
    <a:tblBg/>
    <a:wholeTbl>
      <a:tcTxStyle b="off" i="off">
        <a:font>
          <a:latin typeface="Gill Sans"/>
          <a:ea typeface="Gill Sans"/>
          <a:cs typeface="Gill Sans"/>
        </a:font>
        <a:srgbClr val="000000"/>
      </a:tcTxStyle>
      <a:tcStyle>
        <a:tcBdr>
          <a:left>
            <a:ln w="25400" cap="flat">
              <a:solidFill>
                <a:srgbClr val="000000"/>
              </a:solidFill>
              <a:prstDash val="solid"/>
              <a:miter lim="400000"/>
            </a:ln>
          </a:left>
          <a:right>
            <a:ln w="25400" cap="flat">
              <a:solidFill>
                <a:srgbClr val="000000"/>
              </a:solidFill>
              <a:prstDash val="solid"/>
              <a:miter lim="400000"/>
            </a:ln>
          </a:right>
          <a:top>
            <a:ln w="25400" cap="flat">
              <a:solidFill>
                <a:srgbClr val="000000"/>
              </a:solidFill>
              <a:prstDash val="solid"/>
              <a:miter lim="400000"/>
            </a:ln>
          </a:top>
          <a:bottom>
            <a:ln w="25400" cap="flat">
              <a:solidFill>
                <a:srgbClr val="000000"/>
              </a:solidFill>
              <a:prstDash val="solid"/>
              <a:miter lim="400000"/>
            </a:ln>
          </a:bottom>
          <a:insideH>
            <a:ln w="25400" cap="flat">
              <a:solidFill>
                <a:srgbClr val="000000"/>
              </a:solidFill>
              <a:prstDash val="solid"/>
              <a:miter lim="400000"/>
            </a:ln>
          </a:insideH>
          <a:insideV>
            <a:ln w="25400" cap="flat">
              <a:solidFill>
                <a:srgbClr val="000000"/>
              </a:solidFill>
              <a:prstDash val="solid"/>
              <a:miter lim="400000"/>
            </a:ln>
          </a:insideV>
        </a:tcBdr>
        <a:fill>
          <a:noFill/>
        </a:fill>
      </a:tcStyle>
    </a:wholeTbl>
    <a:band2H>
      <a:tcTxStyle b="def" i="def"/>
      <a:tcStyle>
        <a:tcBdr/>
        <a:fill>
          <a:solidFill>
            <a:srgbClr val="EFF1F3"/>
          </a:solidFill>
        </a:fill>
      </a:tcStyle>
    </a:band2H>
    <a:firstCol>
      <a:tcTxStyle b="off" i="off">
        <a:font>
          <a:latin typeface="Gill Sans"/>
          <a:ea typeface="Gill Sans"/>
          <a:cs typeface="Gill Sans"/>
        </a:font>
        <a:srgbClr val="FFFFFF"/>
      </a:tcTxStyle>
      <a:tcStyle>
        <a:tcBdr>
          <a:left>
            <a:ln w="25400" cap="flat">
              <a:solidFill>
                <a:srgbClr val="000000"/>
              </a:solidFill>
              <a:prstDash val="solid"/>
              <a:miter lim="400000"/>
            </a:ln>
          </a:left>
          <a:right>
            <a:ln w="25400" cap="flat">
              <a:solidFill>
                <a:srgbClr val="000000"/>
              </a:solidFill>
              <a:prstDash val="solid"/>
              <a:miter lim="400000"/>
            </a:ln>
          </a:right>
          <a:top>
            <a:ln w="25400" cap="flat">
              <a:solidFill>
                <a:srgbClr val="000000"/>
              </a:solidFill>
              <a:prstDash val="solid"/>
              <a:miter lim="400000"/>
            </a:ln>
          </a:top>
          <a:bottom>
            <a:ln w="25400" cap="flat">
              <a:solidFill>
                <a:srgbClr val="000000"/>
              </a:solidFill>
              <a:prstDash val="solid"/>
              <a:miter lim="400000"/>
            </a:ln>
          </a:bottom>
          <a:insideH>
            <a:ln w="25400" cap="flat">
              <a:solidFill>
                <a:srgbClr val="000000"/>
              </a:solidFill>
              <a:prstDash val="solid"/>
              <a:miter lim="400000"/>
            </a:ln>
          </a:insideH>
          <a:insideV>
            <a:ln w="25400" cap="flat">
              <a:solidFill>
                <a:srgbClr val="000000"/>
              </a:solidFill>
              <a:prstDash val="solid"/>
              <a:miter lim="400000"/>
            </a:ln>
          </a:insideV>
        </a:tcBdr>
      </a:tcStyle>
    </a:firstCol>
    <a:lastRow>
      <a:tcTxStyle b="off" i="off">
        <a:font>
          <a:latin typeface="Gill Sans"/>
          <a:ea typeface="Gill Sans"/>
          <a:cs typeface="Gill Sans"/>
        </a:font>
        <a:srgbClr val="FFFFFF"/>
      </a:tcTxStyle>
      <a:tcStyle>
        <a:tcBdr>
          <a:left>
            <a:ln w="25400" cap="flat">
              <a:solidFill>
                <a:srgbClr val="000000"/>
              </a:solidFill>
              <a:prstDash val="solid"/>
              <a:miter lim="400000"/>
            </a:ln>
          </a:left>
          <a:right>
            <a:ln w="25400" cap="flat">
              <a:solidFill>
                <a:srgbClr val="000000"/>
              </a:solidFill>
              <a:prstDash val="solid"/>
              <a:miter lim="400000"/>
            </a:ln>
          </a:right>
          <a:top>
            <a:ln w="25400" cap="flat">
              <a:solidFill>
                <a:srgbClr val="000000"/>
              </a:solidFill>
              <a:prstDash val="solid"/>
              <a:miter lim="400000"/>
            </a:ln>
          </a:top>
          <a:bottom>
            <a:ln w="25400" cap="flat">
              <a:solidFill>
                <a:srgbClr val="000000"/>
              </a:solidFill>
              <a:prstDash val="solid"/>
              <a:miter lim="400000"/>
            </a:ln>
          </a:bottom>
          <a:insideH>
            <a:ln w="25400" cap="flat">
              <a:solidFill>
                <a:srgbClr val="000000"/>
              </a:solidFill>
              <a:prstDash val="solid"/>
              <a:miter lim="400000"/>
            </a:ln>
          </a:insideH>
          <a:insideV>
            <a:ln w="25400" cap="flat">
              <a:solidFill>
                <a:srgbClr val="000000"/>
              </a:solidFill>
              <a:prstDash val="solid"/>
              <a:miter lim="400000"/>
            </a:ln>
          </a:insideV>
        </a:tcBdr>
      </a:tcStyle>
    </a:lastRow>
    <a:firstRow>
      <a:tcTxStyle b="off" i="off">
        <a:font>
          <a:latin typeface="Gill Sans"/>
          <a:ea typeface="Gill Sans"/>
          <a:cs typeface="Gill Sans"/>
        </a:font>
        <a:srgbClr val="FFFFFF"/>
      </a:tcTxStyle>
      <a:tcStyle>
        <a:tcBdr>
          <a:left>
            <a:ln w="25400" cap="flat">
              <a:solidFill>
                <a:srgbClr val="000000"/>
              </a:solidFill>
              <a:prstDash val="solid"/>
              <a:miter lim="400000"/>
            </a:ln>
          </a:left>
          <a:right>
            <a:ln w="25400" cap="flat">
              <a:solidFill>
                <a:srgbClr val="000000"/>
              </a:solidFill>
              <a:prstDash val="solid"/>
              <a:miter lim="400000"/>
            </a:ln>
          </a:right>
          <a:top>
            <a:ln w="25400" cap="flat">
              <a:solidFill>
                <a:srgbClr val="000000"/>
              </a:solidFill>
              <a:prstDash val="solid"/>
              <a:miter lim="400000"/>
            </a:ln>
          </a:top>
          <a:bottom>
            <a:ln w="25400" cap="flat">
              <a:solidFill>
                <a:srgbClr val="000000"/>
              </a:solidFill>
              <a:prstDash val="solid"/>
              <a:miter lim="400000"/>
            </a:ln>
          </a:bottom>
          <a:insideH>
            <a:ln w="25400" cap="flat">
              <a:solidFill>
                <a:srgbClr val="000000"/>
              </a:solidFill>
              <a:prstDash val="solid"/>
              <a:miter lim="400000"/>
            </a:ln>
          </a:insideH>
          <a:insideV>
            <a:ln w="25400" cap="flat">
              <a:solidFill>
                <a:srgbClr val="000000"/>
              </a:solidFill>
              <a:prstDash val="solid"/>
              <a:miter lim="400000"/>
            </a:ln>
          </a:insideV>
        </a:tcBdr>
      </a:tcStyle>
    </a:firstRow>
  </a:tblStyle>
  <a:tblStyle styleId="{C7B018BB-80A7-4F77-B60F-C8B233D01FF8}" styleName="">
    <a:tblBg/>
    <a:wholeTbl>
      <a:tcTxStyle b="def" i="def">
        <a:font>
          <a:latin typeface="ヒラギノ角ゴ ProN W3"/>
          <a:ea typeface="ヒラギノ角ゴ ProN W3"/>
          <a:cs typeface="ヒラギノ角ゴ ProN W3"/>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b="def" i="def"/>
      <a:tcStyle>
        <a:tcBdr/>
        <a:fill>
          <a:solidFill>
            <a:srgbClr val="E1E0DA"/>
          </a:solidFill>
        </a:fill>
      </a:tcStyle>
    </a:band2H>
    <a:firstCol>
      <a:tcTxStyle b="on" i="def">
        <a:font>
          <a:latin typeface="ヒラギノ角ゴ ProN W3"/>
          <a:ea typeface="ヒラギノ角ゴ ProN W3"/>
          <a:cs typeface="ヒラギノ角ゴ ProN W3"/>
        </a:font>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5AC831"/>
          </a:solidFill>
        </a:fill>
      </a:tcStyle>
    </a:firstCol>
    <a:lastRow>
      <a:tcTxStyle b="def" i="def">
        <a:font>
          <a:latin typeface="ヒラギノ角ゴ ProN W3"/>
          <a:ea typeface="ヒラギノ角ゴ ProN W3"/>
          <a:cs typeface="ヒラギノ角ゴ ProN W3"/>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lastRow>
    <a:firstRow>
      <a:tcTxStyle b="on" i="def">
        <a:font>
          <a:latin typeface="ヒラギノ角ゴ ProN W3"/>
          <a:ea typeface="ヒラギノ角ゴ ProN W3"/>
          <a:cs typeface="ヒラギノ角ゴ ProN W3"/>
        </a:font>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00882B"/>
          </a:solidFill>
        </a:fill>
      </a:tcStyle>
    </a:firstRow>
  </a:tblStyle>
  <a:tblStyle styleId="{EEE7283C-3CF3-47DC-8721-378D4A62B228}" styleName="">
    <a:tblBg/>
    <a:wholeTbl>
      <a:tcTxStyle b="def" i="def">
        <a:font>
          <a:latin typeface="ヒラギノ角ゴ ProN W3"/>
          <a:ea typeface="ヒラギノ角ゴ ProN W3"/>
          <a:cs typeface="ヒラギノ角ゴ ProN W3"/>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E6E3D7"/>
          </a:solidFill>
        </a:fill>
      </a:tcStyle>
    </a:wholeTbl>
    <a:band2H>
      <a:tcTxStyle b="def" i="def"/>
      <a:tcStyle>
        <a:tcBdr/>
        <a:fill>
          <a:solidFill>
            <a:srgbClr val="C3C2C2"/>
          </a:solidFill>
        </a:fill>
      </a:tcStyle>
    </a:band2H>
    <a:firstCol>
      <a:tcTxStyle b="on" i="def">
        <a:font>
          <a:latin typeface="ヒラギノ角ゴ ProN W3"/>
          <a:ea typeface="ヒラギノ角ゴ ProN W3"/>
          <a:cs typeface="ヒラギノ角ゴ ProN W3"/>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09C99"/>
          </a:solidFill>
        </a:fill>
      </a:tcStyle>
    </a:firstCol>
    <a:lastRow>
      <a:tcTxStyle b="on" i="def">
        <a:font>
          <a:latin typeface="ヒラギノ角ゴ ProN W3"/>
          <a:ea typeface="ヒラギノ角ゴ ProN W3"/>
          <a:cs typeface="ヒラギノ角ゴ ProN W3"/>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lastRow>
    <a:firstRow>
      <a:tcTxStyle b="on" i="def">
        <a:font>
          <a:latin typeface="ヒラギノ角ゴ ProN W3"/>
          <a:ea typeface="ヒラギノ角ゴ ProN W3"/>
          <a:cs typeface="ヒラギノ角ゴ ProN W3"/>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firstRow>
  </a:tblStyle>
  <a:tblStyle styleId="{CF821DB8-F4EB-4A41-A1BA-3FCAFE7338EE}" styleName="">
    <a:tblBg/>
    <a:wholeTbl>
      <a:tcTxStyle b="def" i="def">
        <a:font>
          <a:latin typeface="ヒラギノ角ゴ ProN W3"/>
          <a:ea typeface="ヒラギノ角ゴ ProN W3"/>
          <a:cs typeface="ヒラギノ角ゴ ProN W3"/>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EBEBEB"/>
          </a:solidFill>
        </a:fill>
      </a:tcStyle>
    </a:wholeTbl>
    <a:band2H>
      <a:tcTxStyle b="def" i="def"/>
      <a:tcStyle>
        <a:tcBdr/>
        <a:fill>
          <a:solidFill>
            <a:srgbClr val="DCE5E6"/>
          </a:solidFill>
        </a:fill>
      </a:tcStyle>
    </a:band2H>
    <a:firstCol>
      <a:tcTxStyle b="on" i="def">
        <a:font>
          <a:latin typeface="ヒラギノ角ゴ ProN W3"/>
          <a:ea typeface="ヒラギノ角ゴ ProN W3"/>
          <a:cs typeface="ヒラギノ角ゴ ProN W3"/>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Col>
    <a:lastRow>
      <a:tcTxStyle b="on" i="def">
        <a:font>
          <a:latin typeface="ヒラギノ角ゴ ProN W3"/>
          <a:ea typeface="ヒラギノ角ゴ ProN W3"/>
          <a:cs typeface="ヒラギノ角ゴ ProN W3"/>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lastRow>
    <a:firstRow>
      <a:tcTxStyle b="on" i="def">
        <a:font>
          <a:latin typeface="ヒラギノ角ゴ ProN W3"/>
          <a:ea typeface="ヒラギノ角ゴ ProN W3"/>
          <a:cs typeface="ヒラギノ角ゴ ProN W3"/>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Row>
  </a:tblStyle>
  <a:tblStyle styleId="{33BA23B1-9221-436E-865A-0063620EA4FD}" styleName="">
    <a:tblBg/>
    <a:wholeTbl>
      <a:tcTxStyle b="def" i="def">
        <a:font>
          <a:latin typeface="ヒラギノ角ゴ ProN W3"/>
          <a:ea typeface="ヒラギノ角ゴ ProN W3"/>
          <a:cs typeface="ヒラギノ角ゴ ProN W3"/>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D0D1D2"/>
          </a:solidFill>
        </a:fill>
      </a:tcStyle>
    </a:wholeTbl>
    <a:band2H>
      <a:tcTxStyle b="def" i="def"/>
      <a:tcStyle>
        <a:tcBdr/>
        <a:fill>
          <a:solidFill>
            <a:srgbClr val="DEDEDF"/>
          </a:solidFill>
        </a:fill>
      </a:tcStyle>
    </a:band2H>
    <a:firstCol>
      <a:tcTxStyle b="on" i="def">
        <a:font>
          <a:latin typeface="ヒラギノ角ゴ ProN W3"/>
          <a:ea typeface="ヒラギノ角ゴ ProN W3"/>
          <a:cs typeface="ヒラギノ角ゴ ProN W3"/>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761"/>
          </a:solidFill>
        </a:fill>
      </a:tcStyle>
    </a:firstCol>
    <a:lastRow>
      <a:tcTxStyle b="on" i="def">
        <a:font>
          <a:latin typeface="ヒラギノ角ゴ ProN W3"/>
          <a:ea typeface="ヒラギノ角ゴ ProN W3"/>
          <a:cs typeface="ヒラギノ角ゴ ProN W3"/>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909398"/>
          </a:solidFill>
        </a:fill>
      </a:tcStyle>
    </a:lastRow>
    <a:firstRow>
      <a:tcTxStyle b="on" i="def">
        <a:font>
          <a:latin typeface="ヒラギノ角ゴ ProN W3"/>
          <a:ea typeface="ヒラギノ角ゴ ProN W3"/>
          <a:cs typeface="ヒラギノ角ゴ ProN W3"/>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67C85"/>
          </a:solidFill>
        </a:fill>
      </a:tcStyle>
    </a:firstRow>
  </a:tblStyle>
  <a:tblStyle styleId="{2708684C-4D16-4618-839F-0558EEFCDFE6}" styleName="">
    <a:tblBg/>
    <a:wholeTbl>
      <a:tcTxStyle b="def" i="def">
        <a:font>
          <a:latin typeface="ヒラギノ角ゴ ProN W3"/>
          <a:ea typeface="ヒラギノ角ゴ ProN W3"/>
          <a:cs typeface="ヒラギノ角ゴ ProN W3"/>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b="def" i="def"/>
      <a:tcStyle>
        <a:tcBdr/>
        <a:fill>
          <a:solidFill>
            <a:srgbClr val="EDEEEE"/>
          </a:solidFill>
        </a:fill>
      </a:tcStyle>
    </a:band2H>
    <a:firstCol>
      <a:tcTxStyle b="on" i="def">
        <a:font>
          <a:latin typeface="ヒラギノ角ゴ ProN W6"/>
          <a:ea typeface="ヒラギノ角ゴ ProN W6"/>
          <a:cs typeface="ヒラギノ角ゴ ProN W6"/>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def">
        <a:font>
          <a:latin typeface="ヒラギノ角ゴ ProN W6"/>
          <a:ea typeface="ヒラギノ角ゴ ProN W6"/>
          <a:cs typeface="ヒラギノ角ゴ ProN W6"/>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def">
        <a:font>
          <a:latin typeface="ヒラギノ角ゴ ProN W6"/>
          <a:ea typeface="ヒラギノ角ゴ ProN W6"/>
          <a:cs typeface="ヒラギノ角ゴ ProN W6"/>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 styleId="{4C3C2611-4C71-4FC5-86AE-919BDF0F9419}" styleName="">
    <a:tblBg/>
    <a:wholeTbl>
      <a:tcTxStyle b="def" i="def">
        <a:font>
          <a:latin typeface="ヒラギノ角ゴ ProN W3"/>
          <a:ea typeface="ヒラギノ角ゴ ProN W3"/>
          <a:cs typeface="ヒラギノ角ゴ ProN W3"/>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b="def" i="def"/>
      <a:tcStyle>
        <a:tcBdr/>
        <a:fill>
          <a:solidFill>
            <a:srgbClr val="E3E5E8"/>
          </a:solidFill>
        </a:fill>
      </a:tcStyle>
    </a:band2H>
    <a:firstCol>
      <a:tcTxStyle b="on" i="def">
        <a:font>
          <a:latin typeface="ヒラギノ角ゴ ProN W3"/>
          <a:ea typeface="ヒラギノ角ゴ ProN W3"/>
          <a:cs typeface="ヒラギノ角ゴ ProN W3"/>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398CCE"/>
          </a:solidFill>
        </a:fill>
      </a:tcStyle>
    </a:firstCol>
    <a:lastRow>
      <a:tcTxStyle b="def" i="def">
        <a:font>
          <a:latin typeface="ヒラギノ角ゴ ProN W3"/>
          <a:ea typeface="ヒラギノ角ゴ ProN W3"/>
          <a:cs typeface="ヒラギノ角ゴ ProN W3"/>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def">
        <a:font>
          <a:latin typeface="ヒラギノ角ゴ ProN W3"/>
          <a:ea typeface="ヒラギノ角ゴ ProN W3"/>
          <a:cs typeface="ヒラギノ角ゴ ProN W3"/>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0365C0"/>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showComments="1"/>
</file>

<file path=ppt/_rels/presentation.xml.rels><?xml version="1.0" encoding="UTF-8" standalone="yes"?><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 Id="rId29" Type="http://schemas.openxmlformats.org/officeDocument/2006/relationships/slide" Target="slides/slide22.xml"/><Relationship Id="rId30" Type="http://schemas.openxmlformats.org/officeDocument/2006/relationships/slide" Target="slides/slide23.xml"/><Relationship Id="rId31" Type="http://schemas.openxmlformats.org/officeDocument/2006/relationships/slide" Target="slides/slide24.xml"/><Relationship Id="rId32" Type="http://schemas.openxmlformats.org/officeDocument/2006/relationships/slide" Target="slides/slide25.xml"/><Relationship Id="rId33" Type="http://schemas.openxmlformats.org/officeDocument/2006/relationships/slide" Target="slides/slide26.xml"/><Relationship Id="rId34" Type="http://schemas.openxmlformats.org/officeDocument/2006/relationships/slide" Target="slides/slide27.xml"/><Relationship Id="rId35" Type="http://schemas.openxmlformats.org/officeDocument/2006/relationships/slide" Target="slides/slide28.xml"/><Relationship Id="rId36" Type="http://schemas.openxmlformats.org/officeDocument/2006/relationships/slide" Target="slides/slide29.xml"/><Relationship Id="rId37" Type="http://schemas.openxmlformats.org/officeDocument/2006/relationships/slide" Target="slides/slide30.xml"/><Relationship Id="rId38" Type="http://schemas.openxmlformats.org/officeDocument/2006/relationships/slide" Target="slides/slide31.xml"/><Relationship Id="rId39" Type="http://schemas.openxmlformats.org/officeDocument/2006/relationships/slide" Target="slides/slide32.xml"/><Relationship Id="rId40" Type="http://schemas.openxmlformats.org/officeDocument/2006/relationships/slide" Target="slides/slide33.xml"/><Relationship Id="rId41" Type="http://schemas.openxmlformats.org/officeDocument/2006/relationships/slide" Target="slides/slide34.xml"/><Relationship Id="rId42" Type="http://schemas.openxmlformats.org/officeDocument/2006/relationships/slide" Target="slides/slide35.xml"/><Relationship Id="rId43" Type="http://schemas.openxmlformats.org/officeDocument/2006/relationships/slide" Target="slides/slide36.xml"/><Relationship Id="rId44" Type="http://schemas.openxmlformats.org/officeDocument/2006/relationships/slide" Target="slides/slide37.xml"/><Relationship Id="rId45" Type="http://schemas.openxmlformats.org/officeDocument/2006/relationships/slide" Target="slides/slide38.xml"/><Relationship Id="rId46" Type="http://schemas.openxmlformats.org/officeDocument/2006/relationships/slide" Target="slides/slide39.xml"/><Relationship Id="rId47" Type="http://schemas.openxmlformats.org/officeDocument/2006/relationships/slide" Target="slides/slide40.xml"/><Relationship Id="rId48" Type="http://schemas.openxmlformats.org/officeDocument/2006/relationships/slide" Target="slides/slide41.xml"/><Relationship Id="rId49" Type="http://schemas.openxmlformats.org/officeDocument/2006/relationships/slide" Target="slides/slide42.xml"/><Relationship Id="rId50" Type="http://schemas.openxmlformats.org/officeDocument/2006/relationships/slide" Target="slides/slide43.xml"/><Relationship Id="rId51" Type="http://schemas.openxmlformats.org/officeDocument/2006/relationships/slide" Target="slides/slide44.xml"/><Relationship Id="rId52" Type="http://schemas.openxmlformats.org/officeDocument/2006/relationships/slide" Target="slides/slide45.xml"/><Relationship Id="rId53" Type="http://schemas.openxmlformats.org/officeDocument/2006/relationships/slide" Target="slides/slide46.xml"/><Relationship Id="rId54" Type="http://schemas.openxmlformats.org/officeDocument/2006/relationships/slide" Target="slides/slide47.xml"/><Relationship Id="rId55" Type="http://schemas.openxmlformats.org/officeDocument/2006/relationships/slide" Target="slides/slide48.xml"/><Relationship Id="rId56" Type="http://schemas.openxmlformats.org/officeDocument/2006/relationships/slide" Target="slides/slide49.xml"/><Relationship Id="rId57" Type="http://schemas.openxmlformats.org/officeDocument/2006/relationships/slide" Target="slides/slide50.xml"/><Relationship Id="rId58" Type="http://schemas.openxmlformats.org/officeDocument/2006/relationships/slide" Target="slides/slide51.xml"/><Relationship Id="rId59" Type="http://schemas.openxmlformats.org/officeDocument/2006/relationships/slide" Target="slides/slide52.xml"/><Relationship Id="rId60" Type="http://schemas.openxmlformats.org/officeDocument/2006/relationships/slide" Target="slides/slide53.xml"/><Relationship Id="rId61" Type="http://schemas.openxmlformats.org/officeDocument/2006/relationships/slide" Target="slides/slide54.xml"/><Relationship Id="rId62" Type="http://schemas.openxmlformats.org/officeDocument/2006/relationships/slide" Target="slides/slide55.xml"/><Relationship Id="rId63" Type="http://schemas.openxmlformats.org/officeDocument/2006/relationships/slide" Target="slides/slide56.xml"/><Relationship Id="rId64" Type="http://schemas.openxmlformats.org/officeDocument/2006/relationships/slide" Target="slides/slide57.xml"/><Relationship Id="rId65" Type="http://schemas.openxmlformats.org/officeDocument/2006/relationships/slide" Target="slides/slide58.xml"/><Relationship Id="rId66" Type="http://schemas.openxmlformats.org/officeDocument/2006/relationships/slide" Target="slides/slide59.xml"/><Relationship Id="rId67" Type="http://schemas.openxmlformats.org/officeDocument/2006/relationships/slide" Target="slides/slide60.xml"/><Relationship Id="rId68" Type="http://schemas.openxmlformats.org/officeDocument/2006/relationships/slide" Target="slides/slide61.xml"/><Relationship Id="rId69" Type="http://schemas.openxmlformats.org/officeDocument/2006/relationships/slide" Target="slides/slide62.xml"/><Relationship Id="rId70" Type="http://schemas.openxmlformats.org/officeDocument/2006/relationships/slide" Target="slides/slide63.xml"/><Relationship Id="rId71" Type="http://schemas.openxmlformats.org/officeDocument/2006/relationships/slide" Target="slides/slide64.xml"/><Relationship Id="rId72" Type="http://schemas.openxmlformats.org/officeDocument/2006/relationships/slide" Target="slides/slide65.xml"/></Relationships>

</file>

<file path=ppt/notesMasters/_rels/notesMaster1.xml.rels><?xml version="1.0" encoding="UTF-8" standalone="yes"?><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Shape 32"/>
          <p:cNvSpPr/>
          <p:nvPr>
            <p:ph type="sldImg"/>
          </p:nvPr>
        </p:nvSpPr>
        <p:spPr>
          <a:xfrm>
            <a:off x="1143000" y="685800"/>
            <a:ext cx="4572000" cy="3429000"/>
          </a:xfrm>
          <a:prstGeom prst="rect">
            <a:avLst/>
          </a:prstGeom>
        </p:spPr>
        <p:txBody>
          <a:bodyPr/>
          <a:lstStyle/>
          <a:p>
            <a:pPr lvl="0"/>
          </a:p>
        </p:txBody>
      </p:sp>
      <p:sp>
        <p:nvSpPr>
          <p:cNvPr id="33" name="Shape 33"/>
          <p:cNvSpPr/>
          <p:nvPr>
            <p:ph type="body" sz="quarter" idx="1"/>
          </p:nvPr>
        </p:nvSpPr>
        <p:spPr>
          <a:xfrm>
            <a:off x="914400" y="4343400"/>
            <a:ext cx="5029200" cy="4114800"/>
          </a:xfrm>
          <a:prstGeom prst="rect">
            <a:avLst/>
          </a:prstGeom>
        </p:spPr>
        <p:txBody>
          <a:bodyPr/>
          <a:lstStyle/>
          <a:p>
            <a:pPr lvl="0"/>
          </a:p>
        </p:txBody>
      </p:sp>
    </p:spTree>
  </p:cSld>
  <p:clrMap bg1="lt1" tx1="dk1" bg2="lt2" tx2="dk2" accent1="accent1" accent2="accent2" accent3="accent3" accent4="accent4" accent5="accent5" accent6="accent6" hlink="hlink" folHlink="folHlink"/>
  <p:notesStyle>
    <a:lvl1pPr defTabSz="584200">
      <a:defRPr sz="2000">
        <a:latin typeface="Lucida Grande"/>
        <a:ea typeface="Lucida Grande"/>
        <a:cs typeface="Lucida Grande"/>
        <a:sym typeface="Lucida Grande"/>
      </a:defRPr>
    </a:lvl1pPr>
    <a:lvl2pPr indent="228600" defTabSz="584200">
      <a:defRPr sz="2000">
        <a:latin typeface="Lucida Grande"/>
        <a:ea typeface="Lucida Grande"/>
        <a:cs typeface="Lucida Grande"/>
        <a:sym typeface="Lucida Grande"/>
      </a:defRPr>
    </a:lvl2pPr>
    <a:lvl3pPr indent="457200" defTabSz="584200">
      <a:defRPr sz="2000">
        <a:latin typeface="Lucida Grande"/>
        <a:ea typeface="Lucida Grande"/>
        <a:cs typeface="Lucida Grande"/>
        <a:sym typeface="Lucida Grande"/>
      </a:defRPr>
    </a:lvl3pPr>
    <a:lvl4pPr indent="685800" defTabSz="584200">
      <a:defRPr sz="2000">
        <a:latin typeface="Lucida Grande"/>
        <a:ea typeface="Lucida Grande"/>
        <a:cs typeface="Lucida Grande"/>
        <a:sym typeface="Lucida Grande"/>
      </a:defRPr>
    </a:lvl4pPr>
    <a:lvl5pPr indent="914400" defTabSz="584200">
      <a:defRPr sz="2000">
        <a:latin typeface="Lucida Grande"/>
        <a:ea typeface="Lucida Grande"/>
        <a:cs typeface="Lucida Grande"/>
        <a:sym typeface="Lucida Grande"/>
      </a:defRPr>
    </a:lvl5pPr>
    <a:lvl6pPr indent="1143000" defTabSz="584200">
      <a:defRPr sz="2000">
        <a:latin typeface="Lucida Grande"/>
        <a:ea typeface="Lucida Grande"/>
        <a:cs typeface="Lucida Grande"/>
        <a:sym typeface="Lucida Grande"/>
      </a:defRPr>
    </a:lvl6pPr>
    <a:lvl7pPr indent="1371600" defTabSz="584200">
      <a:defRPr sz="2000">
        <a:latin typeface="Lucida Grande"/>
        <a:ea typeface="Lucida Grande"/>
        <a:cs typeface="Lucida Grande"/>
        <a:sym typeface="Lucida Grande"/>
      </a:defRPr>
    </a:lvl7pPr>
    <a:lvl8pPr indent="1600200" defTabSz="584200">
      <a:defRPr sz="2000">
        <a:latin typeface="Lucida Grande"/>
        <a:ea typeface="Lucida Grande"/>
        <a:cs typeface="Lucida Grande"/>
        <a:sym typeface="Lucida Grande"/>
      </a:defRPr>
    </a:lvl8pPr>
    <a:lvl9pPr indent="1828800" defTabSz="584200">
      <a:defRPr sz="2000">
        <a:latin typeface="Lucida Grande"/>
        <a:ea typeface="Lucida Grande"/>
        <a:cs typeface="Lucida Grande"/>
        <a:sym typeface="Lucida Grande"/>
      </a:defRPr>
    </a:lvl9pPr>
  </p:notesStyle>
</p:notesMaster>
</file>

<file path=ppt/slideLayouts/_rels/slideLayout1.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s>

</file>

<file path=ppt/slideLayouts/_rels/slideLayout2.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tif"/></Relationships>

</file>

<file path=ppt/slideLayouts/_rels/slideLayout3.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5.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jpeg"/></Relationships>

</file>

<file path=ppt/slideLayouts/_rels/slideLayout6.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jpeg"/></Relationships>

</file>

<file path=ppt/slideLayouts/_rels/slideLayout7.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 Id="rId3" Type="http://schemas.openxmlformats.org/officeDocument/2006/relationships/image" Target="../media/image1.tif"/></Relationships>

</file>

<file path=ppt/slideLayouts/_rels/slideLayout8.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tif"/></Relationships>

</file>

<file path=ppt/slideLayouts/_rels/slideLayout9.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tif"/></Relationships>

</file>

<file path=ppt/slideLayouts/slideLayout1.xml><?xml version="1.0" encoding="utf-8"?>
<p:sldLayout xmlns:a="http://schemas.openxmlformats.org/drawingml/2006/main" xmlns:r="http://schemas.openxmlformats.org/officeDocument/2006/relationships" xmlns:p="http://schemas.openxmlformats.org/presentationml/2006/main" type="tx" showMasterSp="0" showMasterPhAnim="1">
  <p:cSld name="タイトル &amp; サブタイトル">
    <p:spTree>
      <p:nvGrpSpPr>
        <p:cNvPr id="1" name=""/>
        <p:cNvGrpSpPr/>
        <p:nvPr/>
      </p:nvGrpSpPr>
      <p:grpSpPr>
        <a:xfrm>
          <a:off x="0" y="0"/>
          <a:ext cx="0" cy="0"/>
          <a:chOff x="0" y="0"/>
          <a:chExt cx="0" cy="0"/>
        </a:xfrm>
      </p:grpSpPr>
      <p:pic>
        <p:nvPicPr>
          <p:cNvPr id="6" name="Abstract 3-1.jpg"/>
          <p:cNvPicPr/>
          <p:nvPr/>
        </p:nvPicPr>
        <p:blipFill>
          <a:blip r:embed="rId2">
            <a:extLst/>
          </a:blip>
          <a:stretch>
            <a:fillRect/>
          </a:stretch>
        </p:blipFill>
        <p:spPr>
          <a:xfrm>
            <a:off x="0" y="-330200"/>
            <a:ext cx="13004800" cy="10403840"/>
          </a:xfrm>
          <a:prstGeom prst="rect">
            <a:avLst/>
          </a:prstGeom>
          <a:ln w="12700">
            <a:miter lim="400000"/>
          </a:ln>
        </p:spPr>
      </p:pic>
      <p:sp>
        <p:nvSpPr>
          <p:cNvPr id="7" name="Shape 7"/>
          <p:cNvSpPr/>
          <p:nvPr>
            <p:ph type="title"/>
          </p:nvPr>
        </p:nvSpPr>
        <p:spPr>
          <a:xfrm>
            <a:off x="1270000" y="1638300"/>
            <a:ext cx="10464800" cy="3302000"/>
          </a:xfrm>
          <a:prstGeom prst="rect">
            <a:avLst/>
          </a:prstGeom>
        </p:spPr>
        <p:txBody>
          <a:bodyPr/>
          <a:lstStyle>
            <a:lvl1pPr>
              <a:defRPr sz="6000"/>
            </a:lvl1pPr>
          </a:lstStyle>
          <a:p>
            <a:pPr lvl="0">
              <a:defRPr b="0" sz="1800"/>
            </a:pPr>
            <a:r>
              <a:rPr b="1" sz="6000"/>
              <a:t>タイトルテキスト</a:t>
            </a:r>
          </a:p>
        </p:txBody>
      </p:sp>
      <p:sp>
        <p:nvSpPr>
          <p:cNvPr id="8" name="Shape 8"/>
          <p:cNvSpPr/>
          <p:nvPr>
            <p:ph type="body" idx="1"/>
          </p:nvPr>
        </p:nvSpPr>
        <p:spPr>
          <a:xfrm>
            <a:off x="1270000" y="5029200"/>
            <a:ext cx="10464800" cy="2844800"/>
          </a:xfrm>
          <a:prstGeom prst="rect">
            <a:avLst/>
          </a:prstGeom>
        </p:spPr>
        <p:txBody>
          <a:bodyPr lIns="50800" tIns="50800" rIns="50800" bIns="50800" anchor="ctr"/>
          <a:lstStyle>
            <a:lvl1pPr marL="0" indent="0" algn="ctr">
              <a:spcBef>
                <a:spcPts val="0"/>
              </a:spcBef>
              <a:buSzTx/>
              <a:buFontTx/>
              <a:buNone/>
              <a:defRPr b="1" sz="3400"/>
            </a:lvl1pPr>
            <a:lvl2pPr marL="0" indent="0" algn="ctr">
              <a:spcBef>
                <a:spcPts val="0"/>
              </a:spcBef>
              <a:buSzTx/>
              <a:buFontTx/>
              <a:buNone/>
              <a:defRPr b="1" sz="3400"/>
            </a:lvl2pPr>
            <a:lvl3pPr marL="0" indent="0" algn="ctr">
              <a:spcBef>
                <a:spcPts val="0"/>
              </a:spcBef>
              <a:buSzTx/>
              <a:buFontTx/>
              <a:buNone/>
              <a:defRPr b="1" sz="3400"/>
            </a:lvl3pPr>
            <a:lvl4pPr marL="0" indent="0" algn="ctr">
              <a:spcBef>
                <a:spcPts val="0"/>
              </a:spcBef>
              <a:buSzTx/>
              <a:buFontTx/>
              <a:buNone/>
              <a:defRPr b="1" sz="3400"/>
            </a:lvl4pPr>
            <a:lvl5pPr marL="0" indent="0" algn="ctr">
              <a:spcBef>
                <a:spcPts val="0"/>
              </a:spcBef>
              <a:buSzTx/>
              <a:buFontTx/>
              <a:buNone/>
              <a:defRPr b="1" sz="3400"/>
            </a:lvl5pPr>
          </a:lstStyle>
          <a:p>
            <a:pPr lvl="0">
              <a:defRPr b="0" sz="1800"/>
            </a:pPr>
            <a:r>
              <a:rPr b="1" sz="3400"/>
              <a:t>本文レベル1</a:t>
            </a:r>
            <a:endParaRPr b="1" sz="3400"/>
          </a:p>
          <a:p>
            <a:pPr lvl="1">
              <a:defRPr b="0" sz="1800"/>
            </a:pPr>
            <a:r>
              <a:rPr b="1" sz="3400"/>
              <a:t>本文レベル2</a:t>
            </a:r>
            <a:endParaRPr b="1" sz="3400"/>
          </a:p>
          <a:p>
            <a:pPr lvl="2">
              <a:defRPr b="0" sz="1800"/>
            </a:pPr>
            <a:r>
              <a:rPr b="1" sz="3400"/>
              <a:t>本文レベル3</a:t>
            </a:r>
            <a:endParaRPr b="1" sz="3400"/>
          </a:p>
          <a:p>
            <a:pPr lvl="3">
              <a:defRPr b="0" sz="1800"/>
            </a:pPr>
            <a:r>
              <a:rPr b="1" sz="3400"/>
              <a:t>本文レベル4</a:t>
            </a:r>
            <a:endParaRPr b="1" sz="3400"/>
          </a:p>
          <a:p>
            <a:pPr lvl="4">
              <a:defRPr b="0" sz="1800"/>
            </a:pPr>
            <a:r>
              <a:rPr b="1" sz="3400"/>
              <a:t>本文レベル 5</a:t>
            </a:r>
          </a:p>
        </p:txBody>
      </p:sp>
    </p:spTree>
  </p:cSld>
  <p:clrMapOvr>
    <a:masterClrMapping/>
  </p:clrMapOvr>
  <p:transitio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type="tx" showMasterSp="1" showMasterPhAnim="1">
  <p:cSld name="タイトル &amp; 箇条書き">
    <p:spTree>
      <p:nvGrpSpPr>
        <p:cNvPr id="1" name=""/>
        <p:cNvGrpSpPr/>
        <p:nvPr/>
      </p:nvGrpSpPr>
      <p:grpSpPr>
        <a:xfrm>
          <a:off x="0" y="0"/>
          <a:ext cx="0" cy="0"/>
          <a:chOff x="0" y="0"/>
          <a:chExt cx="0" cy="0"/>
        </a:xfrm>
      </p:grpSpPr>
      <p:sp>
        <p:nvSpPr>
          <p:cNvPr id="10" name="Shape 10"/>
          <p:cNvSpPr/>
          <p:nvPr>
            <p:ph type="title"/>
          </p:nvPr>
        </p:nvSpPr>
        <p:spPr>
          <a:prstGeom prst="rect">
            <a:avLst/>
          </a:prstGeom>
        </p:spPr>
        <p:txBody>
          <a:bodyPr/>
          <a:lstStyle/>
          <a:p>
            <a:pPr lvl="0">
              <a:defRPr b="0" sz="1800"/>
            </a:pPr>
            <a:r>
              <a:rPr b="1" sz="4600"/>
              <a:t>タイトルテキスト</a:t>
            </a:r>
          </a:p>
        </p:txBody>
      </p:sp>
      <p:sp>
        <p:nvSpPr>
          <p:cNvPr id="11" name="Shape 11"/>
          <p:cNvSpPr/>
          <p:nvPr>
            <p:ph type="body" idx="1"/>
          </p:nvPr>
        </p:nvSpPr>
        <p:spPr>
          <a:prstGeom prst="rect">
            <a:avLst/>
          </a:prstGeom>
        </p:spPr>
        <p:txBody>
          <a:bodyPr/>
          <a:lstStyle>
            <a:lvl1pPr>
              <a:buBlip>
                <a:blip r:embed="rId2"/>
              </a:buBlip>
            </a:lvl1pPr>
            <a:lvl2pPr>
              <a:buFontTx/>
              <a:buChar char="➡"/>
            </a:lvl2pPr>
            <a:lvl3pPr>
              <a:buFont typeface="Zapf Dingbats"/>
              <a:buChar char="✴"/>
            </a:lvl3pPr>
            <a:lvl4pPr>
              <a:buFontTx/>
              <a:buChar char="-"/>
            </a:lvl4pPr>
          </a:lstStyle>
          <a:p>
            <a:pPr lvl="0">
              <a:defRPr sz="1800"/>
            </a:pPr>
            <a:r>
              <a:rPr sz="3200"/>
              <a:t>本文レベル1</a:t>
            </a:r>
            <a:endParaRPr sz="3200"/>
          </a:p>
          <a:p>
            <a:pPr lvl="1">
              <a:defRPr sz="1800"/>
            </a:pPr>
            <a:r>
              <a:rPr sz="3200"/>
              <a:t>本文レベル2</a:t>
            </a:r>
            <a:endParaRPr sz="3200"/>
          </a:p>
          <a:p>
            <a:pPr lvl="2">
              <a:defRPr sz="1800"/>
            </a:pPr>
            <a:r>
              <a:rPr sz="3200"/>
              <a:t>本文レベル3</a:t>
            </a:r>
            <a:endParaRPr sz="3200"/>
          </a:p>
          <a:p>
            <a:pPr lvl="3">
              <a:defRPr sz="1800"/>
            </a:pPr>
            <a:r>
              <a:rPr sz="3200"/>
              <a:t>本文レベル4</a:t>
            </a:r>
            <a:endParaRPr sz="3200"/>
          </a:p>
          <a:p>
            <a:pPr lvl="4">
              <a:defRPr sz="1800"/>
            </a:pPr>
            <a:r>
              <a:rPr sz="3200"/>
              <a:t>本文レベル 5</a:t>
            </a:r>
          </a:p>
        </p:txBody>
      </p:sp>
    </p:spTree>
  </p:cSld>
  <p:clrMapOvr>
    <a:masterClrMapping/>
  </p:clrMapOvr>
  <p:transitio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type="tx" showMasterSp="0" showMasterPhAnim="1">
  <p:cSld name="空白">
    <p:spTree>
      <p:nvGrpSpPr>
        <p:cNvPr id="1" name=""/>
        <p:cNvGrpSpPr/>
        <p:nvPr/>
      </p:nvGrpSpPr>
      <p:grpSpPr>
        <a:xfrm>
          <a:off x="0" y="0"/>
          <a:ext cx="0" cy="0"/>
          <a:chOff x="0" y="0"/>
          <a:chExt cx="0" cy="0"/>
        </a:xfrm>
      </p:grpSpPr>
    </p:spTree>
  </p:cSld>
  <p:clrMapOvr>
    <a:masterClrMapping/>
  </p:clrMapOvr>
  <p:transitio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type="tx" showMasterSp="0" showMasterPhAnim="1">
  <p:cSld name="タイトル（上）">
    <p:spTree>
      <p:nvGrpSpPr>
        <p:cNvPr id="1" name=""/>
        <p:cNvGrpSpPr/>
        <p:nvPr/>
      </p:nvGrpSpPr>
      <p:grpSpPr>
        <a:xfrm>
          <a:off x="0" y="0"/>
          <a:ext cx="0" cy="0"/>
          <a:chOff x="0" y="0"/>
          <a:chExt cx="0" cy="0"/>
        </a:xfrm>
      </p:grpSpPr>
      <p:pic>
        <p:nvPicPr>
          <p:cNvPr id="14" name="Abstract 8-1.jpg"/>
          <p:cNvPicPr/>
          <p:nvPr/>
        </p:nvPicPr>
        <p:blipFill>
          <a:blip r:embed="rId2">
            <a:extLst/>
          </a:blip>
          <a:srcRect l="0" t="2441" r="89062" b="2411"/>
          <a:stretch>
            <a:fillRect/>
          </a:stretch>
        </p:blipFill>
        <p:spPr>
          <a:xfrm>
            <a:off x="0" y="-76200"/>
            <a:ext cx="1422400" cy="9898929"/>
          </a:xfrm>
          <a:prstGeom prst="rect">
            <a:avLst/>
          </a:prstGeom>
          <a:ln w="12700">
            <a:miter lim="400000"/>
          </a:ln>
        </p:spPr>
      </p:pic>
      <p:sp>
        <p:nvSpPr>
          <p:cNvPr id="15" name="Shape 15"/>
          <p:cNvSpPr/>
          <p:nvPr>
            <p:ph type="title"/>
          </p:nvPr>
        </p:nvSpPr>
        <p:spPr>
          <a:xfrm>
            <a:off x="1270000" y="254000"/>
            <a:ext cx="10464800" cy="1231900"/>
          </a:xfrm>
          <a:prstGeom prst="rect">
            <a:avLst/>
          </a:prstGeom>
        </p:spPr>
        <p:txBody>
          <a:bodyPr/>
          <a:lstStyle/>
          <a:p>
            <a:pPr lvl="0">
              <a:defRPr b="0" sz="1800"/>
            </a:pPr>
            <a:r>
              <a:rPr b="1" sz="4600"/>
              <a:t>タイトルテキスト</a:t>
            </a:r>
          </a:p>
        </p:txBody>
      </p:sp>
    </p:spTree>
  </p:cSld>
  <p:clrMapOvr>
    <a:masterClrMapping/>
  </p:clrMapOvr>
  <p:transitio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type="tx" showMasterSp="0" showMasterPhAnim="1">
  <p:cSld name="Title &amp; Subtitles">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17" name="Shape 17"/>
          <p:cNvSpPr/>
          <p:nvPr>
            <p:ph type="title"/>
          </p:nvPr>
        </p:nvSpPr>
        <p:spPr>
          <a:xfrm>
            <a:off x="647700" y="50800"/>
            <a:ext cx="11709400" cy="2146300"/>
          </a:xfrm>
          <a:prstGeom prst="rect">
            <a:avLst/>
          </a:prstGeom>
          <a:effectLst>
            <a:outerShdw sx="100000" sy="100000" kx="0" ky="0" algn="b" rotWithShape="0" blurRad="38100" dist="50800" dir="2700000">
              <a:srgbClr val="FFFFFF"/>
            </a:outerShdw>
          </a:effectLst>
        </p:spPr>
        <p:txBody>
          <a:bodyPr/>
          <a:lstStyle>
            <a:lvl1pPr defTabSz="457200">
              <a:lnSpc>
                <a:spcPts val="10000"/>
              </a:lnSpc>
              <a:spcBef>
                <a:spcPts val="200"/>
              </a:spcBef>
              <a:tabLst>
                <a:tab pos="1244600" algn="l"/>
              </a:tabLst>
              <a:defRPr sz="8400">
                <a:solidFill>
                  <a:srgbClr val="000849"/>
                </a:solidFill>
                <a:latin typeface="Optima"/>
                <a:ea typeface="Optima"/>
                <a:cs typeface="Optima"/>
                <a:sym typeface="Optima"/>
              </a:defRPr>
            </a:lvl1pPr>
          </a:lstStyle>
          <a:p>
            <a:pPr lvl="0">
              <a:defRPr b="0" sz="1800">
                <a:solidFill>
                  <a:srgbClr val="000000"/>
                </a:solidFill>
              </a:defRPr>
            </a:pPr>
            <a:r>
              <a:rPr b="1" sz="8400">
                <a:solidFill>
                  <a:srgbClr val="000849"/>
                </a:solidFill>
              </a:rPr>
              <a:t>タイトルテキスト</a:t>
            </a:r>
          </a:p>
        </p:txBody>
      </p:sp>
      <p:sp>
        <p:nvSpPr>
          <p:cNvPr id="18" name="Shape 18"/>
          <p:cNvSpPr/>
          <p:nvPr>
            <p:ph type="body" idx="1"/>
          </p:nvPr>
        </p:nvSpPr>
        <p:spPr>
          <a:xfrm>
            <a:off x="1714500" y="3111500"/>
            <a:ext cx="9563100" cy="5308600"/>
          </a:xfrm>
          <a:prstGeom prst="rect">
            <a:avLst/>
          </a:prstGeom>
          <a:effectLst>
            <a:outerShdw sx="100000" sy="100000" kx="0" ky="0" algn="b" rotWithShape="0" blurRad="38100" dist="25400" dir="2700000">
              <a:srgbClr val="FFFFFF"/>
            </a:outerShdw>
          </a:effectLst>
        </p:spPr>
        <p:txBody>
          <a:bodyPr anchor="ctr"/>
          <a:lstStyle>
            <a:lvl1pPr marL="0" indent="0" algn="ctr" defTabSz="457200">
              <a:lnSpc>
                <a:spcPts val="4800"/>
              </a:lnSpc>
              <a:spcBef>
                <a:spcPts val="200"/>
              </a:spcBef>
              <a:buSzTx/>
              <a:buFontTx/>
              <a:buNone/>
              <a:tabLst>
                <a:tab pos="1244600" algn="l"/>
              </a:tabLst>
              <a:defRPr b="1" sz="4000">
                <a:solidFill>
                  <a:srgbClr val="2A1941"/>
                </a:solidFill>
                <a:latin typeface="Optima"/>
                <a:ea typeface="Optima"/>
                <a:cs typeface="Optima"/>
                <a:sym typeface="Optima"/>
              </a:defRPr>
            </a:lvl1pPr>
            <a:lvl2pPr marL="0" indent="0" algn="ctr" defTabSz="457200">
              <a:lnSpc>
                <a:spcPts val="4800"/>
              </a:lnSpc>
              <a:spcBef>
                <a:spcPts val="200"/>
              </a:spcBef>
              <a:buSzTx/>
              <a:buFontTx/>
              <a:buNone/>
              <a:tabLst>
                <a:tab pos="1244600" algn="l"/>
              </a:tabLst>
              <a:defRPr b="1" sz="4000">
                <a:solidFill>
                  <a:srgbClr val="2A1941"/>
                </a:solidFill>
                <a:latin typeface="Optima"/>
                <a:ea typeface="Optima"/>
                <a:cs typeface="Optima"/>
                <a:sym typeface="Optima"/>
              </a:defRPr>
            </a:lvl2pPr>
            <a:lvl3pPr marL="0" indent="0" algn="ctr" defTabSz="457200">
              <a:lnSpc>
                <a:spcPts val="4800"/>
              </a:lnSpc>
              <a:spcBef>
                <a:spcPts val="200"/>
              </a:spcBef>
              <a:buSzTx/>
              <a:buFontTx/>
              <a:buNone/>
              <a:tabLst>
                <a:tab pos="1244600" algn="l"/>
              </a:tabLst>
              <a:defRPr b="1" sz="4000">
                <a:solidFill>
                  <a:srgbClr val="2A1941"/>
                </a:solidFill>
                <a:latin typeface="Optima"/>
                <a:ea typeface="Optima"/>
                <a:cs typeface="Optima"/>
                <a:sym typeface="Optima"/>
              </a:defRPr>
            </a:lvl3pPr>
            <a:lvl4pPr marL="0" indent="0" algn="ctr" defTabSz="457200">
              <a:lnSpc>
                <a:spcPts val="4800"/>
              </a:lnSpc>
              <a:spcBef>
                <a:spcPts val="200"/>
              </a:spcBef>
              <a:buSzTx/>
              <a:buFontTx/>
              <a:buNone/>
              <a:tabLst>
                <a:tab pos="1244600" algn="l"/>
              </a:tabLst>
              <a:defRPr b="1" sz="4000">
                <a:solidFill>
                  <a:srgbClr val="2A1941"/>
                </a:solidFill>
                <a:latin typeface="Optima"/>
                <a:ea typeface="Optima"/>
                <a:cs typeface="Optima"/>
                <a:sym typeface="Optima"/>
              </a:defRPr>
            </a:lvl4pPr>
            <a:lvl5pPr marL="0" indent="0" algn="ctr" defTabSz="457200">
              <a:lnSpc>
                <a:spcPts val="4800"/>
              </a:lnSpc>
              <a:spcBef>
                <a:spcPts val="200"/>
              </a:spcBef>
              <a:buSzTx/>
              <a:buFontTx/>
              <a:buNone/>
              <a:tabLst>
                <a:tab pos="1244600" algn="l"/>
              </a:tabLst>
              <a:defRPr b="1" sz="4000">
                <a:solidFill>
                  <a:srgbClr val="2A1941"/>
                </a:solidFill>
                <a:latin typeface="Optima"/>
                <a:ea typeface="Optima"/>
                <a:cs typeface="Optima"/>
                <a:sym typeface="Optima"/>
              </a:defRPr>
            </a:lvl5pPr>
          </a:lstStyle>
          <a:p>
            <a:pPr lvl="0">
              <a:defRPr b="0" sz="1800">
                <a:solidFill>
                  <a:srgbClr val="000000"/>
                </a:solidFill>
              </a:defRPr>
            </a:pPr>
            <a:r>
              <a:rPr b="1" sz="4000">
                <a:solidFill>
                  <a:srgbClr val="2A1941"/>
                </a:solidFill>
              </a:rPr>
              <a:t>本文レベル1</a:t>
            </a:r>
            <a:endParaRPr b="1" sz="4000">
              <a:solidFill>
                <a:srgbClr val="2A1941"/>
              </a:solidFill>
            </a:endParaRPr>
          </a:p>
          <a:p>
            <a:pPr lvl="1">
              <a:defRPr b="0" sz="1800">
                <a:solidFill>
                  <a:srgbClr val="000000"/>
                </a:solidFill>
              </a:defRPr>
            </a:pPr>
            <a:r>
              <a:rPr b="1" sz="4000">
                <a:solidFill>
                  <a:srgbClr val="2A1941"/>
                </a:solidFill>
              </a:rPr>
              <a:t>本文レベル2</a:t>
            </a:r>
            <a:endParaRPr b="1" sz="4000">
              <a:solidFill>
                <a:srgbClr val="2A1941"/>
              </a:solidFill>
            </a:endParaRPr>
          </a:p>
          <a:p>
            <a:pPr lvl="2">
              <a:defRPr b="0" sz="1800">
                <a:solidFill>
                  <a:srgbClr val="000000"/>
                </a:solidFill>
              </a:defRPr>
            </a:pPr>
            <a:r>
              <a:rPr b="1" sz="4000">
                <a:solidFill>
                  <a:srgbClr val="2A1941"/>
                </a:solidFill>
              </a:rPr>
              <a:t>本文レベル3</a:t>
            </a:r>
            <a:endParaRPr b="1" sz="4000">
              <a:solidFill>
                <a:srgbClr val="2A1941"/>
              </a:solidFill>
            </a:endParaRPr>
          </a:p>
          <a:p>
            <a:pPr lvl="3">
              <a:defRPr b="0" sz="1800">
                <a:solidFill>
                  <a:srgbClr val="000000"/>
                </a:solidFill>
              </a:defRPr>
            </a:pPr>
            <a:r>
              <a:rPr b="1" sz="4000">
                <a:solidFill>
                  <a:srgbClr val="2A1941"/>
                </a:solidFill>
              </a:rPr>
              <a:t>本文レベル4</a:t>
            </a:r>
            <a:endParaRPr b="1" sz="4000">
              <a:solidFill>
                <a:srgbClr val="2A1941"/>
              </a:solidFill>
            </a:endParaRPr>
          </a:p>
          <a:p>
            <a:pPr lvl="4">
              <a:defRPr b="0" sz="1800">
                <a:solidFill>
                  <a:srgbClr val="000000"/>
                </a:solidFill>
              </a:defRPr>
            </a:pPr>
            <a:r>
              <a:rPr b="1" sz="4000">
                <a:solidFill>
                  <a:srgbClr val="2A1941"/>
                </a:solidFill>
              </a:rPr>
              <a:t>本文レベル 5</a:t>
            </a:r>
          </a:p>
        </p:txBody>
      </p:sp>
    </p:spTree>
  </p:cSld>
  <p:clrMapOvr>
    <a:masterClrMapping/>
  </p:clrMapOvr>
  <p:transitio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type="tx" showMasterSp="0" showMasterPhAnim="1">
  <p:cSld name="Title &amp; Subtitles">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20" name="Shape 20"/>
          <p:cNvSpPr/>
          <p:nvPr>
            <p:ph type="title"/>
          </p:nvPr>
        </p:nvSpPr>
        <p:spPr>
          <a:xfrm>
            <a:off x="650240" y="48768"/>
            <a:ext cx="11704320" cy="2145792"/>
          </a:xfrm>
          <a:prstGeom prst="rect">
            <a:avLst/>
          </a:prstGeom>
          <a:effectLst>
            <a:outerShdw sx="100000" sy="100000" kx="0" ky="0" algn="b" rotWithShape="0" blurRad="38100" dist="63500" dir="2700000">
              <a:srgbClr val="FFFFFF"/>
            </a:outerShdw>
          </a:effectLst>
        </p:spPr>
        <p:txBody>
          <a:bodyPr/>
          <a:lstStyle>
            <a:lvl1pPr defTabSz="355600">
              <a:lnSpc>
                <a:spcPts val="9600"/>
              </a:lnSpc>
              <a:spcBef>
                <a:spcPts val="200"/>
              </a:spcBef>
              <a:tabLst>
                <a:tab pos="977900" algn="l"/>
              </a:tabLst>
              <a:defRPr sz="8000">
                <a:solidFill>
                  <a:srgbClr val="000849"/>
                </a:solidFill>
                <a:latin typeface="Optima"/>
                <a:ea typeface="Optima"/>
                <a:cs typeface="Optima"/>
                <a:sym typeface="Optima"/>
              </a:defRPr>
            </a:lvl1pPr>
          </a:lstStyle>
          <a:p>
            <a:pPr lvl="0">
              <a:defRPr b="0" sz="1800">
                <a:solidFill>
                  <a:srgbClr val="000000"/>
                </a:solidFill>
              </a:defRPr>
            </a:pPr>
            <a:r>
              <a:rPr b="1" sz="8000">
                <a:solidFill>
                  <a:srgbClr val="000849"/>
                </a:solidFill>
              </a:rPr>
              <a:t>タイトルテキスト</a:t>
            </a:r>
          </a:p>
        </p:txBody>
      </p:sp>
      <p:sp>
        <p:nvSpPr>
          <p:cNvPr id="21" name="Shape 21"/>
          <p:cNvSpPr/>
          <p:nvPr>
            <p:ph type="body" idx="1"/>
          </p:nvPr>
        </p:nvSpPr>
        <p:spPr>
          <a:xfrm>
            <a:off x="1706880" y="3104895"/>
            <a:ext cx="9558528" cy="5315713"/>
          </a:xfrm>
          <a:prstGeom prst="rect">
            <a:avLst/>
          </a:prstGeom>
          <a:effectLst>
            <a:outerShdw sx="100000" sy="100000" kx="0" ky="0" algn="b" rotWithShape="0" blurRad="38100" dist="25400" dir="2700000">
              <a:srgbClr val="FFFFFF"/>
            </a:outerShdw>
          </a:effectLst>
        </p:spPr>
        <p:txBody>
          <a:bodyPr lIns="65023" tIns="65023" rIns="65023" bIns="65023" anchor="ctr"/>
          <a:lstStyle>
            <a:lvl1pPr marL="0" indent="0" algn="ctr" defTabSz="355600">
              <a:lnSpc>
                <a:spcPts val="4500"/>
              </a:lnSpc>
              <a:spcBef>
                <a:spcPts val="200"/>
              </a:spcBef>
              <a:buSzTx/>
              <a:buFontTx/>
              <a:buNone/>
              <a:tabLst>
                <a:tab pos="977900" algn="l"/>
              </a:tabLst>
              <a:defRPr b="1" sz="3800">
                <a:solidFill>
                  <a:srgbClr val="2A1941"/>
                </a:solidFill>
                <a:latin typeface="Optima"/>
                <a:ea typeface="Optima"/>
                <a:cs typeface="Optima"/>
                <a:sym typeface="Optima"/>
              </a:defRPr>
            </a:lvl1pPr>
            <a:lvl2pPr marL="0" indent="0" algn="ctr" defTabSz="355600">
              <a:lnSpc>
                <a:spcPts val="4500"/>
              </a:lnSpc>
              <a:spcBef>
                <a:spcPts val="200"/>
              </a:spcBef>
              <a:buSzTx/>
              <a:buFontTx/>
              <a:buNone/>
              <a:tabLst>
                <a:tab pos="977900" algn="l"/>
              </a:tabLst>
              <a:defRPr b="1" sz="3800">
                <a:solidFill>
                  <a:srgbClr val="2A1941"/>
                </a:solidFill>
                <a:latin typeface="Optima"/>
                <a:ea typeface="Optima"/>
                <a:cs typeface="Optima"/>
                <a:sym typeface="Optima"/>
              </a:defRPr>
            </a:lvl2pPr>
            <a:lvl3pPr marL="0" indent="0" algn="ctr" defTabSz="355600">
              <a:lnSpc>
                <a:spcPts val="4500"/>
              </a:lnSpc>
              <a:spcBef>
                <a:spcPts val="200"/>
              </a:spcBef>
              <a:buSzTx/>
              <a:buFontTx/>
              <a:buNone/>
              <a:tabLst>
                <a:tab pos="977900" algn="l"/>
              </a:tabLst>
              <a:defRPr b="1" sz="3800">
                <a:solidFill>
                  <a:srgbClr val="2A1941"/>
                </a:solidFill>
                <a:latin typeface="Optima"/>
                <a:ea typeface="Optima"/>
                <a:cs typeface="Optima"/>
                <a:sym typeface="Optima"/>
              </a:defRPr>
            </a:lvl3pPr>
            <a:lvl4pPr marL="0" indent="0" algn="ctr" defTabSz="355600">
              <a:lnSpc>
                <a:spcPts val="4500"/>
              </a:lnSpc>
              <a:spcBef>
                <a:spcPts val="200"/>
              </a:spcBef>
              <a:buSzTx/>
              <a:buFontTx/>
              <a:buNone/>
              <a:tabLst>
                <a:tab pos="977900" algn="l"/>
              </a:tabLst>
              <a:defRPr b="1" sz="3800">
                <a:solidFill>
                  <a:srgbClr val="2A1941"/>
                </a:solidFill>
                <a:latin typeface="Optima"/>
                <a:ea typeface="Optima"/>
                <a:cs typeface="Optima"/>
                <a:sym typeface="Optima"/>
              </a:defRPr>
            </a:lvl4pPr>
            <a:lvl5pPr marL="0" indent="0" algn="ctr" defTabSz="355600">
              <a:lnSpc>
                <a:spcPts val="4500"/>
              </a:lnSpc>
              <a:spcBef>
                <a:spcPts val="200"/>
              </a:spcBef>
              <a:buSzTx/>
              <a:buFontTx/>
              <a:buNone/>
              <a:tabLst>
                <a:tab pos="977900" algn="l"/>
              </a:tabLst>
              <a:defRPr b="1" sz="3800">
                <a:solidFill>
                  <a:srgbClr val="2A1941"/>
                </a:solidFill>
                <a:latin typeface="Optima"/>
                <a:ea typeface="Optima"/>
                <a:cs typeface="Optima"/>
                <a:sym typeface="Optima"/>
              </a:defRPr>
            </a:lvl5pPr>
          </a:lstStyle>
          <a:p>
            <a:pPr lvl="0">
              <a:defRPr b="0" sz="1800">
                <a:solidFill>
                  <a:srgbClr val="000000"/>
                </a:solidFill>
              </a:defRPr>
            </a:pPr>
            <a:r>
              <a:rPr b="1" sz="3800">
                <a:solidFill>
                  <a:srgbClr val="2A1941"/>
                </a:solidFill>
              </a:rPr>
              <a:t>本文レベル1</a:t>
            </a:r>
            <a:endParaRPr b="1" sz="3800">
              <a:solidFill>
                <a:srgbClr val="2A1941"/>
              </a:solidFill>
            </a:endParaRPr>
          </a:p>
          <a:p>
            <a:pPr lvl="1">
              <a:defRPr b="0" sz="1800">
                <a:solidFill>
                  <a:srgbClr val="000000"/>
                </a:solidFill>
              </a:defRPr>
            </a:pPr>
            <a:r>
              <a:rPr b="1" sz="3800">
                <a:solidFill>
                  <a:srgbClr val="2A1941"/>
                </a:solidFill>
              </a:rPr>
              <a:t>本文レベル2</a:t>
            </a:r>
            <a:endParaRPr b="1" sz="3800">
              <a:solidFill>
                <a:srgbClr val="2A1941"/>
              </a:solidFill>
            </a:endParaRPr>
          </a:p>
          <a:p>
            <a:pPr lvl="2">
              <a:defRPr b="0" sz="1800">
                <a:solidFill>
                  <a:srgbClr val="000000"/>
                </a:solidFill>
              </a:defRPr>
            </a:pPr>
            <a:r>
              <a:rPr b="1" sz="3800">
                <a:solidFill>
                  <a:srgbClr val="2A1941"/>
                </a:solidFill>
              </a:rPr>
              <a:t>本文レベル3</a:t>
            </a:r>
            <a:endParaRPr b="1" sz="3800">
              <a:solidFill>
                <a:srgbClr val="2A1941"/>
              </a:solidFill>
            </a:endParaRPr>
          </a:p>
          <a:p>
            <a:pPr lvl="3">
              <a:defRPr b="0" sz="1800">
                <a:solidFill>
                  <a:srgbClr val="000000"/>
                </a:solidFill>
              </a:defRPr>
            </a:pPr>
            <a:r>
              <a:rPr b="1" sz="3800">
                <a:solidFill>
                  <a:srgbClr val="2A1941"/>
                </a:solidFill>
              </a:rPr>
              <a:t>本文レベル4</a:t>
            </a:r>
            <a:endParaRPr b="1" sz="3800">
              <a:solidFill>
                <a:srgbClr val="2A1941"/>
              </a:solidFill>
            </a:endParaRPr>
          </a:p>
          <a:p>
            <a:pPr lvl="4">
              <a:defRPr b="0" sz="1800">
                <a:solidFill>
                  <a:srgbClr val="000000"/>
                </a:solidFill>
              </a:defRPr>
            </a:pPr>
            <a:r>
              <a:rPr b="1" sz="3800">
                <a:solidFill>
                  <a:srgbClr val="2A1941"/>
                </a:solidFill>
              </a:rPr>
              <a:t>本文レベル 5</a:t>
            </a:r>
          </a:p>
        </p:txBody>
      </p:sp>
    </p:spTree>
  </p:cSld>
  <p:clrMapOvr>
    <a:masterClrMapping/>
  </p:clrMapOvr>
  <p:transitio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type="tx" showMasterSp="0" showMasterPhAnim="1">
  <p:cSld name="タイトル &amp; 箇条書き">
    <p:spTree>
      <p:nvGrpSpPr>
        <p:cNvPr id="1" name=""/>
        <p:cNvGrpSpPr/>
        <p:nvPr/>
      </p:nvGrpSpPr>
      <p:grpSpPr>
        <a:xfrm>
          <a:off x="0" y="0"/>
          <a:ext cx="0" cy="0"/>
          <a:chOff x="0" y="0"/>
          <a:chExt cx="0" cy="0"/>
        </a:xfrm>
      </p:grpSpPr>
      <p:pic>
        <p:nvPicPr>
          <p:cNvPr id="23" name="Abstract 8-1.jpg"/>
          <p:cNvPicPr/>
          <p:nvPr/>
        </p:nvPicPr>
        <p:blipFill>
          <a:blip r:embed="rId2">
            <a:extLst/>
          </a:blip>
          <a:srcRect l="0" t="2807" r="89502" b="2465"/>
          <a:stretch>
            <a:fillRect/>
          </a:stretch>
        </p:blipFill>
        <p:spPr>
          <a:xfrm>
            <a:off x="0" y="-38100"/>
            <a:ext cx="1365146" cy="9855201"/>
          </a:xfrm>
          <a:prstGeom prst="rect">
            <a:avLst/>
          </a:prstGeom>
          <a:ln w="12700">
            <a:miter lim="400000"/>
          </a:ln>
        </p:spPr>
      </p:pic>
      <p:sp>
        <p:nvSpPr>
          <p:cNvPr id="24" name="Shape 24"/>
          <p:cNvSpPr/>
          <p:nvPr>
            <p:ph type="title"/>
          </p:nvPr>
        </p:nvSpPr>
        <p:spPr>
          <a:xfrm>
            <a:off x="1270000" y="254000"/>
            <a:ext cx="10464801" cy="1257301"/>
          </a:xfrm>
          <a:prstGeom prst="rect">
            <a:avLst/>
          </a:prstGeom>
        </p:spPr>
        <p:txBody>
          <a:bodyPr/>
          <a:lstStyle>
            <a:lvl1pPr>
              <a:defRPr sz="4200">
                <a:latin typeface="Palatino"/>
                <a:ea typeface="Palatino"/>
                <a:cs typeface="Palatino"/>
                <a:sym typeface="Palatino"/>
              </a:defRPr>
            </a:lvl1pPr>
          </a:lstStyle>
          <a:p>
            <a:pPr lvl="0">
              <a:defRPr b="0" sz="1800"/>
            </a:pPr>
            <a:r>
              <a:rPr b="1" sz="4200"/>
              <a:t>タイトルテキスト</a:t>
            </a:r>
          </a:p>
        </p:txBody>
      </p:sp>
      <p:sp>
        <p:nvSpPr>
          <p:cNvPr id="25" name="Shape 25"/>
          <p:cNvSpPr/>
          <p:nvPr>
            <p:ph type="body" idx="1"/>
          </p:nvPr>
        </p:nvSpPr>
        <p:spPr>
          <a:xfrm>
            <a:off x="1270000" y="1739900"/>
            <a:ext cx="10464801" cy="6743700"/>
          </a:xfrm>
          <a:prstGeom prst="rect">
            <a:avLst/>
          </a:prstGeom>
        </p:spPr>
        <p:txBody>
          <a:bodyPr/>
          <a:lstStyle>
            <a:lvl1pPr marL="750121" indent="-419921">
              <a:buFontTx/>
              <a:buBlip>
                <a:blip r:embed="rId3"/>
              </a:buBlip>
              <a:defRPr sz="2400">
                <a:latin typeface="Palatino"/>
                <a:ea typeface="Palatino"/>
                <a:cs typeface="Palatino"/>
                <a:sym typeface="Palatino"/>
              </a:defRPr>
            </a:lvl1pPr>
            <a:lvl2pPr marL="1181921" indent="-419921">
              <a:buFontTx/>
              <a:buChar char="➡"/>
              <a:defRPr sz="2400"/>
            </a:lvl2pPr>
            <a:lvl3pPr marL="1582995" indent="-376495">
              <a:buFontTx/>
              <a:buChar char="✴"/>
              <a:defRPr sz="2400">
                <a:latin typeface="Palatino"/>
                <a:ea typeface="Palatino"/>
                <a:cs typeface="Palatino"/>
                <a:sym typeface="Palatino"/>
              </a:defRPr>
            </a:lvl3pPr>
            <a:lvl4pPr marL="2013299" indent="-349599">
              <a:buFontTx/>
              <a:buChar char="-"/>
              <a:defRPr sz="2400">
                <a:latin typeface="Palatino"/>
                <a:ea typeface="Palatino"/>
                <a:cs typeface="Palatino"/>
                <a:sym typeface="Palatino"/>
              </a:defRPr>
            </a:lvl4pPr>
            <a:lvl5pPr marL="2558998" indent="-463498">
              <a:buSzPct val="100000"/>
              <a:buFontTx/>
              <a:defRPr sz="2400">
                <a:latin typeface="Palatino"/>
                <a:ea typeface="Palatino"/>
                <a:cs typeface="Palatino"/>
                <a:sym typeface="Palatino"/>
              </a:defRPr>
            </a:lvl5pPr>
          </a:lstStyle>
          <a:p>
            <a:pPr lvl="0">
              <a:defRPr sz="1800"/>
            </a:pPr>
            <a:r>
              <a:rPr sz="2400"/>
              <a:t>本文レベル1</a:t>
            </a:r>
            <a:endParaRPr sz="2400"/>
          </a:p>
          <a:p>
            <a:pPr lvl="1">
              <a:defRPr sz="1800"/>
            </a:pPr>
            <a:r>
              <a:rPr sz="2400"/>
              <a:t>本文レベル2</a:t>
            </a:r>
            <a:endParaRPr sz="2400"/>
          </a:p>
          <a:p>
            <a:pPr lvl="2">
              <a:defRPr sz="1800"/>
            </a:pPr>
            <a:r>
              <a:rPr sz="2400"/>
              <a:t>本文レベル3</a:t>
            </a:r>
            <a:endParaRPr sz="2400"/>
          </a:p>
          <a:p>
            <a:pPr lvl="3">
              <a:defRPr sz="1800"/>
            </a:pPr>
            <a:r>
              <a:rPr sz="2400"/>
              <a:t>本文レベル4</a:t>
            </a:r>
            <a:endParaRPr sz="2400"/>
          </a:p>
          <a:p>
            <a:pPr lvl="4">
              <a:defRPr sz="1800"/>
            </a:pPr>
            <a:r>
              <a:rPr sz="2400"/>
              <a:t>本文レベル 5</a:t>
            </a:r>
          </a:p>
        </p:txBody>
      </p:sp>
    </p:spTree>
  </p:cSld>
  <p:clrMapOvr>
    <a:masterClrMapping/>
  </p:clrMapOvr>
  <p:transitio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type="tx" showMasterSp="1" showMasterPhAnim="1">
  <p:cSld name="タイトル &amp; 箇条書き">
    <p:spTree>
      <p:nvGrpSpPr>
        <p:cNvPr id="1" name=""/>
        <p:cNvGrpSpPr/>
        <p:nvPr/>
      </p:nvGrpSpPr>
      <p:grpSpPr>
        <a:xfrm>
          <a:off x="0" y="0"/>
          <a:ext cx="0" cy="0"/>
          <a:chOff x="0" y="0"/>
          <a:chExt cx="0" cy="0"/>
        </a:xfrm>
      </p:grpSpPr>
      <p:sp>
        <p:nvSpPr>
          <p:cNvPr id="27" name="Shape 27"/>
          <p:cNvSpPr/>
          <p:nvPr>
            <p:ph type="title"/>
          </p:nvPr>
        </p:nvSpPr>
        <p:spPr>
          <a:prstGeom prst="rect">
            <a:avLst/>
          </a:prstGeom>
        </p:spPr>
        <p:txBody>
          <a:bodyPr/>
          <a:lstStyle>
            <a:lvl1pPr>
              <a:defRPr>
                <a:latin typeface="Palatino"/>
                <a:ea typeface="Palatino"/>
                <a:cs typeface="Palatino"/>
                <a:sym typeface="Palatino"/>
              </a:defRPr>
            </a:lvl1pPr>
          </a:lstStyle>
          <a:p>
            <a:pPr lvl="0">
              <a:defRPr b="0" sz="1800"/>
            </a:pPr>
            <a:r>
              <a:rPr b="1" sz="4600"/>
              <a:t>タイトルテキスト</a:t>
            </a:r>
          </a:p>
        </p:txBody>
      </p:sp>
      <p:sp>
        <p:nvSpPr>
          <p:cNvPr id="28" name="Shape 28"/>
          <p:cNvSpPr/>
          <p:nvPr>
            <p:ph type="body" idx="1"/>
          </p:nvPr>
        </p:nvSpPr>
        <p:spPr>
          <a:prstGeom prst="rect">
            <a:avLst/>
          </a:prstGeom>
        </p:spPr>
        <p:txBody>
          <a:bodyPr/>
          <a:lstStyle>
            <a:lvl1pPr>
              <a:buFontTx/>
              <a:buBlip>
                <a:blip r:embed="rId2"/>
              </a:buBlip>
              <a:defRPr sz="2800">
                <a:latin typeface="Palatino"/>
                <a:ea typeface="Palatino"/>
                <a:cs typeface="Palatino"/>
                <a:sym typeface="Palatino"/>
              </a:defRPr>
            </a:lvl1pPr>
            <a:lvl2pPr>
              <a:buFontTx/>
              <a:buChar char="➡"/>
              <a:defRPr sz="2800"/>
            </a:lvl2pPr>
            <a:lvl3pPr>
              <a:buFontTx/>
              <a:buChar char="✴"/>
              <a:defRPr sz="2800">
                <a:latin typeface="Palatino"/>
                <a:ea typeface="Palatino"/>
                <a:cs typeface="Palatino"/>
                <a:sym typeface="Palatino"/>
              </a:defRPr>
            </a:lvl3pPr>
            <a:lvl4pPr>
              <a:buFontTx/>
              <a:buChar char="-"/>
              <a:defRPr sz="2800">
                <a:latin typeface="Palatino"/>
                <a:ea typeface="Palatino"/>
                <a:cs typeface="Palatino"/>
                <a:sym typeface="Palatino"/>
              </a:defRPr>
            </a:lvl4pPr>
            <a:lvl5pPr>
              <a:buSzPct val="100000"/>
              <a:buFontTx/>
              <a:defRPr sz="2800">
                <a:latin typeface="Palatino"/>
                <a:ea typeface="Palatino"/>
                <a:cs typeface="Palatino"/>
                <a:sym typeface="Palatino"/>
              </a:defRPr>
            </a:lvl5pPr>
          </a:lstStyle>
          <a:p>
            <a:pPr lvl="0">
              <a:defRPr sz="1800"/>
            </a:pPr>
            <a:r>
              <a:rPr sz="2800"/>
              <a:t>本文レベル1</a:t>
            </a:r>
            <a:endParaRPr sz="2800"/>
          </a:p>
          <a:p>
            <a:pPr lvl="1">
              <a:defRPr sz="1800"/>
            </a:pPr>
            <a:r>
              <a:rPr sz="2800"/>
              <a:t>本文レベル2</a:t>
            </a:r>
            <a:endParaRPr sz="2800"/>
          </a:p>
          <a:p>
            <a:pPr lvl="2">
              <a:defRPr sz="1800"/>
            </a:pPr>
            <a:r>
              <a:rPr sz="2800"/>
              <a:t>本文レベル3</a:t>
            </a:r>
            <a:endParaRPr sz="2800"/>
          </a:p>
          <a:p>
            <a:pPr lvl="3">
              <a:defRPr sz="1800"/>
            </a:pPr>
            <a:r>
              <a:rPr sz="2800"/>
              <a:t>本文レベル4</a:t>
            </a:r>
            <a:endParaRPr sz="2800"/>
          </a:p>
          <a:p>
            <a:pPr lvl="4">
              <a:defRPr sz="1800"/>
            </a:pPr>
            <a:r>
              <a:rPr sz="2800"/>
              <a:t>本文レベル 5</a:t>
            </a:r>
          </a:p>
        </p:txBody>
      </p:sp>
    </p:spTree>
  </p:cSld>
  <p:clrMapOvr>
    <a:masterClrMapping/>
  </p:clrMapOvr>
  <p:transitio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type="tx" showMasterSp="1" showMasterPhAnim="1">
  <p:cSld name="タイトル &amp; 箇条書き 詰め">
    <p:spTree>
      <p:nvGrpSpPr>
        <p:cNvPr id="1" name=""/>
        <p:cNvGrpSpPr/>
        <p:nvPr/>
      </p:nvGrpSpPr>
      <p:grpSpPr>
        <a:xfrm>
          <a:off x="0" y="0"/>
          <a:ext cx="0" cy="0"/>
          <a:chOff x="0" y="0"/>
          <a:chExt cx="0" cy="0"/>
        </a:xfrm>
      </p:grpSpPr>
      <p:sp>
        <p:nvSpPr>
          <p:cNvPr id="30" name="Shape 30"/>
          <p:cNvSpPr/>
          <p:nvPr>
            <p:ph type="title"/>
          </p:nvPr>
        </p:nvSpPr>
        <p:spPr>
          <a:prstGeom prst="rect">
            <a:avLst/>
          </a:prstGeom>
        </p:spPr>
        <p:txBody>
          <a:bodyPr/>
          <a:lstStyle/>
          <a:p>
            <a:pPr lvl="0">
              <a:defRPr b="0" sz="1800"/>
            </a:pPr>
            <a:r>
              <a:rPr b="1" sz="4600"/>
              <a:t>タイトルテキスト</a:t>
            </a:r>
          </a:p>
        </p:txBody>
      </p:sp>
      <p:sp>
        <p:nvSpPr>
          <p:cNvPr id="31" name="Shape 31"/>
          <p:cNvSpPr/>
          <p:nvPr>
            <p:ph type="body" idx="1"/>
          </p:nvPr>
        </p:nvSpPr>
        <p:spPr>
          <a:prstGeom prst="rect">
            <a:avLst/>
          </a:prstGeom>
        </p:spPr>
        <p:txBody>
          <a:bodyPr/>
          <a:lstStyle>
            <a:lvl1pPr marL="600625" indent="-346625">
              <a:spcBef>
                <a:spcPts val="500"/>
              </a:spcBef>
              <a:buBlip>
                <a:blip r:embed="rId2"/>
              </a:buBlip>
              <a:defRPr sz="3000"/>
            </a:lvl1pPr>
            <a:lvl2pPr marL="943525" indent="-346625">
              <a:spcBef>
                <a:spcPts val="500"/>
              </a:spcBef>
              <a:buFontTx/>
              <a:buChar char="➡"/>
              <a:defRPr sz="3000"/>
            </a:lvl2pPr>
            <a:lvl3pPr marL="1254427" indent="-314627">
              <a:spcBef>
                <a:spcPts val="500"/>
              </a:spcBef>
              <a:buFont typeface="Zapf Dingbats"/>
              <a:buChar char="✴"/>
              <a:defRPr sz="3000"/>
            </a:lvl3pPr>
            <a:lvl4pPr marL="1590209" indent="-294809">
              <a:spcBef>
                <a:spcPts val="500"/>
              </a:spcBef>
              <a:buFontTx/>
              <a:buChar char="-"/>
              <a:defRPr sz="3000"/>
            </a:lvl4pPr>
            <a:lvl5pPr marL="2017034" indent="-378734">
              <a:spcBef>
                <a:spcPts val="500"/>
              </a:spcBef>
              <a:defRPr sz="3000"/>
            </a:lvl5pPr>
          </a:lstStyle>
          <a:p>
            <a:pPr lvl="0">
              <a:defRPr sz="1800"/>
            </a:pPr>
            <a:r>
              <a:rPr sz="3000"/>
              <a:t>本文レベル1</a:t>
            </a:r>
            <a:endParaRPr sz="3000"/>
          </a:p>
          <a:p>
            <a:pPr lvl="1">
              <a:defRPr sz="1800"/>
            </a:pPr>
            <a:r>
              <a:rPr sz="3000"/>
              <a:t>本文レベル2</a:t>
            </a:r>
            <a:endParaRPr sz="3000"/>
          </a:p>
          <a:p>
            <a:pPr lvl="2">
              <a:defRPr sz="1800"/>
            </a:pPr>
            <a:r>
              <a:rPr sz="3000"/>
              <a:t>本文レベル3</a:t>
            </a:r>
            <a:endParaRPr sz="3000"/>
          </a:p>
          <a:p>
            <a:pPr lvl="3">
              <a:defRPr sz="1800"/>
            </a:pPr>
            <a:r>
              <a:rPr sz="3000"/>
              <a:t>本文レベル4</a:t>
            </a:r>
            <a:endParaRPr sz="3000"/>
          </a:p>
          <a:p>
            <a:pPr lvl="4">
              <a:defRPr sz="1800"/>
            </a:pPr>
            <a:r>
              <a:rPr sz="3000"/>
              <a:t>本文レベル 5</a:t>
            </a:r>
          </a:p>
        </p:txBody>
      </p:sp>
    </p:spTree>
  </p:cSld>
  <p:clrMapOvr>
    <a:masterClrMapping/>
  </p:clrMapOvr>
  <p:transition spd="med" advClick="1"/>
</p:sldLayout>
</file>

<file path=ppt/slideMasters/_rels/slideMaster1.xml.rels><?xml version="1.0" encoding="UTF-8" standalone="yes"?><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jpeg"/><Relationship Id="rId3" Type="http://schemas.openxmlformats.org/officeDocument/2006/relationships/image" Target="../media/image1.tif"/><Relationship Id="rId4" Type="http://schemas.openxmlformats.org/officeDocument/2006/relationships/slideLayout" Target="../slideLayouts/slideLayout1.xml"/><Relationship Id="rId5" Type="http://schemas.openxmlformats.org/officeDocument/2006/relationships/slideLayout" Target="../slideLayouts/slideLayout2.xml"/><Relationship Id="rId6" Type="http://schemas.openxmlformats.org/officeDocument/2006/relationships/slideLayout" Target="../slideLayouts/slideLayout3.xml"/><Relationship Id="rId7" Type="http://schemas.openxmlformats.org/officeDocument/2006/relationships/slideLayout" Target="../slideLayouts/slideLayout4.xml"/><Relationship Id="rId8" Type="http://schemas.openxmlformats.org/officeDocument/2006/relationships/slideLayout" Target="../slideLayouts/slideLayout5.xml"/><Relationship Id="rId9" Type="http://schemas.openxmlformats.org/officeDocument/2006/relationships/slideLayout" Target="../slideLayouts/slideLayout6.xml"/><Relationship Id="rId10" Type="http://schemas.openxmlformats.org/officeDocument/2006/relationships/slideLayout" Target="../slideLayouts/slideLayout7.xml"/><Relationship Id="rId11" Type="http://schemas.openxmlformats.org/officeDocument/2006/relationships/slideLayout" Target="../slideLayouts/slideLayout8.xml"/><Relationship Id="rId12"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p:bgPr>
    </p:bg>
    <p:spTree>
      <p:nvGrpSpPr>
        <p:cNvPr id="1" name=""/>
        <p:cNvGrpSpPr/>
        <p:nvPr/>
      </p:nvGrpSpPr>
      <p:grpSpPr>
        <a:xfrm>
          <a:off x="0" y="0"/>
          <a:ext cx="0" cy="0"/>
          <a:chOff x="0" y="0"/>
          <a:chExt cx="0" cy="0"/>
        </a:xfrm>
      </p:grpSpPr>
      <p:pic>
        <p:nvPicPr>
          <p:cNvPr id="2" name="Abstract 8-1.jpg"/>
          <p:cNvPicPr/>
          <p:nvPr/>
        </p:nvPicPr>
        <p:blipFill>
          <a:blip r:embed="rId2">
            <a:extLst/>
          </a:blip>
          <a:srcRect l="0" t="2807" r="89502" b="2465"/>
          <a:stretch>
            <a:fillRect/>
          </a:stretch>
        </p:blipFill>
        <p:spPr>
          <a:xfrm>
            <a:off x="0" y="-38100"/>
            <a:ext cx="1365146" cy="9855200"/>
          </a:xfrm>
          <a:prstGeom prst="rect">
            <a:avLst/>
          </a:prstGeom>
          <a:ln w="12700">
            <a:miter lim="400000"/>
          </a:ln>
        </p:spPr>
      </p:pic>
      <p:sp>
        <p:nvSpPr>
          <p:cNvPr id="3" name="Shape 3"/>
          <p:cNvSpPr/>
          <p:nvPr>
            <p:ph type="title"/>
          </p:nvPr>
        </p:nvSpPr>
        <p:spPr>
          <a:xfrm>
            <a:off x="1270000" y="254000"/>
            <a:ext cx="10464800" cy="1257300"/>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lstStyle/>
          <a:p>
            <a:pPr lvl="0">
              <a:defRPr b="0" sz="1800"/>
            </a:pPr>
            <a:r>
              <a:rPr b="1" sz="4600"/>
              <a:t>タイトルテキスト</a:t>
            </a:r>
          </a:p>
        </p:txBody>
      </p:sp>
      <p:sp>
        <p:nvSpPr>
          <p:cNvPr id="4" name="Shape 4"/>
          <p:cNvSpPr/>
          <p:nvPr>
            <p:ph type="body" idx="1"/>
          </p:nvPr>
        </p:nvSpPr>
        <p:spPr>
          <a:xfrm>
            <a:off x="1270000" y="1739900"/>
            <a:ext cx="10464800" cy="6743700"/>
          </a:xfrm>
          <a:prstGeom prst="rect">
            <a:avLst/>
          </a:prstGeom>
          <a:ln w="12700">
            <a:miter lim="400000"/>
          </a:ln>
          <a:extLst>
            <a:ext uri="{C572A759-6A51-4108-AA02-DFA0A04FC94B}">
              <ma14:wrappingTextBoxFlag xmlns:ma14="http://schemas.microsoft.com/office/mac/drawingml/2011/main" val="1"/>
            </a:ext>
          </a:extLst>
        </p:spPr>
        <p:txBody>
          <a:bodyPr lIns="0" tIns="0" rIns="0" bIns="0"/>
          <a:lstStyle>
            <a:lvl1pPr>
              <a:buBlip>
                <a:blip r:embed="rId3"/>
              </a:buBlip>
            </a:lvl1pPr>
            <a:lvl2pPr>
              <a:buFontTx/>
              <a:buChar char="➡"/>
            </a:lvl2pPr>
            <a:lvl3pPr>
              <a:buFont typeface="Zapf Dingbats"/>
              <a:buChar char="✴"/>
            </a:lvl3pPr>
            <a:lvl4pPr>
              <a:buFontTx/>
              <a:buChar char="-"/>
            </a:lvl4pPr>
          </a:lstStyle>
          <a:p>
            <a:pPr lvl="0">
              <a:defRPr sz="1800"/>
            </a:pPr>
            <a:r>
              <a:rPr sz="3200"/>
              <a:t>本文レベル1</a:t>
            </a:r>
            <a:endParaRPr sz="3200"/>
          </a:p>
          <a:p>
            <a:pPr lvl="1">
              <a:defRPr sz="1800"/>
            </a:pPr>
            <a:r>
              <a:rPr sz="3200"/>
              <a:t>本文レベル2</a:t>
            </a:r>
            <a:endParaRPr sz="3200"/>
          </a:p>
          <a:p>
            <a:pPr lvl="2">
              <a:defRPr sz="1800"/>
            </a:pPr>
            <a:r>
              <a:rPr sz="3200"/>
              <a:t>本文レベル3</a:t>
            </a:r>
            <a:endParaRPr sz="3200"/>
          </a:p>
          <a:p>
            <a:pPr lvl="3">
              <a:defRPr sz="1800"/>
            </a:pPr>
            <a:r>
              <a:rPr sz="3200"/>
              <a:t>本文レベル4</a:t>
            </a:r>
            <a:endParaRPr sz="3200"/>
          </a:p>
          <a:p>
            <a:pPr lvl="4">
              <a:defRPr sz="1800"/>
            </a:pPr>
            <a:r>
              <a:rPr sz="3200"/>
              <a:t>本文レベル 5</a:t>
            </a:r>
          </a:p>
        </p:txBody>
      </p:sp>
    </p:spTree>
  </p:cSld>
  <p:clrMap bg1="lt1" tx1="dk1" bg2="lt2" tx2="dk2" accent1="accent1" accent2="accent2" accent3="accent3" accent4="accent4" accent5="accent5" accent6="accent6" hlink="hlink" folHlink="folHlink"/>
  <p:sldLayoutIdLst>
    <p:sldLayoutId id="2147483649" r:id="rId4"/>
    <p:sldLayoutId id="2147483650" r:id="rId5"/>
    <p:sldLayoutId id="2147483651" r:id="rId6"/>
    <p:sldLayoutId id="2147483652" r:id="rId7"/>
    <p:sldLayoutId id="2147483653" r:id="rId8"/>
    <p:sldLayoutId id="2147483654" r:id="rId9"/>
    <p:sldLayoutId id="2147483655" r:id="rId10"/>
    <p:sldLayoutId id="2147483656" r:id="rId11"/>
    <p:sldLayoutId id="2147483657" r:id="rId12"/>
  </p:sldLayoutIdLst>
  <p:transition spd="med" advClick="1"/>
  <p:txStyles>
    <p:titleStyle>
      <a:lvl1pPr algn="ctr" defTabSz="584200">
        <a:defRPr b="1" sz="4600">
          <a:latin typeface="+mn-lt"/>
          <a:ea typeface="+mn-ea"/>
          <a:cs typeface="+mn-cs"/>
          <a:sym typeface="ヒラギノ明朝 Pro W3"/>
        </a:defRPr>
      </a:lvl1pPr>
      <a:lvl2pPr indent="228600" algn="ctr" defTabSz="584200">
        <a:defRPr b="1" sz="4600">
          <a:latin typeface="+mn-lt"/>
          <a:ea typeface="+mn-ea"/>
          <a:cs typeface="+mn-cs"/>
          <a:sym typeface="ヒラギノ明朝 Pro W3"/>
        </a:defRPr>
      </a:lvl2pPr>
      <a:lvl3pPr indent="457200" algn="ctr" defTabSz="584200">
        <a:defRPr b="1" sz="4600">
          <a:latin typeface="+mn-lt"/>
          <a:ea typeface="+mn-ea"/>
          <a:cs typeface="+mn-cs"/>
          <a:sym typeface="ヒラギノ明朝 Pro W3"/>
        </a:defRPr>
      </a:lvl3pPr>
      <a:lvl4pPr indent="685800" algn="ctr" defTabSz="584200">
        <a:defRPr b="1" sz="4600">
          <a:latin typeface="+mn-lt"/>
          <a:ea typeface="+mn-ea"/>
          <a:cs typeface="+mn-cs"/>
          <a:sym typeface="ヒラギノ明朝 Pro W3"/>
        </a:defRPr>
      </a:lvl4pPr>
      <a:lvl5pPr indent="914400" algn="ctr" defTabSz="584200">
        <a:defRPr b="1" sz="4600">
          <a:latin typeface="+mn-lt"/>
          <a:ea typeface="+mn-ea"/>
          <a:cs typeface="+mn-cs"/>
          <a:sym typeface="ヒラギノ明朝 Pro W3"/>
        </a:defRPr>
      </a:lvl5pPr>
      <a:lvl6pPr indent="1143000" algn="ctr" defTabSz="584200">
        <a:defRPr b="1" sz="4600">
          <a:latin typeface="+mn-lt"/>
          <a:ea typeface="+mn-ea"/>
          <a:cs typeface="+mn-cs"/>
          <a:sym typeface="ヒラギノ明朝 Pro W3"/>
        </a:defRPr>
      </a:lvl6pPr>
      <a:lvl7pPr indent="1371600" algn="ctr" defTabSz="584200">
        <a:defRPr b="1" sz="4600">
          <a:latin typeface="+mn-lt"/>
          <a:ea typeface="+mn-ea"/>
          <a:cs typeface="+mn-cs"/>
          <a:sym typeface="ヒラギノ明朝 Pro W3"/>
        </a:defRPr>
      </a:lvl7pPr>
      <a:lvl8pPr indent="1600200" algn="ctr" defTabSz="584200">
        <a:defRPr b="1" sz="4600">
          <a:latin typeface="+mn-lt"/>
          <a:ea typeface="+mn-ea"/>
          <a:cs typeface="+mn-cs"/>
          <a:sym typeface="ヒラギノ明朝 Pro W3"/>
        </a:defRPr>
      </a:lvl8pPr>
      <a:lvl9pPr indent="1828800" algn="ctr" defTabSz="584200">
        <a:defRPr b="1" sz="4600">
          <a:latin typeface="+mn-lt"/>
          <a:ea typeface="+mn-ea"/>
          <a:cs typeface="+mn-cs"/>
          <a:sym typeface="ヒラギノ明朝 Pro W3"/>
        </a:defRPr>
      </a:lvl9pPr>
    </p:titleStyle>
    <p:bodyStyle>
      <a:lvl1pPr marL="820108" indent="-489908" algn="just" defTabSz="584200">
        <a:spcBef>
          <a:spcPts val="1200"/>
        </a:spcBef>
        <a:buSzPct val="50000"/>
        <a:buFont typeface="Gill Sans"/>
        <a:buBlip>
          <a:blip r:embed="rId3"/>
        </a:buBlip>
        <a:defRPr sz="3200">
          <a:latin typeface="+mn-lt"/>
          <a:ea typeface="+mn-ea"/>
          <a:cs typeface="+mn-cs"/>
          <a:sym typeface="ヒラギノ明朝 Pro W3"/>
        </a:defRPr>
      </a:lvl1pPr>
      <a:lvl2pPr marL="1251908" indent="-489908" algn="just" defTabSz="584200">
        <a:spcBef>
          <a:spcPts val="1200"/>
        </a:spcBef>
        <a:buSzPct val="50000"/>
        <a:buFont typeface="Gill Sans"/>
        <a:buChar char="•"/>
        <a:defRPr sz="3200">
          <a:latin typeface="+mn-lt"/>
          <a:ea typeface="+mn-ea"/>
          <a:cs typeface="+mn-cs"/>
          <a:sym typeface="ヒラギノ明朝 Pro W3"/>
        </a:defRPr>
      </a:lvl2pPr>
      <a:lvl3pPr marL="1645744" indent="-439244" algn="just" defTabSz="584200">
        <a:spcBef>
          <a:spcPts val="1200"/>
        </a:spcBef>
        <a:buSzPct val="50000"/>
        <a:buFont typeface="Gill Sans"/>
        <a:buChar char="•"/>
        <a:defRPr sz="3200">
          <a:latin typeface="+mn-lt"/>
          <a:ea typeface="+mn-ea"/>
          <a:cs typeface="+mn-cs"/>
          <a:sym typeface="ヒラギノ明朝 Pro W3"/>
        </a:defRPr>
      </a:lvl3pPr>
      <a:lvl4pPr marL="2071565" indent="-407865" algn="just" defTabSz="584200">
        <a:spcBef>
          <a:spcPts val="1200"/>
        </a:spcBef>
        <a:buSzPct val="100000"/>
        <a:buFont typeface="Gill Sans"/>
        <a:buChar char="•"/>
        <a:defRPr sz="3200">
          <a:latin typeface="+mn-lt"/>
          <a:ea typeface="+mn-ea"/>
          <a:cs typeface="+mn-cs"/>
          <a:sym typeface="ヒラギノ明朝 Pro W3"/>
        </a:defRPr>
      </a:lvl4pPr>
      <a:lvl5pPr marL="2636248" indent="-540748" algn="just" defTabSz="584200">
        <a:spcBef>
          <a:spcPts val="1200"/>
        </a:spcBef>
        <a:buSzPct val="171000"/>
        <a:buFont typeface="Gill Sans"/>
        <a:buChar char="•"/>
        <a:defRPr sz="3200">
          <a:latin typeface="+mn-lt"/>
          <a:ea typeface="+mn-ea"/>
          <a:cs typeface="+mn-cs"/>
          <a:sym typeface="ヒラギノ明朝 Pro W3"/>
        </a:defRPr>
      </a:lvl5pPr>
      <a:lvl6pPr marL="2991848" indent="-540748" algn="just" defTabSz="584200">
        <a:spcBef>
          <a:spcPts val="1200"/>
        </a:spcBef>
        <a:buSzPct val="171000"/>
        <a:buFont typeface="Gill Sans"/>
        <a:buChar char="•"/>
        <a:defRPr sz="3200">
          <a:latin typeface="+mn-lt"/>
          <a:ea typeface="+mn-ea"/>
          <a:cs typeface="+mn-cs"/>
          <a:sym typeface="ヒラギノ明朝 Pro W3"/>
        </a:defRPr>
      </a:lvl6pPr>
      <a:lvl7pPr marL="3347448" indent="-540748" algn="just" defTabSz="584200">
        <a:spcBef>
          <a:spcPts val="1200"/>
        </a:spcBef>
        <a:buSzPct val="171000"/>
        <a:buFont typeface="Gill Sans"/>
        <a:buChar char="•"/>
        <a:defRPr sz="3200">
          <a:latin typeface="+mn-lt"/>
          <a:ea typeface="+mn-ea"/>
          <a:cs typeface="+mn-cs"/>
          <a:sym typeface="ヒラギノ明朝 Pro W3"/>
        </a:defRPr>
      </a:lvl7pPr>
      <a:lvl8pPr marL="3703048" indent="-540748" algn="just" defTabSz="584200">
        <a:spcBef>
          <a:spcPts val="1200"/>
        </a:spcBef>
        <a:buSzPct val="171000"/>
        <a:buFont typeface="Gill Sans"/>
        <a:buChar char="•"/>
        <a:defRPr sz="3200">
          <a:latin typeface="+mn-lt"/>
          <a:ea typeface="+mn-ea"/>
          <a:cs typeface="+mn-cs"/>
          <a:sym typeface="ヒラギノ明朝 Pro W3"/>
        </a:defRPr>
      </a:lvl8pPr>
      <a:lvl9pPr marL="4058648" indent="-540748" algn="just" defTabSz="584200">
        <a:spcBef>
          <a:spcPts val="1200"/>
        </a:spcBef>
        <a:buSzPct val="171000"/>
        <a:buFont typeface="Gill Sans"/>
        <a:buChar char="•"/>
        <a:defRPr sz="3200">
          <a:latin typeface="+mn-lt"/>
          <a:ea typeface="+mn-ea"/>
          <a:cs typeface="+mn-cs"/>
          <a:sym typeface="ヒラギノ明朝 Pro W3"/>
        </a:defRPr>
      </a:lvl9pPr>
    </p:bodyStyle>
    <p:otherStyle>
      <a:lvl1pPr algn="ctr" defTabSz="584200">
        <a:defRPr sz="1600">
          <a:solidFill>
            <a:schemeClr val="tx1"/>
          </a:solidFill>
          <a:latin typeface="+mn-lt"/>
          <a:ea typeface="+mn-ea"/>
          <a:cs typeface="+mn-cs"/>
          <a:sym typeface="Gill Sans"/>
        </a:defRPr>
      </a:lvl1pPr>
      <a:lvl2pPr indent="228600" algn="ctr" defTabSz="584200">
        <a:defRPr sz="1600">
          <a:solidFill>
            <a:schemeClr val="tx1"/>
          </a:solidFill>
          <a:latin typeface="+mn-lt"/>
          <a:ea typeface="+mn-ea"/>
          <a:cs typeface="+mn-cs"/>
          <a:sym typeface="Gill Sans"/>
        </a:defRPr>
      </a:lvl2pPr>
      <a:lvl3pPr indent="457200" algn="ctr" defTabSz="584200">
        <a:defRPr sz="1600">
          <a:solidFill>
            <a:schemeClr val="tx1"/>
          </a:solidFill>
          <a:latin typeface="+mn-lt"/>
          <a:ea typeface="+mn-ea"/>
          <a:cs typeface="+mn-cs"/>
          <a:sym typeface="Gill Sans"/>
        </a:defRPr>
      </a:lvl3pPr>
      <a:lvl4pPr indent="685800" algn="ctr" defTabSz="584200">
        <a:defRPr sz="1600">
          <a:solidFill>
            <a:schemeClr val="tx1"/>
          </a:solidFill>
          <a:latin typeface="+mn-lt"/>
          <a:ea typeface="+mn-ea"/>
          <a:cs typeface="+mn-cs"/>
          <a:sym typeface="Gill Sans"/>
        </a:defRPr>
      </a:lvl4pPr>
      <a:lvl5pPr indent="914400" algn="ctr" defTabSz="584200">
        <a:defRPr sz="1600">
          <a:solidFill>
            <a:schemeClr val="tx1"/>
          </a:solidFill>
          <a:latin typeface="+mn-lt"/>
          <a:ea typeface="+mn-ea"/>
          <a:cs typeface="+mn-cs"/>
          <a:sym typeface="Gill Sans"/>
        </a:defRPr>
      </a:lvl5pPr>
      <a:lvl6pPr indent="1143000" algn="ctr" defTabSz="584200">
        <a:defRPr sz="1600">
          <a:solidFill>
            <a:schemeClr val="tx1"/>
          </a:solidFill>
          <a:latin typeface="+mn-lt"/>
          <a:ea typeface="+mn-ea"/>
          <a:cs typeface="+mn-cs"/>
          <a:sym typeface="Gill Sans"/>
        </a:defRPr>
      </a:lvl6pPr>
      <a:lvl7pPr indent="1371600" algn="ctr" defTabSz="584200">
        <a:defRPr sz="1600">
          <a:solidFill>
            <a:schemeClr val="tx1"/>
          </a:solidFill>
          <a:latin typeface="+mn-lt"/>
          <a:ea typeface="+mn-ea"/>
          <a:cs typeface="+mn-cs"/>
          <a:sym typeface="Gill Sans"/>
        </a:defRPr>
      </a:lvl7pPr>
      <a:lvl8pPr indent="1600200" algn="ctr" defTabSz="584200">
        <a:defRPr sz="1600">
          <a:solidFill>
            <a:schemeClr val="tx1"/>
          </a:solidFill>
          <a:latin typeface="+mn-lt"/>
          <a:ea typeface="+mn-ea"/>
          <a:cs typeface="+mn-cs"/>
          <a:sym typeface="Gill Sans"/>
        </a:defRPr>
      </a:lvl8pPr>
      <a:lvl9pPr indent="1828800" algn="ctr" defTabSz="584200">
        <a:defRPr sz="1600">
          <a:solidFill>
            <a:schemeClr val="tx1"/>
          </a:solidFill>
          <a:latin typeface="+mn-lt"/>
          <a:ea typeface="+mn-ea"/>
          <a:cs typeface="+mn-cs"/>
          <a:sym typeface="Gill Sans"/>
        </a:defRPr>
      </a:lvl9pPr>
    </p:otherStyle>
  </p:txStyles>
</p:sldMaster>
</file>

<file path=ppt/slides/_rels/slide1.xml.rels><?xml version="1.0" encoding="UTF-8" standalone="yes"?><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tif"/></Relationships>

</file>

<file path=ppt/slides/_rels/slide11.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tif"/><Relationship Id="rId3" Type="http://schemas.openxmlformats.org/officeDocument/2006/relationships/image" Target="../media/image1.png"/></Relationships>

</file>

<file path=ppt/slides/_rels/slide12.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1.tif"/></Relationships>

</file>

<file path=ppt/slides/_rels/slide13.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tif"/><Relationship Id="rId3" Type="http://schemas.openxmlformats.org/officeDocument/2006/relationships/image" Target="../media/image3.png"/></Relationships>

</file>

<file path=ppt/slides/_rels/slide14.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tif"/></Relationships>

</file>

<file path=ppt/slides/_rels/slide15.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tif"/></Relationships>

</file>

<file path=ppt/slides/_rels/slide16.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tif"/></Relationships>

</file>

<file path=ppt/slides/_rels/slide17.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tif"/><Relationship Id="rId3" Type="http://schemas.openxmlformats.org/officeDocument/2006/relationships/image" Target="../media/image4.png"/></Relationships>

</file>

<file path=ppt/slides/_rels/slide18.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tif"/></Relationships>

</file>

<file path=ppt/slides/_rels/slide19.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tif"/></Relationships>

</file>

<file path=ppt/slides/_rels/slide2.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tif"/></Relationships>

</file>

<file path=ppt/slides/_rels/slide20.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tif"/></Relationships>

</file>

<file path=ppt/slides/_rels/slide21.xml.rels><?xml version="1.0" encoding="UTF-8" standalone="yes"?><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5.png"/></Relationships>

</file>

<file path=ppt/slides/_rels/slide22.xml.rels><?xml version="1.0" encoding="UTF-8" standalone="yes"?><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6.png"/></Relationships>

</file>

<file path=ppt/slides/_rels/slide23.xml.rels><?xml version="1.0" encoding="UTF-8" standalone="yes"?><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7.png"/></Relationships>

</file>

<file path=ppt/slides/_rels/slide24.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tif"/></Relationships>

</file>

<file path=ppt/slides/_rels/slide25.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tif"/></Relationships>

</file>

<file path=ppt/slides/_rels/slide26.xml.rels><?xml version="1.0" encoding="UTF-8" standalone="yes"?><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8.png"/></Relationships>

</file>

<file path=ppt/slides/_rels/slide27.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tif"/></Relationships>

</file>

<file path=ppt/slides/_rels/slide28.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tif"/></Relationships>

</file>

<file path=ppt/slides/_rels/slide29.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tif"/></Relationships>

</file>

<file path=ppt/slides/_rels/slide3.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tif"/></Relationships>

</file>

<file path=ppt/slides/_rels/slide30.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tif"/></Relationships>

</file>

<file path=ppt/slides/_rels/slide31.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tif"/></Relationships>

</file>

<file path=ppt/slides/_rels/slide32.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tif"/></Relationships>

</file>

<file path=ppt/slides/_rels/slide33.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tif"/></Relationships>

</file>

<file path=ppt/slides/_rels/slide34.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tif"/></Relationships>

</file>

<file path=ppt/slides/_rels/slide35.xml.rels><?xml version="1.0" encoding="UTF-8" standalone="yes"?><Relationships xmlns="http://schemas.openxmlformats.org/package/2006/relationships"><Relationship Id="rId1" Type="http://schemas.openxmlformats.org/officeDocument/2006/relationships/slideLayout" Target="../slideLayouts/slideLayout4.xml"/></Relationships>

</file>

<file path=ppt/slides/_rels/slide36.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tif"/></Relationships>

</file>

<file path=ppt/slides/_rels/slide37.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tif"/><Relationship Id="rId3" Type="http://schemas.openxmlformats.org/officeDocument/2006/relationships/hyperlink" Target="https://docs.oracle.com/javase/jp/8/docs/api/" TargetMode="External"/></Relationships>

</file>

<file path=ppt/slides/_rels/slide38.xml.rels><?xml version="1.0" encoding="UTF-8" standalone="yes"?><Relationships xmlns="http://schemas.openxmlformats.org/package/2006/relationships"><Relationship Id="rId1" Type="http://schemas.openxmlformats.org/officeDocument/2006/relationships/slideLayout" Target="../slideLayouts/slideLayout4.xml"/></Relationships>

</file>

<file path=ppt/slides/_rels/slide39.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tif"/></Relationships>

</file>

<file path=ppt/slides/_rels/slide4.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tif"/></Relationships>

</file>

<file path=ppt/slides/_rels/slide40.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tif"/></Relationships>

</file>

<file path=ppt/slides/_rels/slide41.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tif"/></Relationships>

</file>

<file path=ppt/slides/_rels/slide42.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tif"/></Relationships>

</file>

<file path=ppt/slides/_rels/slide43.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tif"/></Relationships>

</file>

<file path=ppt/slides/_rels/slide44.xml.rels><?xml version="1.0" encoding="UTF-8" standalone="yes"?><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tif"/></Relationships>

</file>

<file path=ppt/slides/_rels/slide45.xml.rels><?xml version="1.0" encoding="UTF-8" standalone="yes"?><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tif"/></Relationships>

</file>

<file path=ppt/slides/_rels/slide46.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tif"/></Relationships>

</file>

<file path=ppt/slides/_rels/slide47.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tif"/></Relationships>

</file>

<file path=ppt/slides/_rels/slide48.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tif"/></Relationships>

</file>

<file path=ppt/slides/_rels/slide49.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tif"/></Relationships>

</file>

<file path=ppt/slides/_rels/slide5.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tif"/></Relationships>

</file>

<file path=ppt/slides/_rels/slide50.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tif"/></Relationships>

</file>

<file path=ppt/slides/_rels/slide51.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tif"/></Relationships>

</file>

<file path=ppt/slides/_rels/slide52.xml.rels><?xml version="1.0" encoding="UTF-8" standalone="yes"?><Relationships xmlns="http://schemas.openxmlformats.org/package/2006/relationships"><Relationship Id="rId1" Type="http://schemas.openxmlformats.org/officeDocument/2006/relationships/slideLayout" Target="../slideLayouts/slideLayout8.xml"/></Relationships>

</file>

<file path=ppt/slides/_rels/slide53.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tif"/></Relationships>

</file>

<file path=ppt/slides/_rels/slide54.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tif"/></Relationships>

</file>

<file path=ppt/slides/_rels/slide55.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tif"/></Relationships>

</file>

<file path=ppt/slides/_rels/slide56.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tif"/></Relationships>

</file>

<file path=ppt/slides/_rels/slide57.xml.rels><?xml version="1.0" encoding="UTF-8" standalone="yes"?><Relationships xmlns="http://schemas.openxmlformats.org/package/2006/relationships"><Relationship Id="rId1" Type="http://schemas.openxmlformats.org/officeDocument/2006/relationships/slideLayout" Target="../slideLayouts/slideLayout8.xml"/></Relationships>

</file>

<file path=ppt/slides/_rels/slide58.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tif"/></Relationships>

</file>

<file path=ppt/slides/_rels/slide59.xml.rels><?xml version="1.0" encoding="UTF-8" standalone="yes"?><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image" Target="../media/image1.tif"/></Relationships>

</file>

<file path=ppt/slides/_rels/slide6.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tif"/></Relationships>

</file>

<file path=ppt/slides/_rels/slide60.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tif"/></Relationships>

</file>

<file path=ppt/slides/_rels/slide61.xml.rels><?xml version="1.0" encoding="UTF-8" standalone="yes"?><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image" Target="../media/image1.tif"/></Relationships>

</file>

<file path=ppt/slides/_rels/slide62.xml.rels><?xml version="1.0" encoding="UTF-8" standalone="yes"?><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image" Target="../media/image1.tif"/></Relationships>

</file>

<file path=ppt/slides/_rels/slide63.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tif"/></Relationships>

</file>

<file path=ppt/slides/_rels/slide64.xml.rels><?xml version="1.0" encoding="UTF-8" standalone="yes"?><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image" Target="../media/image1.tif"/></Relationships>

</file>

<file path=ppt/slides/_rels/slide65.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tif"/></Relationships>

</file>

<file path=ppt/slides/_rels/slide7.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tif"/></Relationships>

</file>

<file path=ppt/slides/_rels/slide8.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tif"/></Relationships>

</file>

<file path=ppt/slides/_rels/slide9.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tif"/></Relationships>

</file>

<file path=ppt/slides/slide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5" name="Shape 35"/>
          <p:cNvSpPr/>
          <p:nvPr>
            <p:ph type="title"/>
          </p:nvPr>
        </p:nvSpPr>
        <p:spPr>
          <a:xfrm>
            <a:off x="650240" y="48768"/>
            <a:ext cx="11704320" cy="2828545"/>
          </a:xfrm>
          <a:prstGeom prst="rect">
            <a:avLst/>
          </a:prstGeom>
        </p:spPr>
        <p:txBody>
          <a:bodyPr/>
          <a:lstStyle>
            <a:lvl1pPr defTabSz="585216">
              <a:lnSpc>
                <a:spcPts val="8400"/>
              </a:lnSpc>
              <a:tabLst>
                <a:tab pos="1587500" algn="l"/>
              </a:tabLst>
              <a:defRPr sz="7000"/>
            </a:lvl1pPr>
          </a:lstStyle>
          <a:p>
            <a:pPr lvl="0">
              <a:defRPr b="0" sz="1800">
                <a:solidFill>
                  <a:srgbClr val="000000"/>
                </a:solidFill>
              </a:defRPr>
            </a:pPr>
            <a:r>
              <a:rPr b="1" sz="7000">
                <a:solidFill>
                  <a:srgbClr val="000849"/>
                </a:solidFill>
              </a:rPr>
              <a:t>Object Oriented Programming</a:t>
            </a:r>
          </a:p>
        </p:txBody>
      </p:sp>
      <p:sp>
        <p:nvSpPr>
          <p:cNvPr id="36" name="Shape 36"/>
          <p:cNvSpPr/>
          <p:nvPr>
            <p:ph type="body" idx="1"/>
          </p:nvPr>
        </p:nvSpPr>
        <p:spPr>
          <a:prstGeom prst="rect">
            <a:avLst/>
          </a:prstGeom>
        </p:spPr>
        <p:txBody>
          <a:bodyPr/>
          <a:lstStyle/>
          <a:p>
            <a:pPr lvl="0" defTabSz="585216">
              <a:lnSpc>
                <a:spcPts val="5500"/>
              </a:lnSpc>
              <a:tabLst>
                <a:tab pos="1587500" algn="l"/>
              </a:tabLst>
              <a:defRPr b="0" sz="1800">
                <a:solidFill>
                  <a:srgbClr val="000000"/>
                </a:solidFill>
              </a:defRPr>
            </a:pPr>
            <a:r>
              <a:rPr b="1" sz="4600">
                <a:solidFill>
                  <a:srgbClr val="2A1941"/>
                </a:solidFill>
              </a:rPr>
              <a:t>Java Language Introduction</a:t>
            </a:r>
            <a:endParaRPr b="1" sz="4600">
              <a:solidFill>
                <a:srgbClr val="2A1941"/>
              </a:solidFill>
            </a:endParaRPr>
          </a:p>
          <a:p>
            <a:pPr lvl="0" defTabSz="585216">
              <a:lnSpc>
                <a:spcPts val="5500"/>
              </a:lnSpc>
              <a:tabLst>
                <a:tab pos="1587500" algn="l"/>
              </a:tabLst>
              <a:defRPr b="0" sz="1800">
                <a:solidFill>
                  <a:srgbClr val="000000"/>
                </a:solidFill>
              </a:defRPr>
            </a:pPr>
            <a:r>
              <a:rPr b="1" sz="4600">
                <a:solidFill>
                  <a:srgbClr val="2A1941"/>
                </a:solidFill>
              </a:rPr>
              <a:t>for Python programmer</a:t>
            </a:r>
            <a:endParaRPr b="1" sz="4600">
              <a:solidFill>
                <a:srgbClr val="2A1941"/>
              </a:solidFill>
            </a:endParaRPr>
          </a:p>
          <a:p>
            <a:pPr lvl="0" defTabSz="585216">
              <a:lnSpc>
                <a:spcPts val="5500"/>
              </a:lnSpc>
              <a:tabLst>
                <a:tab pos="1587500" algn="l"/>
              </a:tabLst>
              <a:defRPr b="0" sz="1800">
                <a:solidFill>
                  <a:srgbClr val="000000"/>
                </a:solidFill>
              </a:defRPr>
            </a:pPr>
            <a:r>
              <a:rPr b="1" sz="4600">
                <a:solidFill>
                  <a:srgbClr val="2A1941"/>
                </a:solidFill>
              </a:rPr>
              <a:t>Lecture 5</a:t>
            </a:r>
            <a:endParaRPr b="1" sz="4600">
              <a:solidFill>
                <a:srgbClr val="2A1941"/>
              </a:solidFill>
            </a:endParaRPr>
          </a:p>
          <a:p>
            <a:pPr lvl="0" defTabSz="585216">
              <a:lnSpc>
                <a:spcPts val="5500"/>
              </a:lnSpc>
              <a:tabLst>
                <a:tab pos="1587500" algn="l"/>
              </a:tabLst>
              <a:defRPr b="0" sz="1800">
                <a:solidFill>
                  <a:srgbClr val="000000"/>
                </a:solidFill>
              </a:defRPr>
            </a:pPr>
            <a:endParaRPr b="1" sz="4600">
              <a:solidFill>
                <a:srgbClr val="2A1941"/>
              </a:solidFill>
            </a:endParaRPr>
          </a:p>
          <a:p>
            <a:pPr lvl="0" defTabSz="585216">
              <a:lnSpc>
                <a:spcPts val="5500"/>
              </a:lnSpc>
              <a:tabLst>
                <a:tab pos="1587500" algn="l"/>
              </a:tabLst>
              <a:defRPr b="0" sz="1800">
                <a:solidFill>
                  <a:srgbClr val="000000"/>
                </a:solidFill>
              </a:defRPr>
            </a:pPr>
            <a:r>
              <a:rPr b="1" sz="4600">
                <a:solidFill>
                  <a:srgbClr val="2A1941"/>
                </a:solidFill>
              </a:rPr>
              <a:t>Tatsuo Minohara</a:t>
            </a:r>
          </a:p>
        </p:txBody>
      </p:sp>
    </p:spTree>
  </p:cSld>
  <p:clrMapOvr>
    <a:masterClrMapping/>
  </p:clrMapOvr>
  <p:transition spd="med" advClick="1"/>
</p:sld>
</file>

<file path=ppt/slides/slide1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64" name="Shape 64"/>
          <p:cNvSpPr/>
          <p:nvPr>
            <p:ph type="title"/>
          </p:nvPr>
        </p:nvSpPr>
        <p:spPr>
          <a:prstGeom prst="rect">
            <a:avLst/>
          </a:prstGeom>
        </p:spPr>
        <p:txBody>
          <a:bodyPr/>
          <a:lstStyle/>
          <a:p>
            <a:pPr lvl="0">
              <a:defRPr b="0" sz="1800"/>
            </a:pPr>
            <a:r>
              <a:rPr b="1" sz="4600">
                <a:latin typeface="Palatino"/>
                <a:ea typeface="Palatino"/>
                <a:cs typeface="Palatino"/>
                <a:sym typeface="Palatino"/>
              </a:rPr>
              <a:t>Frame</a:t>
            </a:r>
            <a:r>
              <a:rPr b="1" sz="4600"/>
              <a:t>クラスのオブジェクト</a:t>
            </a:r>
          </a:p>
        </p:txBody>
      </p:sp>
      <p:sp>
        <p:nvSpPr>
          <p:cNvPr id="65" name="Shape 65"/>
          <p:cNvSpPr/>
          <p:nvPr>
            <p:ph type="body" idx="1"/>
          </p:nvPr>
        </p:nvSpPr>
        <p:spPr>
          <a:prstGeom prst="rect">
            <a:avLst/>
          </a:prstGeom>
        </p:spPr>
        <p:txBody>
          <a:bodyPr/>
          <a:lstStyle/>
          <a:p>
            <a:pPr lvl="0">
              <a:buBlip>
                <a:blip r:embed="rId2"/>
              </a:buBlip>
              <a:defRPr sz="1800"/>
            </a:pPr>
            <a:r>
              <a:rPr sz="3200"/>
              <a:t>新しくウィンドウを作るためのオブジェクト</a:t>
            </a:r>
            <a:endParaRPr sz="3200"/>
          </a:p>
          <a:p>
            <a:pPr lvl="1">
              <a:defRPr sz="1800"/>
            </a:pPr>
            <a:r>
              <a:rPr b="1" sz="3200">
                <a:latin typeface="Palatino"/>
                <a:ea typeface="Palatino"/>
                <a:cs typeface="Palatino"/>
                <a:sym typeface="Palatino"/>
              </a:rPr>
              <a:t>new</a:t>
            </a:r>
            <a:r>
              <a:rPr sz="3200">
                <a:latin typeface="Palatino"/>
                <a:ea typeface="Palatino"/>
                <a:cs typeface="Palatino"/>
                <a:sym typeface="Palatino"/>
              </a:rPr>
              <a:t> Frame</a:t>
            </a:r>
            <a:r>
              <a:rPr sz="3200"/>
              <a:t>( “ウィンドウのタイトル” );</a:t>
            </a:r>
            <a:endParaRPr sz="3200"/>
          </a:p>
          <a:p>
            <a:pPr lvl="0">
              <a:buBlip>
                <a:blip r:embed="rId2"/>
              </a:buBlip>
              <a:defRPr sz="1800"/>
            </a:pPr>
            <a:endParaRPr sz="3200"/>
          </a:p>
          <a:p>
            <a:pPr lvl="0">
              <a:buBlip>
                <a:blip r:embed="rId2"/>
              </a:buBlip>
              <a:defRPr sz="1800"/>
            </a:pPr>
            <a:r>
              <a:rPr sz="3200"/>
              <a:t>メソッド</a:t>
            </a:r>
            <a:endParaRPr sz="3200"/>
          </a:p>
          <a:p>
            <a:pPr lvl="1">
              <a:defRPr sz="1800"/>
            </a:pPr>
            <a:r>
              <a:rPr sz="3200">
                <a:latin typeface="Palatino"/>
                <a:ea typeface="Palatino"/>
                <a:cs typeface="Palatino"/>
                <a:sym typeface="Palatino"/>
              </a:rPr>
              <a:t>setSize</a:t>
            </a:r>
            <a:r>
              <a:rPr sz="3200"/>
              <a:t>( 幅, 高さ )…幅と高さを設定する</a:t>
            </a:r>
            <a:endParaRPr sz="3200"/>
          </a:p>
          <a:p>
            <a:pPr lvl="1">
              <a:defRPr sz="1800"/>
            </a:pPr>
            <a:r>
              <a:rPr sz="3200">
                <a:latin typeface="Palatino"/>
                <a:ea typeface="Palatino"/>
                <a:cs typeface="Palatino"/>
                <a:sym typeface="Palatino"/>
              </a:rPr>
              <a:t>setVisible</a:t>
            </a:r>
            <a:r>
              <a:rPr sz="3200"/>
              <a:t>( 論理値 ) …</a:t>
            </a:r>
            <a:r>
              <a:rPr b="1" sz="3200">
                <a:latin typeface="Palatino"/>
                <a:ea typeface="Palatino"/>
                <a:cs typeface="Palatino"/>
                <a:sym typeface="Palatino"/>
              </a:rPr>
              <a:t>true</a:t>
            </a:r>
            <a:r>
              <a:rPr sz="3200"/>
              <a:t>で表示、</a:t>
            </a:r>
            <a:r>
              <a:rPr b="1" sz="3200">
                <a:latin typeface="Palatino"/>
                <a:ea typeface="Palatino"/>
                <a:cs typeface="Palatino"/>
                <a:sym typeface="Palatino"/>
              </a:rPr>
              <a:t>false</a:t>
            </a:r>
            <a:r>
              <a:rPr sz="3200"/>
              <a:t>で非表示</a:t>
            </a:r>
            <a:endParaRPr sz="3200"/>
          </a:p>
          <a:p>
            <a:pPr lvl="1">
              <a:defRPr sz="1800"/>
            </a:pPr>
            <a:r>
              <a:rPr b="1" sz="3200">
                <a:latin typeface="Palatino"/>
                <a:ea typeface="Palatino"/>
                <a:cs typeface="Palatino"/>
                <a:sym typeface="Palatino"/>
              </a:rPr>
              <a:t>boolean</a:t>
            </a:r>
            <a:r>
              <a:rPr sz="3200">
                <a:latin typeface="Palatino"/>
                <a:ea typeface="Palatino"/>
                <a:cs typeface="Palatino"/>
                <a:sym typeface="Palatino"/>
              </a:rPr>
              <a:t> isVisible( )</a:t>
            </a:r>
            <a:r>
              <a:rPr sz="3200"/>
              <a:t>…表示されているかどうか</a:t>
            </a:r>
            <a:endParaRPr sz="3200"/>
          </a:p>
          <a:p>
            <a:pPr lvl="1">
              <a:defRPr sz="1800"/>
            </a:pPr>
            <a:r>
              <a:rPr sz="3200">
                <a:latin typeface="Palatino"/>
                <a:ea typeface="Palatino"/>
                <a:cs typeface="Palatino"/>
                <a:sym typeface="Palatino"/>
              </a:rPr>
              <a:t>Graphics  getGraphics( )</a:t>
            </a:r>
            <a:r>
              <a:rPr sz="3200"/>
              <a:t>…描画領域を返す</a:t>
            </a:r>
          </a:p>
        </p:txBody>
      </p:sp>
    </p:spTree>
  </p:cSld>
  <p:clrMapOvr>
    <a:masterClrMapping/>
  </p:clrMapOvr>
  <p:transition spd="med" advClick="1"/>
</p:sld>
</file>

<file path=ppt/slides/slide1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67" name="Shape 67"/>
          <p:cNvSpPr/>
          <p:nvPr>
            <p:ph type="title"/>
          </p:nvPr>
        </p:nvSpPr>
        <p:spPr>
          <a:prstGeom prst="rect">
            <a:avLst/>
          </a:prstGeom>
        </p:spPr>
        <p:txBody>
          <a:bodyPr/>
          <a:lstStyle>
            <a:lvl1pPr>
              <a:defRPr>
                <a:latin typeface="Palatino"/>
                <a:ea typeface="Palatino"/>
                <a:cs typeface="Palatino"/>
                <a:sym typeface="Palatino"/>
              </a:defRPr>
            </a:lvl1pPr>
          </a:lstStyle>
          <a:p>
            <a:pPr lvl="0">
              <a:defRPr b="0" sz="1800"/>
            </a:pPr>
            <a:r>
              <a:rPr b="1" sz="4600"/>
              <a:t>repaint( );</a:t>
            </a:r>
          </a:p>
        </p:txBody>
      </p:sp>
      <p:sp>
        <p:nvSpPr>
          <p:cNvPr id="68" name="Shape 68"/>
          <p:cNvSpPr/>
          <p:nvPr>
            <p:ph type="body" idx="1"/>
          </p:nvPr>
        </p:nvSpPr>
        <p:spPr>
          <a:prstGeom prst="rect">
            <a:avLst/>
          </a:prstGeom>
        </p:spPr>
        <p:txBody>
          <a:bodyPr/>
          <a:lstStyle/>
          <a:p>
            <a:pPr lvl="0">
              <a:buBlip>
                <a:blip r:embed="rId2"/>
              </a:buBlip>
              <a:defRPr sz="1800"/>
            </a:pPr>
            <a:r>
              <a:rPr sz="3200"/>
              <a:t>アプレットに再描画を促す</a:t>
            </a:r>
            <a:endParaRPr sz="3200"/>
          </a:p>
          <a:p>
            <a:pPr lvl="1">
              <a:defRPr sz="1800"/>
            </a:pPr>
            <a:r>
              <a:rPr sz="3200"/>
              <a:t>間接的に</a:t>
            </a:r>
            <a:r>
              <a:rPr sz="3200">
                <a:latin typeface="Palatino"/>
                <a:ea typeface="Palatino"/>
                <a:cs typeface="Palatino"/>
                <a:sym typeface="Palatino"/>
              </a:rPr>
              <a:t>paint( Graphics g )</a:t>
            </a:r>
            <a:r>
              <a:rPr sz="3200"/>
              <a:t>を呼び出す</a:t>
            </a:r>
          </a:p>
        </p:txBody>
      </p:sp>
      <p:pic>
        <p:nvPicPr>
          <p:cNvPr id="69" name="image9-5.png"/>
          <p:cNvPicPr/>
          <p:nvPr/>
        </p:nvPicPr>
        <p:blipFill>
          <a:blip r:embed="rId3">
            <a:extLst/>
          </a:blip>
          <a:stretch>
            <a:fillRect/>
          </a:stretch>
        </p:blipFill>
        <p:spPr>
          <a:xfrm>
            <a:off x="2335609" y="4641783"/>
            <a:ext cx="8572501" cy="2349501"/>
          </a:xfrm>
          <a:prstGeom prst="rect">
            <a:avLst/>
          </a:prstGeom>
          <a:ln w="12700">
            <a:miter lim="400000"/>
          </a:ln>
        </p:spPr>
      </p:pic>
    </p:spTree>
  </p:cSld>
  <p:clrMapOvr>
    <a:masterClrMapping/>
  </p:clrMapOvr>
  <p:transition spd="med" advClick="1"/>
</p:sld>
</file>

<file path=ppt/slides/slide1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pic>
        <p:nvPicPr>
          <p:cNvPr id="71" name="image9-1.png"/>
          <p:cNvPicPr/>
          <p:nvPr/>
        </p:nvPicPr>
        <p:blipFill>
          <a:blip r:embed="rId2">
            <a:extLst/>
          </a:blip>
          <a:stretch>
            <a:fillRect/>
          </a:stretch>
        </p:blipFill>
        <p:spPr>
          <a:xfrm>
            <a:off x="5378566" y="3462293"/>
            <a:ext cx="7394327" cy="2213152"/>
          </a:xfrm>
          <a:prstGeom prst="rect">
            <a:avLst/>
          </a:prstGeom>
          <a:ln w="12700">
            <a:miter lim="400000"/>
          </a:ln>
        </p:spPr>
      </p:pic>
      <p:sp>
        <p:nvSpPr>
          <p:cNvPr id="72" name="Shape 72"/>
          <p:cNvSpPr/>
          <p:nvPr>
            <p:ph type="title"/>
          </p:nvPr>
        </p:nvSpPr>
        <p:spPr>
          <a:prstGeom prst="rect">
            <a:avLst/>
          </a:prstGeom>
        </p:spPr>
        <p:txBody>
          <a:bodyPr/>
          <a:lstStyle/>
          <a:p>
            <a:pPr lvl="0">
              <a:defRPr b="0" sz="1800"/>
            </a:pPr>
            <a:r>
              <a:rPr b="1" sz="4600"/>
              <a:t>インターフェース</a:t>
            </a:r>
          </a:p>
        </p:txBody>
      </p:sp>
      <p:sp>
        <p:nvSpPr>
          <p:cNvPr id="73" name="Shape 73"/>
          <p:cNvSpPr/>
          <p:nvPr>
            <p:ph type="body" idx="1"/>
          </p:nvPr>
        </p:nvSpPr>
        <p:spPr>
          <a:prstGeom prst="rect">
            <a:avLst/>
          </a:prstGeom>
        </p:spPr>
        <p:txBody>
          <a:bodyPr/>
          <a:lstStyle/>
          <a:p>
            <a:pPr lvl="0">
              <a:buBlip>
                <a:blip r:embed="rId3"/>
              </a:buBlip>
              <a:defRPr sz="1800"/>
            </a:pPr>
            <a:r>
              <a:rPr sz="3200">
                <a:latin typeface="Palatino"/>
                <a:ea typeface="Palatino"/>
                <a:cs typeface="Palatino"/>
                <a:sym typeface="Palatino"/>
              </a:rPr>
              <a:t>Java</a:t>
            </a:r>
            <a:r>
              <a:rPr sz="3200"/>
              <a:t>のクラスは、単一継承</a:t>
            </a:r>
            <a:endParaRPr sz="3200"/>
          </a:p>
          <a:p>
            <a:pPr lvl="1">
              <a:defRPr sz="1800"/>
            </a:pPr>
            <a:r>
              <a:rPr b="1" sz="3200">
                <a:latin typeface="Palatino"/>
                <a:ea typeface="Palatino"/>
                <a:cs typeface="Palatino"/>
                <a:sym typeface="Palatino"/>
              </a:rPr>
              <a:t>extends</a:t>
            </a:r>
            <a:r>
              <a:rPr sz="3200"/>
              <a:t> の後に書けるのは１つのクラス</a:t>
            </a:r>
            <a:endParaRPr sz="3200"/>
          </a:p>
          <a:p>
            <a:pPr lvl="1">
              <a:defRPr sz="1800"/>
            </a:pPr>
            <a:endParaRPr sz="3200"/>
          </a:p>
          <a:p>
            <a:pPr lvl="0">
              <a:buBlip>
                <a:blip r:embed="rId3"/>
              </a:buBlip>
              <a:defRPr sz="1800"/>
            </a:pPr>
            <a:endParaRPr sz="3200"/>
          </a:p>
          <a:p>
            <a:pPr lvl="0">
              <a:buBlip>
                <a:blip r:embed="rId3"/>
              </a:buBlip>
              <a:defRPr sz="1800"/>
            </a:pPr>
            <a:r>
              <a:rPr sz="3200"/>
              <a:t>クラスの機能を拡張する</a:t>
            </a:r>
            <a:endParaRPr sz="3200"/>
          </a:p>
          <a:p>
            <a:pPr lvl="1">
              <a:defRPr sz="1800"/>
            </a:pPr>
            <a:r>
              <a:rPr sz="3200"/>
              <a:t>インターフェース</a:t>
            </a:r>
            <a:endParaRPr sz="3200"/>
          </a:p>
          <a:p>
            <a:pPr lvl="1">
              <a:defRPr sz="1800"/>
            </a:pPr>
            <a:r>
              <a:rPr sz="3200"/>
              <a:t>すでに用意されているインタフェースを使う</a:t>
            </a:r>
            <a:endParaRPr sz="3200"/>
          </a:p>
          <a:p>
            <a:pPr lvl="2" marL="0" indent="1173791">
              <a:buSzTx/>
              <a:buNone/>
              <a:defRPr sz="1800"/>
            </a:pPr>
            <a:r>
              <a:rPr sz="3200">
                <a:latin typeface="Palatino"/>
                <a:ea typeface="Palatino"/>
                <a:cs typeface="Palatino"/>
                <a:sym typeface="Palatino"/>
              </a:rPr>
              <a:t>Runnable</a:t>
            </a:r>
            <a:r>
              <a:rPr sz="3200"/>
              <a:t>, </a:t>
            </a:r>
            <a:r>
              <a:rPr sz="3200">
                <a:latin typeface="Palatino"/>
                <a:ea typeface="Palatino"/>
                <a:cs typeface="Palatino"/>
                <a:sym typeface="Palatino"/>
              </a:rPr>
              <a:t>ActionListener</a:t>
            </a:r>
            <a:r>
              <a:rPr sz="3200"/>
              <a:t>, …</a:t>
            </a:r>
          </a:p>
        </p:txBody>
      </p:sp>
    </p:spTree>
  </p:cSld>
  <p:clrMapOvr>
    <a:masterClrMapping/>
  </p:clrMapOvr>
  <p:transition spd="med" advClick="1"/>
</p:sld>
</file>

<file path=ppt/slides/slide1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75" name="Shape 75"/>
          <p:cNvSpPr/>
          <p:nvPr>
            <p:ph type="title"/>
          </p:nvPr>
        </p:nvSpPr>
        <p:spPr>
          <a:prstGeom prst="rect">
            <a:avLst/>
          </a:prstGeom>
        </p:spPr>
        <p:txBody>
          <a:bodyPr/>
          <a:lstStyle/>
          <a:p>
            <a:pPr lvl="0">
              <a:defRPr b="0" sz="1800"/>
            </a:pPr>
            <a:r>
              <a:rPr b="1" sz="4600"/>
              <a:t>クラスをインタフェースで拡張</a:t>
            </a:r>
          </a:p>
        </p:txBody>
      </p:sp>
      <p:sp>
        <p:nvSpPr>
          <p:cNvPr id="76" name="Shape 76"/>
          <p:cNvSpPr/>
          <p:nvPr>
            <p:ph type="body" idx="1"/>
          </p:nvPr>
        </p:nvSpPr>
        <p:spPr>
          <a:prstGeom prst="rect">
            <a:avLst/>
          </a:prstGeom>
        </p:spPr>
        <p:txBody>
          <a:bodyPr/>
          <a:lstStyle/>
          <a:p>
            <a:pPr lvl="0">
              <a:buBlip>
                <a:blip r:embed="rId2"/>
              </a:buBlip>
              <a:defRPr sz="1800"/>
            </a:pPr>
            <a:r>
              <a:rPr sz="3200"/>
              <a:t>インタフェースを使う書式</a:t>
            </a:r>
            <a:endParaRPr sz="3200"/>
          </a:p>
          <a:p>
            <a:pPr lvl="1">
              <a:defRPr sz="1800"/>
            </a:pPr>
            <a:r>
              <a:rPr b="1" sz="3200">
                <a:latin typeface="Palatino"/>
                <a:ea typeface="Palatino"/>
                <a:cs typeface="Palatino"/>
                <a:sym typeface="Palatino"/>
              </a:rPr>
              <a:t>class</a:t>
            </a:r>
            <a:r>
              <a:rPr sz="3200"/>
              <a:t> クラス名 </a:t>
            </a:r>
            <a:r>
              <a:rPr b="1" sz="3200">
                <a:latin typeface="Palatino"/>
                <a:ea typeface="Palatino"/>
                <a:cs typeface="Palatino"/>
                <a:sym typeface="Palatino"/>
              </a:rPr>
              <a:t>implements</a:t>
            </a:r>
            <a:r>
              <a:rPr sz="3200"/>
              <a:t> インタフェース名</a:t>
            </a:r>
            <a:endParaRPr sz="3200"/>
          </a:p>
          <a:p>
            <a:pPr lvl="0">
              <a:buBlip>
                <a:blip r:embed="rId2"/>
              </a:buBlip>
              <a:defRPr sz="1800"/>
            </a:pPr>
            <a:endParaRPr sz="3200"/>
          </a:p>
          <a:p>
            <a:pPr lvl="0">
              <a:buBlip>
                <a:blip r:embed="rId2"/>
              </a:buBlip>
              <a:defRPr sz="1800"/>
            </a:pPr>
            <a:r>
              <a:rPr sz="3200"/>
              <a:t>複数のインタフェースを利用できる</a:t>
            </a:r>
            <a:endParaRPr sz="3200"/>
          </a:p>
          <a:p>
            <a:pPr lvl="1">
              <a:defRPr sz="1800"/>
            </a:pPr>
            <a:r>
              <a:rPr b="1" sz="3200">
                <a:latin typeface="Palatino"/>
                <a:ea typeface="Palatino"/>
                <a:cs typeface="Palatino"/>
                <a:sym typeface="Palatino"/>
              </a:rPr>
              <a:t>public</a:t>
            </a:r>
            <a:r>
              <a:rPr sz="3200">
                <a:latin typeface="Palatino"/>
                <a:ea typeface="Palatino"/>
                <a:cs typeface="Palatino"/>
                <a:sym typeface="Palatino"/>
              </a:rPr>
              <a:t> </a:t>
            </a:r>
            <a:r>
              <a:rPr b="1" sz="3200">
                <a:latin typeface="Palatino"/>
                <a:ea typeface="Palatino"/>
                <a:cs typeface="Palatino"/>
                <a:sym typeface="Palatino"/>
              </a:rPr>
              <a:t>class</a:t>
            </a:r>
            <a:r>
              <a:rPr sz="3200">
                <a:latin typeface="Palatino"/>
                <a:ea typeface="Palatino"/>
                <a:cs typeface="Palatino"/>
                <a:sym typeface="Palatino"/>
              </a:rPr>
              <a:t> Sample</a:t>
            </a:r>
            <a:r>
              <a:rPr sz="3200"/>
              <a:t> </a:t>
            </a:r>
            <a:r>
              <a:rPr b="1" sz="3200">
                <a:latin typeface="Palatino"/>
                <a:ea typeface="Palatino"/>
                <a:cs typeface="Palatino"/>
                <a:sym typeface="Palatino"/>
              </a:rPr>
              <a:t>extends</a:t>
            </a:r>
            <a:r>
              <a:rPr sz="3200">
                <a:latin typeface="Palatino"/>
                <a:ea typeface="Palatino"/>
                <a:cs typeface="Palatino"/>
                <a:sym typeface="Palatino"/>
              </a:rPr>
              <a:t> Applet</a:t>
            </a:r>
            <a:endParaRPr sz="3200"/>
          </a:p>
          <a:p>
            <a:pPr lvl="1">
              <a:defRPr sz="1800"/>
            </a:pPr>
            <a:r>
              <a:rPr b="1" sz="3200">
                <a:latin typeface="Palatino"/>
                <a:ea typeface="Palatino"/>
                <a:cs typeface="Palatino"/>
                <a:sym typeface="Palatino"/>
              </a:rPr>
              <a:t>implements</a:t>
            </a:r>
            <a:r>
              <a:rPr sz="3200">
                <a:latin typeface="Palatino"/>
                <a:ea typeface="Palatino"/>
                <a:cs typeface="Palatino"/>
                <a:sym typeface="Palatino"/>
              </a:rPr>
              <a:t> Runnable, ActionListener</a:t>
            </a:r>
          </a:p>
        </p:txBody>
      </p:sp>
      <p:pic>
        <p:nvPicPr>
          <p:cNvPr id="77" name="Figure 12-5.pdf"/>
          <p:cNvPicPr/>
          <p:nvPr/>
        </p:nvPicPr>
        <p:blipFill>
          <a:blip r:embed="rId3">
            <a:extLst/>
          </a:blip>
          <a:stretch>
            <a:fillRect/>
          </a:stretch>
        </p:blipFill>
        <p:spPr>
          <a:xfrm>
            <a:off x="3429000" y="6934200"/>
            <a:ext cx="6057900" cy="1739900"/>
          </a:xfrm>
          <a:prstGeom prst="rect">
            <a:avLst/>
          </a:prstGeom>
          <a:ln w="12700">
            <a:miter lim="400000"/>
          </a:ln>
        </p:spPr>
      </p:pic>
    </p:spTree>
  </p:cSld>
  <p:clrMapOvr>
    <a:masterClrMapping/>
  </p:clrMapOvr>
  <p:transition spd="med" advClick="1"/>
</p:sld>
</file>

<file path=ppt/slides/slide1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79" name="Shape 79"/>
          <p:cNvSpPr/>
          <p:nvPr>
            <p:ph type="title"/>
          </p:nvPr>
        </p:nvSpPr>
        <p:spPr>
          <a:prstGeom prst="rect">
            <a:avLst/>
          </a:prstGeom>
        </p:spPr>
        <p:txBody>
          <a:bodyPr/>
          <a:lstStyle/>
          <a:p>
            <a:pPr lvl="0">
              <a:defRPr b="0" sz="1800"/>
            </a:pPr>
            <a:r>
              <a:rPr b="1" sz="4600"/>
              <a:t>インタフェースを使った場合</a:t>
            </a:r>
          </a:p>
        </p:txBody>
      </p:sp>
      <p:sp>
        <p:nvSpPr>
          <p:cNvPr id="80" name="Shape 80"/>
          <p:cNvSpPr/>
          <p:nvPr>
            <p:ph type="body" idx="1"/>
          </p:nvPr>
        </p:nvSpPr>
        <p:spPr>
          <a:prstGeom prst="rect">
            <a:avLst/>
          </a:prstGeom>
        </p:spPr>
        <p:txBody>
          <a:bodyPr/>
          <a:lstStyle/>
          <a:p>
            <a:pPr lvl="0">
              <a:buBlip>
                <a:blip r:embed="rId2"/>
              </a:buBlip>
              <a:defRPr sz="1800"/>
            </a:pPr>
            <a:r>
              <a:rPr sz="3200"/>
              <a:t>実際にクラスの中で定義しなければならないメソッドを指定される</a:t>
            </a:r>
            <a:endParaRPr sz="3200"/>
          </a:p>
          <a:p>
            <a:pPr lvl="1" marL="1190669" indent="-428669">
              <a:spcBef>
                <a:spcPts val="0"/>
              </a:spcBef>
              <a:defRPr sz="1800"/>
            </a:pPr>
            <a:r>
              <a:rPr sz="2800"/>
              <a:t>シグネチャ（名前，返す型，パラメータの型）が合っていないといないといけない</a:t>
            </a:r>
            <a:endParaRPr sz="2800"/>
          </a:p>
          <a:p>
            <a:pPr lvl="1" marL="1190669" indent="-428669">
              <a:spcBef>
                <a:spcPts val="0"/>
              </a:spcBef>
              <a:defRPr sz="1800"/>
            </a:pPr>
            <a:r>
              <a:rPr sz="2800"/>
              <a:t>合っていない場合→</a:t>
            </a:r>
            <a:r>
              <a:rPr b="1" sz="2800">
                <a:latin typeface="Palatino"/>
                <a:ea typeface="Palatino"/>
                <a:cs typeface="Palatino"/>
                <a:sym typeface="Palatino"/>
              </a:rPr>
              <a:t>implements</a:t>
            </a:r>
            <a:r>
              <a:rPr sz="2800"/>
              <a:t>の行にエラーが表示</a:t>
            </a:r>
            <a:endParaRPr sz="3200"/>
          </a:p>
          <a:p>
            <a:pPr lvl="0">
              <a:spcBef>
                <a:spcPts val="0"/>
              </a:spcBef>
              <a:buBlip>
                <a:blip r:embed="rId2"/>
              </a:buBlip>
              <a:defRPr sz="1800"/>
            </a:pPr>
            <a:r>
              <a:rPr sz="3200"/>
              <a:t>例：</a:t>
            </a:r>
            <a:endParaRPr sz="3200"/>
          </a:p>
          <a:p>
            <a:pPr lvl="1" marL="1190669" indent="-428669">
              <a:spcBef>
                <a:spcPts val="0"/>
              </a:spcBef>
              <a:defRPr sz="1800"/>
            </a:pPr>
            <a:r>
              <a:rPr sz="2800">
                <a:latin typeface="Palatino"/>
                <a:ea typeface="Palatino"/>
                <a:cs typeface="Palatino"/>
                <a:sym typeface="Palatino"/>
              </a:rPr>
              <a:t>Runnable</a:t>
            </a:r>
            <a:r>
              <a:rPr sz="2800"/>
              <a:t>→</a:t>
            </a:r>
            <a:r>
              <a:rPr b="1" sz="2800">
                <a:latin typeface="Palatino"/>
                <a:ea typeface="Palatino"/>
                <a:cs typeface="Palatino"/>
                <a:sym typeface="Palatino"/>
              </a:rPr>
              <a:t>public</a:t>
            </a:r>
            <a:r>
              <a:rPr sz="2800">
                <a:latin typeface="Palatino"/>
                <a:ea typeface="Palatino"/>
                <a:cs typeface="Palatino"/>
                <a:sym typeface="Palatino"/>
              </a:rPr>
              <a:t> </a:t>
            </a:r>
            <a:r>
              <a:rPr b="1" sz="2800">
                <a:latin typeface="Palatino"/>
                <a:ea typeface="Palatino"/>
                <a:cs typeface="Palatino"/>
                <a:sym typeface="Palatino"/>
              </a:rPr>
              <a:t>void</a:t>
            </a:r>
            <a:r>
              <a:rPr sz="2800">
                <a:latin typeface="Palatino"/>
                <a:ea typeface="Palatino"/>
                <a:cs typeface="Palatino"/>
                <a:sym typeface="Palatino"/>
              </a:rPr>
              <a:t> run( )</a:t>
            </a:r>
            <a:endParaRPr sz="2800"/>
          </a:p>
          <a:p>
            <a:pPr lvl="1" marL="1190669" indent="-428669">
              <a:spcBef>
                <a:spcPts val="0"/>
              </a:spcBef>
              <a:defRPr sz="1800"/>
            </a:pPr>
            <a:r>
              <a:rPr sz="2800">
                <a:latin typeface="Palatino"/>
                <a:ea typeface="Palatino"/>
                <a:cs typeface="Palatino"/>
                <a:sym typeface="Palatino"/>
              </a:rPr>
              <a:t>ActionListener</a:t>
            </a:r>
            <a:r>
              <a:rPr sz="2800"/>
              <a:t>→</a:t>
            </a:r>
            <a:endParaRPr sz="2800"/>
          </a:p>
          <a:p>
            <a:pPr lvl="1" marL="1190669" indent="-428669">
              <a:spcBef>
                <a:spcPts val="0"/>
              </a:spcBef>
              <a:defRPr sz="1800"/>
            </a:pPr>
            <a:r>
              <a:rPr b="1" sz="2800">
                <a:latin typeface="Palatino"/>
                <a:ea typeface="Palatino"/>
                <a:cs typeface="Palatino"/>
                <a:sym typeface="Palatino"/>
              </a:rPr>
              <a:t>public</a:t>
            </a:r>
            <a:r>
              <a:rPr sz="2800">
                <a:latin typeface="Palatino"/>
                <a:ea typeface="Palatino"/>
                <a:cs typeface="Palatino"/>
                <a:sym typeface="Palatino"/>
              </a:rPr>
              <a:t> </a:t>
            </a:r>
            <a:r>
              <a:rPr b="1" sz="2800">
                <a:latin typeface="Palatino"/>
                <a:ea typeface="Palatino"/>
                <a:cs typeface="Palatino"/>
                <a:sym typeface="Palatino"/>
              </a:rPr>
              <a:t>void</a:t>
            </a:r>
            <a:r>
              <a:rPr sz="2800">
                <a:latin typeface="Palatino"/>
                <a:ea typeface="Palatino"/>
                <a:cs typeface="Palatino"/>
                <a:sym typeface="Palatino"/>
              </a:rPr>
              <a:t> actionPerformed( ActionEvent </a:t>
            </a:r>
            <a:r>
              <a:rPr i="1" sz="2800">
                <a:latin typeface="Palatino"/>
                <a:ea typeface="Palatino"/>
                <a:cs typeface="Palatino"/>
                <a:sym typeface="Palatino"/>
              </a:rPr>
              <a:t>ae</a:t>
            </a:r>
            <a:r>
              <a:rPr sz="2800">
                <a:latin typeface="Palatino"/>
                <a:ea typeface="Palatino"/>
                <a:cs typeface="Palatino"/>
                <a:sym typeface="Palatino"/>
              </a:rPr>
              <a:t> )</a:t>
            </a:r>
            <a:endParaRPr sz="2800"/>
          </a:p>
          <a:p>
            <a:pPr lvl="1">
              <a:spcBef>
                <a:spcPts val="0"/>
              </a:spcBef>
              <a:defRPr sz="1800"/>
            </a:pPr>
            <a:endParaRPr sz="3200"/>
          </a:p>
          <a:p>
            <a:pPr lvl="0">
              <a:spcBef>
                <a:spcPts val="0"/>
              </a:spcBef>
              <a:buBlip>
                <a:blip r:embed="rId2"/>
              </a:buBlip>
              <a:defRPr sz="1800"/>
            </a:pPr>
            <a:r>
              <a:rPr sz="3200"/>
              <a:t>必要なときにそのメソッドが呼び出される</a:t>
            </a:r>
          </a:p>
        </p:txBody>
      </p:sp>
    </p:spTree>
  </p:cSld>
  <p:clrMapOvr>
    <a:masterClrMapping/>
  </p:clrMapOvr>
  <p:transition spd="med" advClick="1"/>
</p:sld>
</file>

<file path=ppt/slides/slide1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82" name="Shape 82"/>
          <p:cNvSpPr/>
          <p:nvPr>
            <p:ph type="title"/>
          </p:nvPr>
        </p:nvSpPr>
        <p:spPr>
          <a:prstGeom prst="rect">
            <a:avLst/>
          </a:prstGeom>
        </p:spPr>
        <p:txBody>
          <a:bodyPr/>
          <a:lstStyle/>
          <a:p>
            <a:pPr lvl="0">
              <a:defRPr b="0" sz="1800"/>
            </a:pPr>
            <a:r>
              <a:rPr b="1" sz="4600"/>
              <a:t>ボタンを配置する</a:t>
            </a:r>
          </a:p>
        </p:txBody>
      </p:sp>
      <p:sp>
        <p:nvSpPr>
          <p:cNvPr id="83" name="Shape 83"/>
          <p:cNvSpPr/>
          <p:nvPr>
            <p:ph type="body" idx="1"/>
          </p:nvPr>
        </p:nvSpPr>
        <p:spPr>
          <a:prstGeom prst="rect">
            <a:avLst/>
          </a:prstGeom>
        </p:spPr>
        <p:txBody>
          <a:bodyPr/>
          <a:lstStyle/>
          <a:p>
            <a:pPr lvl="0">
              <a:buBlip>
                <a:blip r:embed="rId2"/>
              </a:buBlip>
              <a:defRPr sz="1800"/>
            </a:pPr>
            <a:r>
              <a:rPr sz="3200">
                <a:latin typeface="Palatino"/>
                <a:ea typeface="Palatino"/>
                <a:cs typeface="Palatino"/>
                <a:sym typeface="Palatino"/>
              </a:rPr>
              <a:t>Button</a:t>
            </a:r>
            <a:endParaRPr sz="3200"/>
          </a:p>
          <a:p>
            <a:pPr lvl="1">
              <a:defRPr sz="1800"/>
            </a:pPr>
            <a:r>
              <a:rPr sz="3200"/>
              <a:t>ボタンオブジェクトを作り配置を行なう</a:t>
            </a:r>
            <a:endParaRPr sz="3200"/>
          </a:p>
          <a:p>
            <a:pPr lvl="1">
              <a:defRPr sz="1800"/>
            </a:pPr>
            <a:r>
              <a:rPr sz="3200">
                <a:latin typeface="Palatino"/>
                <a:ea typeface="Palatino"/>
                <a:cs typeface="Palatino"/>
                <a:sym typeface="Palatino"/>
              </a:rPr>
              <a:t>Button  </a:t>
            </a:r>
            <a:r>
              <a:rPr i="1" sz="3200">
                <a:latin typeface="Palatino"/>
                <a:ea typeface="Palatino"/>
                <a:cs typeface="Palatino"/>
                <a:sym typeface="Palatino"/>
              </a:rPr>
              <a:t>b;</a:t>
            </a:r>
            <a:endParaRPr i="1" sz="3200">
              <a:latin typeface="Palatino"/>
              <a:ea typeface="Palatino"/>
              <a:cs typeface="Palatino"/>
              <a:sym typeface="Palatino"/>
            </a:endParaRPr>
          </a:p>
          <a:p>
            <a:pPr lvl="1">
              <a:defRPr sz="1800"/>
            </a:pPr>
            <a:r>
              <a:rPr sz="3200">
                <a:latin typeface="Palatino"/>
                <a:ea typeface="Palatino"/>
                <a:cs typeface="Palatino"/>
                <a:sym typeface="Palatino"/>
              </a:rPr>
              <a:t>b = </a:t>
            </a:r>
            <a:r>
              <a:rPr b="1" sz="3200">
                <a:latin typeface="Palatino"/>
                <a:ea typeface="Palatino"/>
                <a:cs typeface="Palatino"/>
                <a:sym typeface="Palatino"/>
              </a:rPr>
              <a:t>new</a:t>
            </a:r>
            <a:r>
              <a:rPr sz="3200">
                <a:latin typeface="Palatino"/>
                <a:ea typeface="Palatino"/>
                <a:cs typeface="Palatino"/>
                <a:sym typeface="Palatino"/>
              </a:rPr>
              <a:t> Button( “OK” );</a:t>
            </a:r>
            <a:endParaRPr sz="3200"/>
          </a:p>
          <a:p>
            <a:pPr lvl="1">
              <a:defRPr sz="1800"/>
            </a:pPr>
            <a:r>
              <a:rPr sz="3200">
                <a:latin typeface="Palatino"/>
                <a:ea typeface="Palatino"/>
                <a:cs typeface="Palatino"/>
                <a:sym typeface="Palatino"/>
              </a:rPr>
              <a:t>add( </a:t>
            </a:r>
            <a:r>
              <a:rPr i="1" sz="3200">
                <a:latin typeface="Palatino"/>
                <a:ea typeface="Palatino"/>
                <a:cs typeface="Palatino"/>
                <a:sym typeface="Palatino"/>
              </a:rPr>
              <a:t>b</a:t>
            </a:r>
            <a:r>
              <a:rPr sz="3200">
                <a:latin typeface="Palatino"/>
                <a:ea typeface="Palatino"/>
                <a:cs typeface="Palatino"/>
                <a:sym typeface="Palatino"/>
              </a:rPr>
              <a:t> );</a:t>
            </a:r>
          </a:p>
        </p:txBody>
      </p:sp>
    </p:spTree>
  </p:cSld>
  <p:clrMapOvr>
    <a:masterClrMapping/>
  </p:clrMapOvr>
  <p:transition spd="med" advClick="1"/>
</p:sld>
</file>

<file path=ppt/slides/slide1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85" name="Shape 85"/>
          <p:cNvSpPr/>
          <p:nvPr>
            <p:ph type="title"/>
          </p:nvPr>
        </p:nvSpPr>
        <p:spPr>
          <a:prstGeom prst="rect">
            <a:avLst/>
          </a:prstGeom>
        </p:spPr>
        <p:txBody>
          <a:bodyPr/>
          <a:lstStyle/>
          <a:p>
            <a:pPr lvl="0">
              <a:defRPr b="0" sz="1800"/>
            </a:pPr>
            <a:r>
              <a:rPr b="1" sz="4600"/>
              <a:t>リスナーを配置する</a:t>
            </a:r>
          </a:p>
        </p:txBody>
      </p:sp>
      <p:sp>
        <p:nvSpPr>
          <p:cNvPr id="86" name="Shape 86"/>
          <p:cNvSpPr/>
          <p:nvPr>
            <p:ph type="body" idx="1"/>
          </p:nvPr>
        </p:nvSpPr>
        <p:spPr>
          <a:prstGeom prst="rect">
            <a:avLst/>
          </a:prstGeom>
        </p:spPr>
        <p:txBody>
          <a:bodyPr/>
          <a:lstStyle/>
          <a:p>
            <a:pPr lvl="0">
              <a:buBlip>
                <a:blip r:embed="rId2"/>
              </a:buBlip>
              <a:defRPr sz="1800"/>
            </a:pPr>
            <a:r>
              <a:rPr sz="3200"/>
              <a:t>このクラスがリスナーであることを明記する</a:t>
            </a:r>
            <a:endParaRPr sz="3200"/>
          </a:p>
          <a:p>
            <a:pPr lvl="1">
              <a:defRPr sz="1800"/>
            </a:pPr>
            <a:r>
              <a:rPr b="1" sz="3200">
                <a:latin typeface="Palatino"/>
                <a:ea typeface="Palatino"/>
                <a:cs typeface="Palatino"/>
                <a:sym typeface="Palatino"/>
              </a:rPr>
              <a:t>public</a:t>
            </a:r>
            <a:r>
              <a:rPr sz="3200">
                <a:latin typeface="Palatino"/>
                <a:ea typeface="Palatino"/>
                <a:cs typeface="Palatino"/>
                <a:sym typeface="Palatino"/>
              </a:rPr>
              <a:t> </a:t>
            </a:r>
            <a:r>
              <a:rPr b="1" sz="3200">
                <a:latin typeface="Palatino"/>
                <a:ea typeface="Palatino"/>
                <a:cs typeface="Palatino"/>
                <a:sym typeface="Palatino"/>
              </a:rPr>
              <a:t>class</a:t>
            </a:r>
            <a:r>
              <a:rPr sz="3200"/>
              <a:t> 名前 </a:t>
            </a:r>
            <a:r>
              <a:rPr b="1" sz="3200">
                <a:latin typeface="Palatino"/>
                <a:ea typeface="Palatino"/>
                <a:cs typeface="Palatino"/>
                <a:sym typeface="Palatino"/>
              </a:rPr>
              <a:t>extends</a:t>
            </a:r>
            <a:r>
              <a:rPr sz="3200">
                <a:latin typeface="Palatino"/>
                <a:ea typeface="Palatino"/>
                <a:cs typeface="Palatino"/>
                <a:sym typeface="Palatino"/>
              </a:rPr>
              <a:t> Applet </a:t>
            </a:r>
            <a:r>
              <a:rPr b="1" sz="3200">
                <a:solidFill>
                  <a:srgbClr val="FF2600"/>
                </a:solidFill>
                <a:latin typeface="Palatino"/>
                <a:ea typeface="Palatino"/>
                <a:cs typeface="Palatino"/>
                <a:sym typeface="Palatino"/>
              </a:rPr>
              <a:t>implements</a:t>
            </a:r>
            <a:r>
              <a:rPr sz="3200">
                <a:latin typeface="Palatino"/>
                <a:ea typeface="Palatino"/>
                <a:cs typeface="Palatino"/>
                <a:sym typeface="Palatino"/>
              </a:rPr>
              <a:t> </a:t>
            </a:r>
            <a:r>
              <a:rPr sz="3200">
                <a:solidFill>
                  <a:srgbClr val="FF2600"/>
                </a:solidFill>
                <a:latin typeface="Palatino"/>
                <a:ea typeface="Palatino"/>
                <a:cs typeface="Palatino"/>
                <a:sym typeface="Palatino"/>
              </a:rPr>
              <a:t>ActionListener</a:t>
            </a:r>
            <a:endParaRPr sz="3200">
              <a:latin typeface="Palatino"/>
              <a:ea typeface="Palatino"/>
              <a:cs typeface="Palatino"/>
              <a:sym typeface="Palatino"/>
            </a:endParaRPr>
          </a:p>
          <a:p>
            <a:pPr lvl="0">
              <a:buBlip>
                <a:blip r:embed="rId2"/>
              </a:buBlip>
              <a:defRPr sz="1800"/>
            </a:pPr>
            <a:endParaRPr sz="3200"/>
          </a:p>
          <a:p>
            <a:pPr lvl="0">
              <a:buBlip>
                <a:blip r:embed="rId2"/>
              </a:buBlip>
              <a:defRPr sz="1800"/>
            </a:pPr>
            <a:r>
              <a:rPr sz="3200"/>
              <a:t>リスナーを付け加える</a:t>
            </a:r>
            <a:endParaRPr sz="3200"/>
          </a:p>
          <a:p>
            <a:pPr lvl="1">
              <a:defRPr sz="1800"/>
            </a:pPr>
            <a:r>
              <a:rPr sz="3200">
                <a:latin typeface="Palatino"/>
                <a:ea typeface="Palatino"/>
                <a:cs typeface="Palatino"/>
                <a:sym typeface="Palatino"/>
              </a:rPr>
              <a:t>b.addActionListener( </a:t>
            </a:r>
            <a:r>
              <a:rPr b="1" sz="3200">
                <a:latin typeface="Palatino"/>
                <a:ea typeface="Palatino"/>
                <a:cs typeface="Palatino"/>
                <a:sym typeface="Palatino"/>
              </a:rPr>
              <a:t>this</a:t>
            </a:r>
            <a:r>
              <a:rPr sz="3200">
                <a:latin typeface="Palatino"/>
                <a:ea typeface="Palatino"/>
                <a:cs typeface="Palatino"/>
                <a:sym typeface="Palatino"/>
              </a:rPr>
              <a:t> );</a:t>
            </a:r>
          </a:p>
        </p:txBody>
      </p:sp>
    </p:spTree>
  </p:cSld>
  <p:clrMapOvr>
    <a:masterClrMapping/>
  </p:clrMapOvr>
  <p:transition spd="med" advClick="1"/>
</p:sld>
</file>

<file path=ppt/slides/slide1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88" name="Shape 88"/>
          <p:cNvSpPr/>
          <p:nvPr>
            <p:ph type="title"/>
          </p:nvPr>
        </p:nvSpPr>
        <p:spPr>
          <a:prstGeom prst="rect">
            <a:avLst/>
          </a:prstGeom>
        </p:spPr>
        <p:txBody>
          <a:bodyPr/>
          <a:lstStyle/>
          <a:p>
            <a:pPr lvl="0">
              <a:defRPr b="0" sz="1800"/>
            </a:pPr>
            <a:r>
              <a:rPr b="1" sz="4600"/>
              <a:t>呼び出されるメソッド</a:t>
            </a:r>
          </a:p>
        </p:txBody>
      </p:sp>
      <p:sp>
        <p:nvSpPr>
          <p:cNvPr id="89" name="Shape 89"/>
          <p:cNvSpPr/>
          <p:nvPr>
            <p:ph type="body" idx="1"/>
          </p:nvPr>
        </p:nvSpPr>
        <p:spPr>
          <a:prstGeom prst="rect">
            <a:avLst/>
          </a:prstGeom>
        </p:spPr>
        <p:txBody>
          <a:bodyPr/>
          <a:lstStyle/>
          <a:p>
            <a:pPr lvl="0">
              <a:buBlip>
                <a:blip r:embed="rId2"/>
              </a:buBlip>
              <a:defRPr sz="1800"/>
            </a:pPr>
            <a:r>
              <a:rPr sz="3200">
                <a:latin typeface="Palatino"/>
                <a:ea typeface="Palatino"/>
                <a:cs typeface="Palatino"/>
                <a:sym typeface="Palatino"/>
              </a:rPr>
              <a:t>ActionListener</a:t>
            </a:r>
            <a:r>
              <a:rPr sz="3200"/>
              <a:t>に対しては、</a:t>
            </a:r>
            <a:r>
              <a:rPr sz="3200">
                <a:latin typeface="Palatino"/>
                <a:ea typeface="Palatino"/>
                <a:cs typeface="Palatino"/>
                <a:sym typeface="Palatino"/>
              </a:rPr>
              <a:t>actionPerformed</a:t>
            </a:r>
            <a:r>
              <a:rPr sz="3200"/>
              <a:t>メソッドが呼び出される。</a:t>
            </a:r>
            <a:endParaRPr sz="3200"/>
          </a:p>
          <a:p>
            <a:pPr lvl="1" marL="0" indent="765925">
              <a:buSzTx/>
              <a:buNone/>
              <a:defRPr sz="1800"/>
            </a:pPr>
            <a:r>
              <a:rPr b="1" sz="3200">
                <a:latin typeface="Palatino"/>
                <a:ea typeface="Palatino"/>
                <a:cs typeface="Palatino"/>
                <a:sym typeface="Palatino"/>
              </a:rPr>
              <a:t>public</a:t>
            </a:r>
            <a:r>
              <a:rPr sz="3200">
                <a:latin typeface="Palatino"/>
                <a:ea typeface="Palatino"/>
                <a:cs typeface="Palatino"/>
                <a:sym typeface="Palatino"/>
              </a:rPr>
              <a:t> </a:t>
            </a:r>
            <a:r>
              <a:rPr b="1" sz="3200">
                <a:latin typeface="Palatino"/>
                <a:ea typeface="Palatino"/>
                <a:cs typeface="Palatino"/>
                <a:sym typeface="Palatino"/>
              </a:rPr>
              <a:t>void</a:t>
            </a:r>
            <a:r>
              <a:rPr sz="3200">
                <a:latin typeface="Palatino"/>
                <a:ea typeface="Palatino"/>
                <a:cs typeface="Palatino"/>
                <a:sym typeface="Palatino"/>
              </a:rPr>
              <a:t> actionPerformed( ActionEvent </a:t>
            </a:r>
            <a:r>
              <a:rPr i="1" sz="3200">
                <a:latin typeface="Palatino"/>
                <a:ea typeface="Palatino"/>
                <a:cs typeface="Palatino"/>
                <a:sym typeface="Palatino"/>
              </a:rPr>
              <a:t>ae</a:t>
            </a:r>
            <a:r>
              <a:rPr sz="3200">
                <a:latin typeface="Palatino"/>
                <a:ea typeface="Palatino"/>
                <a:cs typeface="Palatino"/>
                <a:sym typeface="Palatino"/>
              </a:rPr>
              <a:t> ) {</a:t>
            </a:r>
            <a:endParaRPr sz="3200">
              <a:latin typeface="Palatino"/>
              <a:ea typeface="Palatino"/>
              <a:cs typeface="Palatino"/>
              <a:sym typeface="Palatino"/>
            </a:endParaRPr>
          </a:p>
          <a:p>
            <a:pPr lvl="2" marL="0" indent="1173791">
              <a:buSzTx/>
              <a:buNone/>
              <a:defRPr sz="1800"/>
            </a:pPr>
            <a:r>
              <a:rPr sz="3200"/>
              <a:t>// ボタンが押されたときの処理を記述</a:t>
            </a:r>
            <a:endParaRPr sz="3200"/>
          </a:p>
          <a:p>
            <a:pPr lvl="1" marL="0" indent="765925">
              <a:buSzTx/>
              <a:buNone/>
              <a:defRPr sz="1800"/>
            </a:pPr>
            <a:r>
              <a:rPr sz="3200"/>
              <a:t>}</a:t>
            </a:r>
          </a:p>
        </p:txBody>
      </p:sp>
      <p:pic>
        <p:nvPicPr>
          <p:cNvPr id="90" name="Figure 12-6.pdf"/>
          <p:cNvPicPr/>
          <p:nvPr/>
        </p:nvPicPr>
        <p:blipFill>
          <a:blip r:embed="rId3">
            <a:extLst/>
          </a:blip>
          <a:stretch>
            <a:fillRect/>
          </a:stretch>
        </p:blipFill>
        <p:spPr>
          <a:xfrm>
            <a:off x="2578100" y="5799377"/>
            <a:ext cx="9309100" cy="2468323"/>
          </a:xfrm>
          <a:prstGeom prst="rect">
            <a:avLst/>
          </a:prstGeom>
          <a:ln w="12700">
            <a:miter lim="400000"/>
          </a:ln>
        </p:spPr>
      </p:pic>
    </p:spTree>
  </p:cSld>
  <p:clrMapOvr>
    <a:masterClrMapping/>
  </p:clrMapOvr>
  <p:transition spd="med" advClick="1"/>
</p:sld>
</file>

<file path=ppt/slides/slide1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92" name="Shape 92"/>
          <p:cNvSpPr/>
          <p:nvPr>
            <p:ph type="title"/>
          </p:nvPr>
        </p:nvSpPr>
        <p:spPr>
          <a:prstGeom prst="rect">
            <a:avLst/>
          </a:prstGeom>
        </p:spPr>
        <p:txBody>
          <a:bodyPr/>
          <a:lstStyle/>
          <a:p>
            <a:pPr lvl="0">
              <a:defRPr b="0" sz="1800"/>
            </a:pPr>
            <a:r>
              <a:rPr b="1" sz="4600"/>
              <a:t>コンポーネント</a:t>
            </a:r>
          </a:p>
        </p:txBody>
      </p:sp>
      <p:sp>
        <p:nvSpPr>
          <p:cNvPr id="93" name="Shape 93"/>
          <p:cNvSpPr/>
          <p:nvPr>
            <p:ph type="body" idx="1"/>
          </p:nvPr>
        </p:nvSpPr>
        <p:spPr>
          <a:prstGeom prst="rect">
            <a:avLst/>
          </a:prstGeom>
        </p:spPr>
        <p:txBody>
          <a:bodyPr/>
          <a:lstStyle>
            <a:lvl1pPr>
              <a:buBlip>
                <a:blip r:embed="rId2"/>
              </a:buBlip>
            </a:lvl1pPr>
          </a:lstStyle>
          <a:p>
            <a:pPr lvl="0">
              <a:defRPr sz="1800"/>
            </a:pPr>
            <a:r>
              <a:rPr sz="3200"/>
              <a:t>画面上に配置されるGUIの部品</a:t>
            </a:r>
          </a:p>
        </p:txBody>
      </p:sp>
      <p:graphicFrame>
        <p:nvGraphicFramePr>
          <p:cNvPr id="94" name="Table 94"/>
          <p:cNvGraphicFramePr/>
          <p:nvPr/>
        </p:nvGraphicFramePr>
        <p:xfrm>
          <a:off x="2235200" y="3073399"/>
          <a:ext cx="10020300" cy="5635626"/>
        </p:xfrm>
        <a:graphic xmlns:a="http://schemas.openxmlformats.org/drawingml/2006/main">
          <a:graphicData uri="http://schemas.openxmlformats.org/drawingml/2006/table">
            <a:tbl>
              <a:tblPr firstCol="0" firstRow="0" lastCol="0" lastRow="0" bandCol="0" bandRow="0" rtl="0">
                <a:tableStyleId>{8F44A2F1-9E1F-4B54-A3A2-5F16C0AD49E2}</a:tableStyleId>
              </a:tblPr>
              <a:tblGrid>
                <a:gridCol w="2969423"/>
                <a:gridCol w="2878011"/>
                <a:gridCol w="4172865"/>
              </a:tblGrid>
              <a:tr h="638175">
                <a:tc>
                  <a:txBody>
                    <a:bodyPr/>
                    <a:lstStyle/>
                    <a:p>
                      <a:pPr lvl="0" defTabSz="914400">
                        <a:tabLst>
                          <a:tab pos="711200" algn="l"/>
                        </a:tabLst>
                        <a:defRPr sz="1800"/>
                      </a:pPr>
                      <a:r>
                        <a:rPr sz="3200"/>
                        <a:t>クラス名</a:t>
                      </a:r>
                    </a:p>
                  </a:txBody>
                  <a:tcPr marL="50800" marR="50800" marT="50800" marB="50800" anchor="ctr" anchorCtr="0" horzOverflow="overflow">
                    <a:lnL w="12700">
                      <a:miter lim="400000"/>
                    </a:lnL>
                    <a:lnR w="12700">
                      <a:miter lim="400000"/>
                    </a:lnR>
                    <a:lnT w="12700">
                      <a:miter lim="400000"/>
                    </a:lnT>
                    <a:lnB w="12700">
                      <a:miter lim="400000"/>
                    </a:lnB>
                  </a:tcPr>
                </a:tc>
                <a:tc>
                  <a:txBody>
                    <a:bodyPr/>
                    <a:lstStyle/>
                    <a:p>
                      <a:pPr lvl="0" defTabSz="914400">
                        <a:tabLst>
                          <a:tab pos="711200" algn="l"/>
                        </a:tabLst>
                        <a:defRPr sz="1800"/>
                      </a:pPr>
                      <a:r>
                        <a:rPr sz="3200"/>
                        <a:t>内容</a:t>
                      </a:r>
                    </a:p>
                  </a:txBody>
                  <a:tcPr marL="50800" marR="50800" marT="50800" marB="50800" anchor="ctr" anchorCtr="0" horzOverflow="overflow">
                    <a:lnL w="12700">
                      <a:miter lim="400000"/>
                    </a:lnL>
                    <a:lnR w="12700">
                      <a:miter lim="400000"/>
                    </a:lnR>
                    <a:lnT w="12700">
                      <a:miter lim="400000"/>
                    </a:lnT>
                    <a:lnB w="12700">
                      <a:miter lim="400000"/>
                    </a:lnB>
                  </a:tcPr>
                </a:tc>
                <a:tc>
                  <a:txBody>
                    <a:bodyPr/>
                    <a:lstStyle/>
                    <a:p>
                      <a:pPr lvl="0" defTabSz="914400">
                        <a:tabLst>
                          <a:tab pos="711200" algn="l"/>
                        </a:tabLst>
                        <a:defRPr sz="1800"/>
                      </a:pPr>
                      <a:r>
                        <a:rPr sz="3200"/>
                        <a:t>リスナー</a:t>
                      </a:r>
                    </a:p>
                  </a:txBody>
                  <a:tcPr marL="50800" marR="50800" marT="50800" marB="50800" anchor="ctr" anchorCtr="0" horzOverflow="overflow">
                    <a:lnL w="12700">
                      <a:miter lim="400000"/>
                    </a:lnL>
                    <a:lnR w="12700">
                      <a:miter lim="400000"/>
                    </a:lnR>
                    <a:lnT w="12700">
                      <a:miter lim="400000"/>
                    </a:lnT>
                    <a:lnB w="12700">
                      <a:miter lim="400000"/>
                    </a:lnB>
                  </a:tcPr>
                </a:tc>
              </a:tr>
              <a:tr h="638175">
                <a:tc>
                  <a:txBody>
                    <a:bodyPr/>
                    <a:lstStyle/>
                    <a:p>
                      <a:pPr lvl="0" defTabSz="914400">
                        <a:tabLst>
                          <a:tab pos="711200" algn="l"/>
                        </a:tabLst>
                        <a:defRPr sz="1800"/>
                      </a:pPr>
                      <a:r>
                        <a:rPr sz="3000">
                          <a:latin typeface="Palatino"/>
                          <a:ea typeface="Palatino"/>
                          <a:cs typeface="Palatino"/>
                          <a:sym typeface="Palatino"/>
                        </a:rPr>
                        <a:t>Button</a:t>
                      </a:r>
                    </a:p>
                  </a:txBody>
                  <a:tcPr marL="50800" marR="50800" marT="50800" marB="50800" anchor="ctr" anchorCtr="0" horzOverflow="overflow">
                    <a:lnL w="12700">
                      <a:miter lim="400000"/>
                    </a:lnL>
                    <a:lnR w="12700">
                      <a:miter lim="400000"/>
                    </a:lnR>
                    <a:lnT w="12700">
                      <a:miter lim="400000"/>
                    </a:lnT>
                    <a:lnB w="12700">
                      <a:miter lim="400000"/>
                    </a:lnB>
                  </a:tcPr>
                </a:tc>
                <a:tc>
                  <a:txBody>
                    <a:bodyPr/>
                    <a:lstStyle/>
                    <a:p>
                      <a:pPr lvl="0" defTabSz="914400">
                        <a:tabLst>
                          <a:tab pos="711200" algn="l"/>
                        </a:tabLst>
                        <a:defRPr sz="1800"/>
                      </a:pPr>
                      <a:r>
                        <a:rPr sz="2200"/>
                        <a:t>プッシュボタン</a:t>
                      </a:r>
                    </a:p>
                  </a:txBody>
                  <a:tcPr marL="50800" marR="50800" marT="50800" marB="50800" anchor="ctr" anchorCtr="0" horzOverflow="overflow">
                    <a:lnL w="12700">
                      <a:miter lim="400000"/>
                    </a:lnL>
                    <a:lnR w="12700">
                      <a:miter lim="400000"/>
                    </a:lnR>
                    <a:lnT w="12700">
                      <a:miter lim="400000"/>
                    </a:lnT>
                    <a:lnB w="12700">
                      <a:miter lim="400000"/>
                    </a:lnB>
                  </a:tcPr>
                </a:tc>
                <a:tc>
                  <a:txBody>
                    <a:bodyPr/>
                    <a:lstStyle/>
                    <a:p>
                      <a:pPr lvl="0" defTabSz="914400">
                        <a:tabLst>
                          <a:tab pos="711200" algn="l"/>
                        </a:tabLst>
                        <a:defRPr sz="1800"/>
                      </a:pPr>
                      <a:r>
                        <a:rPr sz="3000">
                          <a:latin typeface="Palatino"/>
                          <a:ea typeface="Palatino"/>
                          <a:cs typeface="Palatino"/>
                          <a:sym typeface="Palatino"/>
                        </a:rPr>
                        <a:t>ActionListener</a:t>
                      </a:r>
                    </a:p>
                  </a:txBody>
                  <a:tcPr marL="50800" marR="50800" marT="50800" marB="50800" anchor="ctr" anchorCtr="0" horzOverflow="overflow">
                    <a:lnL w="12700">
                      <a:miter lim="400000"/>
                    </a:lnL>
                    <a:lnR w="12700">
                      <a:miter lim="400000"/>
                    </a:lnR>
                    <a:lnT w="12700">
                      <a:miter lim="400000"/>
                    </a:lnT>
                    <a:lnB w="12700">
                      <a:miter lim="400000"/>
                    </a:lnB>
                  </a:tcPr>
                </a:tc>
              </a:tr>
              <a:tr h="638175">
                <a:tc>
                  <a:txBody>
                    <a:bodyPr/>
                    <a:lstStyle/>
                    <a:p>
                      <a:pPr lvl="0" defTabSz="914400">
                        <a:tabLst>
                          <a:tab pos="711200" algn="l"/>
                        </a:tabLst>
                        <a:defRPr sz="1800"/>
                      </a:pPr>
                      <a:r>
                        <a:rPr sz="3000">
                          <a:latin typeface="Palatino"/>
                          <a:ea typeface="Palatino"/>
                          <a:cs typeface="Palatino"/>
                          <a:sym typeface="Palatino"/>
                        </a:rPr>
                        <a:t>Checkbox</a:t>
                      </a:r>
                    </a:p>
                  </a:txBody>
                  <a:tcPr marL="50800" marR="50800" marT="50800" marB="50800" anchor="ctr" anchorCtr="0" horzOverflow="overflow">
                    <a:lnL w="12700">
                      <a:miter lim="400000"/>
                    </a:lnL>
                    <a:lnR w="12700">
                      <a:miter lim="400000"/>
                    </a:lnR>
                    <a:lnT w="12700">
                      <a:miter lim="400000"/>
                    </a:lnT>
                    <a:lnB w="12700">
                      <a:miter lim="400000"/>
                    </a:lnB>
                  </a:tcPr>
                </a:tc>
                <a:tc>
                  <a:txBody>
                    <a:bodyPr/>
                    <a:lstStyle/>
                    <a:p>
                      <a:pPr lvl="0" defTabSz="914400">
                        <a:tabLst>
                          <a:tab pos="711200" algn="l"/>
                        </a:tabLst>
                        <a:defRPr sz="1800"/>
                      </a:pPr>
                      <a:r>
                        <a:rPr sz="2200"/>
                        <a:t>チェックボックス</a:t>
                      </a:r>
                    </a:p>
                  </a:txBody>
                  <a:tcPr marL="50800" marR="50800" marT="50800" marB="50800" anchor="ctr" anchorCtr="0" horzOverflow="overflow">
                    <a:lnL w="12700">
                      <a:miter lim="400000"/>
                    </a:lnL>
                    <a:lnR w="12700">
                      <a:miter lim="400000"/>
                    </a:lnR>
                    <a:lnT w="12700">
                      <a:miter lim="400000"/>
                    </a:lnT>
                    <a:lnB w="12700">
                      <a:miter lim="400000"/>
                    </a:lnB>
                  </a:tcPr>
                </a:tc>
                <a:tc>
                  <a:txBody>
                    <a:bodyPr/>
                    <a:lstStyle/>
                    <a:p>
                      <a:pPr lvl="0" defTabSz="914400">
                        <a:tabLst>
                          <a:tab pos="711200" algn="l"/>
                        </a:tabLst>
                        <a:defRPr sz="1800"/>
                      </a:pPr>
                      <a:r>
                        <a:rPr sz="3000">
                          <a:latin typeface="Palatino"/>
                          <a:ea typeface="Palatino"/>
                          <a:cs typeface="Palatino"/>
                          <a:sym typeface="Palatino"/>
                        </a:rPr>
                        <a:t>ItemListener</a:t>
                      </a:r>
                    </a:p>
                  </a:txBody>
                  <a:tcPr marL="50800" marR="50800" marT="50800" marB="50800" anchor="ctr" anchorCtr="0" horzOverflow="overflow">
                    <a:lnL w="12700">
                      <a:miter lim="400000"/>
                    </a:lnL>
                    <a:lnR w="12700">
                      <a:miter lim="400000"/>
                    </a:lnR>
                    <a:lnT w="12700">
                      <a:miter lim="400000"/>
                    </a:lnT>
                    <a:lnB w="12700">
                      <a:miter lim="400000"/>
                    </a:lnB>
                  </a:tcPr>
                </a:tc>
              </a:tr>
              <a:tr h="638175">
                <a:tc>
                  <a:txBody>
                    <a:bodyPr/>
                    <a:lstStyle/>
                    <a:p>
                      <a:pPr lvl="0" defTabSz="914400">
                        <a:tabLst>
                          <a:tab pos="711200" algn="l"/>
                        </a:tabLst>
                        <a:defRPr sz="1800"/>
                      </a:pPr>
                      <a:r>
                        <a:rPr sz="3000">
                          <a:latin typeface="Palatino"/>
                          <a:ea typeface="Palatino"/>
                          <a:cs typeface="Palatino"/>
                          <a:sym typeface="Palatino"/>
                        </a:rPr>
                        <a:t>PopupMenu</a:t>
                      </a:r>
                    </a:p>
                  </a:txBody>
                  <a:tcPr marL="50800" marR="50800" marT="50800" marB="50800" anchor="ctr" anchorCtr="0" horzOverflow="overflow">
                    <a:lnL w="12700">
                      <a:miter lim="400000"/>
                    </a:lnL>
                    <a:lnR w="12700">
                      <a:miter lim="400000"/>
                    </a:lnR>
                    <a:lnT w="12700">
                      <a:miter lim="400000"/>
                    </a:lnT>
                    <a:lnB w="12700">
                      <a:miter lim="400000"/>
                    </a:lnB>
                  </a:tcPr>
                </a:tc>
                <a:tc>
                  <a:txBody>
                    <a:bodyPr/>
                    <a:lstStyle/>
                    <a:p>
                      <a:pPr lvl="0" defTabSz="914400">
                        <a:tabLst>
                          <a:tab pos="711200" algn="l"/>
                        </a:tabLst>
                        <a:defRPr sz="1800"/>
                      </a:pPr>
                      <a:r>
                        <a:rPr sz="2200"/>
                        <a:t>ポップアップメニュー</a:t>
                      </a:r>
                    </a:p>
                  </a:txBody>
                  <a:tcPr marL="50800" marR="50800" marT="50800" marB="50800" anchor="ctr" anchorCtr="0" horzOverflow="overflow">
                    <a:lnL w="12700">
                      <a:miter lim="400000"/>
                    </a:lnL>
                    <a:lnR w="12700">
                      <a:miter lim="400000"/>
                    </a:lnR>
                    <a:lnT w="12700">
                      <a:miter lim="400000"/>
                    </a:lnT>
                    <a:lnB w="12700">
                      <a:miter lim="400000"/>
                    </a:lnB>
                  </a:tcPr>
                </a:tc>
                <a:tc>
                  <a:txBody>
                    <a:bodyPr/>
                    <a:lstStyle/>
                    <a:p>
                      <a:pPr lvl="0" defTabSz="914400">
                        <a:tabLst>
                          <a:tab pos="711200" algn="l"/>
                        </a:tabLst>
                        <a:defRPr sz="1800"/>
                      </a:pPr>
                      <a:r>
                        <a:rPr sz="3000">
                          <a:latin typeface="Palatino"/>
                          <a:ea typeface="Palatino"/>
                          <a:cs typeface="Palatino"/>
                          <a:sym typeface="Palatino"/>
                        </a:rPr>
                        <a:t>ActionListener</a:t>
                      </a:r>
                    </a:p>
                  </a:txBody>
                  <a:tcPr marL="50800" marR="50800" marT="50800" marB="50800" anchor="ctr" anchorCtr="0" horzOverflow="overflow">
                    <a:lnL w="12700">
                      <a:miter lim="400000"/>
                    </a:lnL>
                    <a:lnR w="12700">
                      <a:miter lim="400000"/>
                    </a:lnR>
                    <a:lnT w="12700">
                      <a:miter lim="400000"/>
                    </a:lnT>
                    <a:lnB w="12700">
                      <a:miter lim="400000"/>
                    </a:lnB>
                  </a:tcPr>
                </a:tc>
              </a:tr>
              <a:tr h="638175">
                <a:tc>
                  <a:txBody>
                    <a:bodyPr/>
                    <a:lstStyle/>
                    <a:p>
                      <a:pPr lvl="0" defTabSz="914400">
                        <a:tabLst>
                          <a:tab pos="711200" algn="l"/>
                        </a:tabLst>
                        <a:defRPr sz="1800"/>
                      </a:pPr>
                      <a:r>
                        <a:rPr sz="3000">
                          <a:latin typeface="Palatino"/>
                          <a:ea typeface="Palatino"/>
                          <a:cs typeface="Palatino"/>
                          <a:sym typeface="Palatino"/>
                        </a:rPr>
                        <a:t>Choice</a:t>
                      </a:r>
                    </a:p>
                  </a:txBody>
                  <a:tcPr marL="50800" marR="50800" marT="50800" marB="50800" anchor="ctr" anchorCtr="0" horzOverflow="overflow">
                    <a:lnL w="12700">
                      <a:miter lim="400000"/>
                    </a:lnL>
                    <a:lnR w="12700">
                      <a:miter lim="400000"/>
                    </a:lnR>
                    <a:lnT w="12700">
                      <a:miter lim="400000"/>
                    </a:lnT>
                    <a:lnB w="12700">
                      <a:miter lim="400000"/>
                    </a:lnB>
                  </a:tcPr>
                </a:tc>
                <a:tc>
                  <a:txBody>
                    <a:bodyPr/>
                    <a:lstStyle/>
                    <a:p>
                      <a:pPr lvl="0" defTabSz="914400">
                        <a:tabLst>
                          <a:tab pos="711200" algn="l"/>
                        </a:tabLst>
                        <a:defRPr sz="1800"/>
                      </a:pPr>
                      <a:r>
                        <a:rPr sz="2200"/>
                        <a:t>選択肢</a:t>
                      </a:r>
                    </a:p>
                  </a:txBody>
                  <a:tcPr marL="50800" marR="50800" marT="50800" marB="50800" anchor="ctr" anchorCtr="0" horzOverflow="overflow">
                    <a:lnL w="12700">
                      <a:miter lim="400000"/>
                    </a:lnL>
                    <a:lnR w="12700">
                      <a:miter lim="400000"/>
                    </a:lnR>
                    <a:lnT w="12700">
                      <a:miter lim="400000"/>
                    </a:lnT>
                    <a:lnB w="12700">
                      <a:miter lim="400000"/>
                    </a:lnB>
                  </a:tcPr>
                </a:tc>
                <a:tc>
                  <a:txBody>
                    <a:bodyPr/>
                    <a:lstStyle/>
                    <a:p>
                      <a:pPr lvl="0" defTabSz="914400">
                        <a:tabLst>
                          <a:tab pos="711200" algn="l"/>
                        </a:tabLst>
                        <a:defRPr sz="1800"/>
                      </a:pPr>
                      <a:r>
                        <a:rPr sz="3000">
                          <a:latin typeface="Palatino"/>
                          <a:ea typeface="Palatino"/>
                          <a:cs typeface="Palatino"/>
                          <a:sym typeface="Palatino"/>
                        </a:rPr>
                        <a:t>ItemListener</a:t>
                      </a:r>
                    </a:p>
                  </a:txBody>
                  <a:tcPr marL="50800" marR="50800" marT="50800" marB="50800" anchor="ctr" anchorCtr="0" horzOverflow="overflow">
                    <a:lnL w="12700">
                      <a:miter lim="400000"/>
                    </a:lnL>
                    <a:lnR w="12700">
                      <a:miter lim="400000"/>
                    </a:lnR>
                    <a:lnT w="12700">
                      <a:miter lim="400000"/>
                    </a:lnT>
                    <a:lnB w="12700">
                      <a:miter lim="400000"/>
                    </a:lnB>
                  </a:tcPr>
                </a:tc>
              </a:tr>
              <a:tr h="638175">
                <a:tc>
                  <a:txBody>
                    <a:bodyPr/>
                    <a:lstStyle/>
                    <a:p>
                      <a:pPr lvl="0" defTabSz="914400">
                        <a:tabLst>
                          <a:tab pos="711200" algn="l"/>
                        </a:tabLst>
                        <a:defRPr sz="1800"/>
                      </a:pPr>
                      <a:r>
                        <a:rPr sz="3000">
                          <a:latin typeface="Palatino"/>
                          <a:ea typeface="Palatino"/>
                          <a:cs typeface="Palatino"/>
                          <a:sym typeface="Palatino"/>
                        </a:rPr>
                        <a:t>Scrollbar</a:t>
                      </a:r>
                    </a:p>
                  </a:txBody>
                  <a:tcPr marL="50800" marR="50800" marT="50800" marB="50800" anchor="ctr" anchorCtr="0" horzOverflow="overflow">
                    <a:lnL w="12700">
                      <a:miter lim="400000"/>
                    </a:lnL>
                    <a:lnR w="12700">
                      <a:miter lim="400000"/>
                    </a:lnR>
                    <a:lnT w="12700">
                      <a:miter lim="400000"/>
                    </a:lnT>
                    <a:lnB w="12700">
                      <a:miter lim="400000"/>
                    </a:lnB>
                  </a:tcPr>
                </a:tc>
                <a:tc>
                  <a:txBody>
                    <a:bodyPr/>
                    <a:lstStyle/>
                    <a:p>
                      <a:pPr lvl="0" defTabSz="914400">
                        <a:tabLst>
                          <a:tab pos="711200" algn="l"/>
                        </a:tabLst>
                        <a:defRPr sz="1800"/>
                      </a:pPr>
                      <a:r>
                        <a:rPr sz="2200"/>
                        <a:t>スクロールバー</a:t>
                      </a:r>
                    </a:p>
                  </a:txBody>
                  <a:tcPr marL="50800" marR="50800" marT="50800" marB="50800" anchor="ctr" anchorCtr="0" horzOverflow="overflow">
                    <a:lnL w="12700">
                      <a:miter lim="400000"/>
                    </a:lnL>
                    <a:lnR w="12700">
                      <a:miter lim="400000"/>
                    </a:lnR>
                    <a:lnT w="12700">
                      <a:miter lim="400000"/>
                    </a:lnT>
                    <a:lnB w="12700">
                      <a:miter lim="400000"/>
                    </a:lnB>
                  </a:tcPr>
                </a:tc>
                <a:tc>
                  <a:txBody>
                    <a:bodyPr/>
                    <a:lstStyle/>
                    <a:p>
                      <a:pPr lvl="0" defTabSz="914400">
                        <a:tabLst>
                          <a:tab pos="711200" algn="l"/>
                        </a:tabLst>
                        <a:defRPr sz="1800"/>
                      </a:pPr>
                      <a:r>
                        <a:rPr sz="3000">
                          <a:latin typeface="Palatino"/>
                          <a:ea typeface="Palatino"/>
                          <a:cs typeface="Palatino"/>
                          <a:sym typeface="Palatino"/>
                        </a:rPr>
                        <a:t>AdjustmentListener</a:t>
                      </a:r>
                    </a:p>
                  </a:txBody>
                  <a:tcPr marL="50800" marR="50800" marT="50800" marB="50800" anchor="ctr" anchorCtr="0" horzOverflow="overflow">
                    <a:lnL w="12700">
                      <a:miter lim="400000"/>
                    </a:lnL>
                    <a:lnR w="12700">
                      <a:miter lim="400000"/>
                    </a:lnR>
                    <a:lnT w="12700">
                      <a:miter lim="400000"/>
                    </a:lnT>
                    <a:lnB w="12700">
                      <a:miter lim="400000"/>
                    </a:lnB>
                  </a:tcPr>
                </a:tc>
              </a:tr>
              <a:tr h="638175">
                <a:tc>
                  <a:txBody>
                    <a:bodyPr/>
                    <a:lstStyle/>
                    <a:p>
                      <a:pPr lvl="0" defTabSz="914400">
                        <a:tabLst>
                          <a:tab pos="711200" algn="l"/>
                        </a:tabLst>
                        <a:defRPr sz="1800"/>
                      </a:pPr>
                      <a:r>
                        <a:rPr sz="3000">
                          <a:latin typeface="Palatino"/>
                          <a:ea typeface="Palatino"/>
                          <a:cs typeface="Palatino"/>
                          <a:sym typeface="Palatino"/>
                        </a:rPr>
                        <a:t>TextArea</a:t>
                      </a:r>
                    </a:p>
                  </a:txBody>
                  <a:tcPr marL="50800" marR="50800" marT="50800" marB="50800" anchor="ctr" anchorCtr="0" horzOverflow="overflow">
                    <a:lnL w="12700">
                      <a:miter lim="400000"/>
                    </a:lnL>
                    <a:lnR w="12700">
                      <a:miter lim="400000"/>
                    </a:lnR>
                    <a:lnT w="12700">
                      <a:miter lim="400000"/>
                    </a:lnT>
                    <a:lnB w="12700">
                      <a:miter lim="400000"/>
                    </a:lnB>
                  </a:tcPr>
                </a:tc>
                <a:tc>
                  <a:txBody>
                    <a:bodyPr/>
                    <a:lstStyle/>
                    <a:p>
                      <a:pPr lvl="0" defTabSz="914400">
                        <a:tabLst>
                          <a:tab pos="711200" algn="l"/>
                        </a:tabLst>
                        <a:defRPr sz="1800"/>
                      </a:pPr>
                      <a:r>
                        <a:rPr sz="2200"/>
                        <a:t>テキストエリア</a:t>
                      </a:r>
                    </a:p>
                  </a:txBody>
                  <a:tcPr marL="50800" marR="50800" marT="50800" marB="50800" anchor="ctr" anchorCtr="0" horzOverflow="overflow">
                    <a:lnL w="12700">
                      <a:miter lim="400000"/>
                    </a:lnL>
                    <a:lnR w="12700">
                      <a:miter lim="400000"/>
                    </a:lnR>
                    <a:lnT w="12700">
                      <a:miter lim="400000"/>
                    </a:lnT>
                    <a:lnB w="12700">
                      <a:miter lim="400000"/>
                    </a:lnB>
                  </a:tcPr>
                </a:tc>
                <a:tc>
                  <a:txBody>
                    <a:bodyPr/>
                    <a:lstStyle/>
                    <a:p>
                      <a:pPr lvl="0" defTabSz="914400">
                        <a:tabLst>
                          <a:tab pos="711200" algn="l"/>
                        </a:tabLst>
                        <a:defRPr sz="1800"/>
                      </a:pPr>
                      <a:r>
                        <a:rPr sz="3000">
                          <a:latin typeface="Palatino"/>
                          <a:ea typeface="Palatino"/>
                          <a:cs typeface="Palatino"/>
                          <a:sym typeface="Palatino"/>
                        </a:rPr>
                        <a:t>TextListener</a:t>
                      </a:r>
                    </a:p>
                  </a:txBody>
                  <a:tcPr marL="50800" marR="50800" marT="50800" marB="50800" anchor="ctr" anchorCtr="0" horzOverflow="overflow">
                    <a:lnL w="12700">
                      <a:miter lim="400000"/>
                    </a:lnL>
                    <a:lnR w="12700">
                      <a:miter lim="400000"/>
                    </a:lnR>
                    <a:lnT w="12700">
                      <a:miter lim="400000"/>
                    </a:lnT>
                    <a:lnB w="12700">
                      <a:miter lim="400000"/>
                    </a:lnB>
                  </a:tcPr>
                </a:tc>
              </a:tr>
              <a:tr h="1168400">
                <a:tc>
                  <a:txBody>
                    <a:bodyPr/>
                    <a:lstStyle/>
                    <a:p>
                      <a:pPr lvl="0" defTabSz="914400">
                        <a:tabLst>
                          <a:tab pos="711200" algn="l"/>
                        </a:tabLst>
                        <a:defRPr sz="1800"/>
                      </a:pPr>
                      <a:r>
                        <a:rPr sz="3000">
                          <a:latin typeface="Palatino"/>
                          <a:ea typeface="Palatino"/>
                          <a:cs typeface="Palatino"/>
                          <a:sym typeface="Palatino"/>
                        </a:rPr>
                        <a:t>TextField</a:t>
                      </a:r>
                    </a:p>
                  </a:txBody>
                  <a:tcPr marL="50800" marR="50800" marT="50800" marB="50800" anchor="ctr" anchorCtr="0" horzOverflow="overflow">
                    <a:lnL w="12700">
                      <a:miter lim="400000"/>
                    </a:lnL>
                    <a:lnR w="12700">
                      <a:miter lim="400000"/>
                    </a:lnR>
                    <a:lnT w="12700">
                      <a:miter lim="400000"/>
                    </a:lnT>
                    <a:lnB w="12700">
                      <a:miter lim="400000"/>
                    </a:lnB>
                  </a:tcPr>
                </a:tc>
                <a:tc>
                  <a:txBody>
                    <a:bodyPr/>
                    <a:lstStyle/>
                    <a:p>
                      <a:pPr lvl="0" defTabSz="914400">
                        <a:tabLst>
                          <a:tab pos="711200" algn="l"/>
                        </a:tabLst>
                        <a:defRPr sz="1800"/>
                      </a:pPr>
                      <a:r>
                        <a:rPr sz="2200"/>
                        <a:t>一行テキスト入力</a:t>
                      </a:r>
                    </a:p>
                  </a:txBody>
                  <a:tcPr marL="50800" marR="50800" marT="50800" marB="50800" anchor="ctr" anchorCtr="0" horzOverflow="overflow">
                    <a:lnL w="12700">
                      <a:miter lim="400000"/>
                    </a:lnL>
                    <a:lnR w="12700">
                      <a:miter lim="400000"/>
                    </a:lnR>
                    <a:lnT w="12700">
                      <a:miter lim="400000"/>
                    </a:lnT>
                    <a:lnB w="12700">
                      <a:miter lim="400000"/>
                    </a:lnB>
                  </a:tcPr>
                </a:tc>
                <a:tc>
                  <a:txBody>
                    <a:bodyPr/>
                    <a:lstStyle/>
                    <a:p>
                      <a:pPr lvl="0" defTabSz="914400">
                        <a:tabLst>
                          <a:tab pos="711200" algn="l"/>
                        </a:tabLst>
                        <a:defRPr sz="1800"/>
                      </a:pPr>
                      <a:r>
                        <a:rPr sz="3000">
                          <a:latin typeface="Palatino"/>
                          <a:ea typeface="Palatino"/>
                          <a:cs typeface="Palatino"/>
                          <a:sym typeface="Palatino"/>
                        </a:rPr>
                        <a:t>TextListener/ActionListener</a:t>
                      </a:r>
                    </a:p>
                  </a:txBody>
                  <a:tcPr marL="50800" marR="50800" marT="50800" marB="50800" anchor="ctr" anchorCtr="0" horzOverflow="overflow">
                    <a:lnL w="12700">
                      <a:miter lim="400000"/>
                    </a:lnL>
                    <a:lnR w="12700">
                      <a:miter lim="400000"/>
                    </a:lnR>
                    <a:lnT w="12700">
                      <a:miter lim="400000"/>
                    </a:lnT>
                    <a:lnB w="12700">
                      <a:miter lim="400000"/>
                    </a:lnB>
                  </a:tcPr>
                </a:tc>
              </a:tr>
            </a:tbl>
          </a:graphicData>
        </a:graphic>
      </p:graphicFrame>
    </p:spTree>
  </p:cSld>
  <p:clrMapOvr>
    <a:masterClrMapping/>
  </p:clrMapOvr>
  <p:transition spd="med" advClick="1"/>
</p:sld>
</file>

<file path=ppt/slides/slide1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96" name="Shape 96"/>
          <p:cNvSpPr/>
          <p:nvPr>
            <p:ph type="title"/>
          </p:nvPr>
        </p:nvSpPr>
        <p:spPr>
          <a:prstGeom prst="rect">
            <a:avLst/>
          </a:prstGeom>
        </p:spPr>
        <p:txBody>
          <a:bodyPr/>
          <a:lstStyle/>
          <a:p>
            <a:pPr lvl="0">
              <a:defRPr b="0" sz="1800"/>
            </a:pPr>
            <a:r>
              <a:rPr b="1" sz="4600"/>
              <a:t>各リスナーで呼び出されるメソッド</a:t>
            </a:r>
          </a:p>
        </p:txBody>
      </p:sp>
      <p:sp>
        <p:nvSpPr>
          <p:cNvPr id="97" name="Shape 97"/>
          <p:cNvSpPr/>
          <p:nvPr>
            <p:ph type="body" idx="1"/>
          </p:nvPr>
        </p:nvSpPr>
        <p:spPr>
          <a:prstGeom prst="rect">
            <a:avLst/>
          </a:prstGeom>
        </p:spPr>
        <p:txBody>
          <a:bodyPr/>
          <a:lstStyle/>
          <a:p>
            <a:pPr lvl="0">
              <a:buBlip>
                <a:blip r:embed="rId2"/>
              </a:buBlip>
            </a:pPr>
          </a:p>
        </p:txBody>
      </p:sp>
      <p:graphicFrame>
        <p:nvGraphicFramePr>
          <p:cNvPr id="98" name="Table 98"/>
          <p:cNvGraphicFramePr/>
          <p:nvPr/>
        </p:nvGraphicFramePr>
        <p:xfrm>
          <a:off x="1853226" y="2425700"/>
          <a:ext cx="8840174" cy="5105400"/>
        </p:xfrm>
        <a:graphic xmlns:a="http://schemas.openxmlformats.org/drawingml/2006/main">
          <a:graphicData uri="http://schemas.openxmlformats.org/drawingml/2006/table">
            <a:tbl>
              <a:tblPr firstCol="0" firstRow="0" lastCol="0" lastRow="0" bandCol="0" bandRow="0" rtl="0">
                <a:tableStyleId>{8F44A2F1-9E1F-4B54-A3A2-5F16C0AD49E2}</a:tableStyleId>
              </a:tblPr>
              <a:tblGrid>
                <a:gridCol w="3484864"/>
                <a:gridCol w="5355309"/>
              </a:tblGrid>
              <a:tr h="1021080">
                <a:tc>
                  <a:txBody>
                    <a:bodyPr/>
                    <a:lstStyle/>
                    <a:p>
                      <a:pPr lvl="0" defTabSz="914400">
                        <a:tabLst>
                          <a:tab pos="711200" algn="l"/>
                        </a:tabLst>
                        <a:defRPr sz="1800"/>
                      </a:pPr>
                      <a:r>
                        <a:rPr sz="2400"/>
                        <a:t>リスナー</a:t>
                      </a:r>
                    </a:p>
                  </a:txBody>
                  <a:tcPr marL="50800" marR="50800" marT="50800" marB="50800" anchor="ctr" anchorCtr="0" horzOverflow="overflow">
                    <a:lnL w="12700">
                      <a:miter lim="400000"/>
                    </a:lnL>
                    <a:lnR w="12700">
                      <a:miter lim="400000"/>
                    </a:lnR>
                    <a:lnT w="12700">
                      <a:miter lim="400000"/>
                    </a:lnT>
                    <a:lnB w="12700">
                      <a:miter lim="400000"/>
                    </a:lnB>
                  </a:tcPr>
                </a:tc>
                <a:tc>
                  <a:txBody>
                    <a:bodyPr/>
                    <a:lstStyle/>
                    <a:p>
                      <a:pPr lvl="0" defTabSz="914400">
                        <a:tabLst>
                          <a:tab pos="711200" algn="l"/>
                        </a:tabLst>
                        <a:defRPr sz="1800"/>
                      </a:pPr>
                      <a:r>
                        <a:rPr sz="2400"/>
                        <a:t>メソッド名
public voidで宣言される</a:t>
                      </a:r>
                    </a:p>
                  </a:txBody>
                  <a:tcPr marL="50800" marR="50800" marT="50800" marB="50800" anchor="ctr" anchorCtr="0" horzOverflow="overflow">
                    <a:lnL w="12700">
                      <a:miter lim="400000"/>
                    </a:lnL>
                    <a:lnR w="12700">
                      <a:miter lim="400000"/>
                    </a:lnR>
                    <a:lnT w="12700">
                      <a:miter lim="400000"/>
                    </a:lnT>
                    <a:lnB w="12700">
                      <a:miter lim="400000"/>
                    </a:lnB>
                  </a:tcPr>
                </a:tc>
              </a:tr>
              <a:tr h="1021080">
                <a:tc>
                  <a:txBody>
                    <a:bodyPr/>
                    <a:lstStyle/>
                    <a:p>
                      <a:pPr lvl="0" defTabSz="914400">
                        <a:tabLst>
                          <a:tab pos="711200" algn="l"/>
                        </a:tabLst>
                        <a:defRPr sz="1800"/>
                      </a:pPr>
                      <a:r>
                        <a:rPr sz="2900">
                          <a:latin typeface="Palatino"/>
                          <a:ea typeface="Palatino"/>
                          <a:cs typeface="Palatino"/>
                          <a:sym typeface="Palatino"/>
                        </a:rPr>
                        <a:t>ActionListener</a:t>
                      </a:r>
                    </a:p>
                  </a:txBody>
                  <a:tcPr marL="50800" marR="50800" marT="50800" marB="50800" anchor="ctr" anchorCtr="0" horzOverflow="overflow">
                    <a:lnL w="12700">
                      <a:miter lim="400000"/>
                    </a:lnL>
                    <a:lnR w="12700">
                      <a:miter lim="400000"/>
                    </a:lnR>
                    <a:lnT w="12700">
                      <a:miter lim="400000"/>
                    </a:lnT>
                    <a:lnB w="12700">
                      <a:miter lim="400000"/>
                    </a:lnB>
                  </a:tcPr>
                </a:tc>
                <a:tc>
                  <a:txBody>
                    <a:bodyPr/>
                    <a:lstStyle/>
                    <a:p>
                      <a:pPr lvl="0" defTabSz="914400">
                        <a:tabLst>
                          <a:tab pos="711200" algn="l"/>
                        </a:tabLst>
                        <a:defRPr sz="1800"/>
                      </a:pPr>
                      <a:r>
                        <a:rPr sz="2900">
                          <a:latin typeface="Palatino"/>
                          <a:ea typeface="Palatino"/>
                          <a:cs typeface="Palatino"/>
                          <a:sym typeface="Palatino"/>
                        </a:rPr>
                        <a:t>actionPerformed( ActionEvent )</a:t>
                      </a:r>
                    </a:p>
                  </a:txBody>
                  <a:tcPr marL="50800" marR="50800" marT="50800" marB="50800" anchor="ctr" anchorCtr="0" horzOverflow="overflow">
                    <a:lnL w="12700">
                      <a:miter lim="400000"/>
                    </a:lnL>
                    <a:lnR w="12700">
                      <a:miter lim="400000"/>
                    </a:lnR>
                    <a:lnT w="12700">
                      <a:miter lim="400000"/>
                    </a:lnT>
                    <a:lnB w="12700">
                      <a:miter lim="400000"/>
                    </a:lnB>
                  </a:tcPr>
                </a:tc>
              </a:tr>
              <a:tr h="1021080">
                <a:tc>
                  <a:txBody>
                    <a:bodyPr/>
                    <a:lstStyle/>
                    <a:p>
                      <a:pPr lvl="0" defTabSz="914400">
                        <a:tabLst>
                          <a:tab pos="711200" algn="l"/>
                        </a:tabLst>
                        <a:defRPr sz="1800"/>
                      </a:pPr>
                      <a:r>
                        <a:rPr sz="2900">
                          <a:latin typeface="Palatino"/>
                          <a:ea typeface="Palatino"/>
                          <a:cs typeface="Palatino"/>
                          <a:sym typeface="Palatino"/>
                        </a:rPr>
                        <a:t>ItemListener</a:t>
                      </a:r>
                    </a:p>
                  </a:txBody>
                  <a:tcPr marL="50800" marR="50800" marT="50800" marB="50800" anchor="ctr" anchorCtr="0" horzOverflow="overflow">
                    <a:lnL w="12700">
                      <a:miter lim="400000"/>
                    </a:lnL>
                    <a:lnR w="12700">
                      <a:miter lim="400000"/>
                    </a:lnR>
                    <a:lnT w="12700">
                      <a:miter lim="400000"/>
                    </a:lnT>
                    <a:lnB w="12700">
                      <a:miter lim="400000"/>
                    </a:lnB>
                  </a:tcPr>
                </a:tc>
                <a:tc>
                  <a:txBody>
                    <a:bodyPr/>
                    <a:lstStyle/>
                    <a:p>
                      <a:pPr lvl="0" defTabSz="914400">
                        <a:tabLst>
                          <a:tab pos="711200" algn="l"/>
                        </a:tabLst>
                        <a:defRPr sz="1800"/>
                      </a:pPr>
                      <a:r>
                        <a:rPr sz="2900">
                          <a:latin typeface="Palatino"/>
                          <a:ea typeface="Palatino"/>
                          <a:cs typeface="Palatino"/>
                          <a:sym typeface="Palatino"/>
                        </a:rPr>
                        <a:t>itemStateChanged( ItemEvent )</a:t>
                      </a:r>
                    </a:p>
                  </a:txBody>
                  <a:tcPr marL="50800" marR="50800" marT="50800" marB="50800" anchor="ctr" anchorCtr="0" horzOverflow="overflow">
                    <a:lnL w="12700">
                      <a:miter lim="400000"/>
                    </a:lnL>
                    <a:lnR w="12700">
                      <a:miter lim="400000"/>
                    </a:lnR>
                    <a:lnT w="12700">
                      <a:miter lim="400000"/>
                    </a:lnT>
                    <a:lnB w="12700">
                      <a:miter lim="400000"/>
                    </a:lnB>
                  </a:tcPr>
                </a:tc>
              </a:tr>
              <a:tr h="1021080">
                <a:tc>
                  <a:txBody>
                    <a:bodyPr/>
                    <a:lstStyle/>
                    <a:p>
                      <a:pPr lvl="0" defTabSz="914400">
                        <a:tabLst>
                          <a:tab pos="711200" algn="l"/>
                        </a:tabLst>
                        <a:defRPr sz="1800"/>
                      </a:pPr>
                      <a:r>
                        <a:rPr sz="2900">
                          <a:latin typeface="Palatino"/>
                          <a:ea typeface="Palatino"/>
                          <a:cs typeface="Palatino"/>
                          <a:sym typeface="Palatino"/>
                        </a:rPr>
                        <a:t>AdjustmentListener</a:t>
                      </a:r>
                    </a:p>
                  </a:txBody>
                  <a:tcPr marL="50800" marR="50800" marT="50800" marB="50800" anchor="ctr" anchorCtr="0" horzOverflow="overflow">
                    <a:lnL w="12700">
                      <a:miter lim="400000"/>
                    </a:lnL>
                    <a:lnR w="12700">
                      <a:miter lim="400000"/>
                    </a:lnR>
                    <a:lnT w="12700">
                      <a:miter lim="400000"/>
                    </a:lnT>
                    <a:lnB w="12700">
                      <a:miter lim="400000"/>
                    </a:lnB>
                  </a:tcPr>
                </a:tc>
                <a:tc>
                  <a:txBody>
                    <a:bodyPr/>
                    <a:lstStyle/>
                    <a:p>
                      <a:pPr lvl="0" defTabSz="914400">
                        <a:tabLst>
                          <a:tab pos="711200" algn="l"/>
                        </a:tabLst>
                        <a:defRPr sz="1800"/>
                      </a:pPr>
                      <a:r>
                        <a:rPr sz="2900">
                          <a:latin typeface="Palatino"/>
                          <a:ea typeface="Palatino"/>
                          <a:cs typeface="Palatino"/>
                          <a:sym typeface="Palatino"/>
                        </a:rPr>
                        <a:t>adjustmentValueChanged(  AdjustmentEvent )</a:t>
                      </a:r>
                    </a:p>
                  </a:txBody>
                  <a:tcPr marL="50800" marR="50800" marT="50800" marB="50800" anchor="ctr" anchorCtr="0" horzOverflow="overflow">
                    <a:lnL w="12700">
                      <a:miter lim="400000"/>
                    </a:lnL>
                    <a:lnR w="12700">
                      <a:miter lim="400000"/>
                    </a:lnR>
                    <a:lnT w="12700">
                      <a:miter lim="400000"/>
                    </a:lnT>
                    <a:lnB w="12700">
                      <a:miter lim="400000"/>
                    </a:lnB>
                  </a:tcPr>
                </a:tc>
              </a:tr>
              <a:tr h="1021080">
                <a:tc>
                  <a:txBody>
                    <a:bodyPr/>
                    <a:lstStyle/>
                    <a:p>
                      <a:pPr lvl="0" defTabSz="914400">
                        <a:tabLst>
                          <a:tab pos="711200" algn="l"/>
                        </a:tabLst>
                        <a:defRPr sz="1800"/>
                      </a:pPr>
                      <a:r>
                        <a:rPr sz="2900">
                          <a:latin typeface="Palatino"/>
                          <a:ea typeface="Palatino"/>
                          <a:cs typeface="Palatino"/>
                          <a:sym typeface="Palatino"/>
                        </a:rPr>
                        <a:t>TextListener</a:t>
                      </a:r>
                    </a:p>
                  </a:txBody>
                  <a:tcPr marL="50800" marR="50800" marT="50800" marB="50800" anchor="ctr" anchorCtr="0" horzOverflow="overflow">
                    <a:lnL w="12700">
                      <a:miter lim="400000"/>
                    </a:lnL>
                    <a:lnR w="12700">
                      <a:miter lim="400000"/>
                    </a:lnR>
                    <a:lnT w="12700">
                      <a:miter lim="400000"/>
                    </a:lnT>
                    <a:lnB w="12700">
                      <a:miter lim="400000"/>
                    </a:lnB>
                  </a:tcPr>
                </a:tc>
                <a:tc>
                  <a:txBody>
                    <a:bodyPr/>
                    <a:lstStyle/>
                    <a:p>
                      <a:pPr lvl="0" defTabSz="914400">
                        <a:tabLst>
                          <a:tab pos="711200" algn="l"/>
                        </a:tabLst>
                        <a:defRPr sz="1800"/>
                      </a:pPr>
                      <a:r>
                        <a:rPr sz="2900">
                          <a:latin typeface="Palatino"/>
                          <a:ea typeface="Palatino"/>
                          <a:cs typeface="Palatino"/>
                          <a:sym typeface="Palatino"/>
                        </a:rPr>
                        <a:t>textValueChanged( TextEvent )</a:t>
                      </a:r>
                    </a:p>
                  </a:txBody>
                  <a:tcPr marL="50800" marR="50800" marT="50800" marB="50800" anchor="ctr" anchorCtr="0" horzOverflow="overflow">
                    <a:lnL w="12700">
                      <a:miter lim="400000"/>
                    </a:lnL>
                    <a:lnR w="12700">
                      <a:miter lim="400000"/>
                    </a:lnR>
                    <a:lnT w="12700">
                      <a:miter lim="400000"/>
                    </a:lnT>
                    <a:lnB w="12700">
                      <a:miter lim="400000"/>
                    </a:lnB>
                  </a:tcPr>
                </a:tc>
              </a:tr>
            </a:tbl>
          </a:graphicData>
        </a:graphic>
      </p:graphicFrame>
    </p:spTree>
  </p:cSld>
  <p:clrMapOvr>
    <a:masterClrMapping/>
  </p:clrMapOvr>
  <p:transition spd="med" advClick="1"/>
</p:sld>
</file>

<file path=ppt/slides/slide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8" name="Shape 38"/>
          <p:cNvSpPr/>
          <p:nvPr>
            <p:ph type="title"/>
          </p:nvPr>
        </p:nvSpPr>
        <p:spPr>
          <a:prstGeom prst="rect">
            <a:avLst/>
          </a:prstGeom>
        </p:spPr>
        <p:txBody>
          <a:bodyPr/>
          <a:lstStyle/>
          <a:p>
            <a:pPr lvl="0">
              <a:defRPr b="0" sz="1800"/>
            </a:pPr>
            <a:r>
              <a:rPr sz="4600">
                <a:latin typeface="Palatino"/>
                <a:ea typeface="Palatino"/>
                <a:cs typeface="Palatino"/>
                <a:sym typeface="Palatino"/>
              </a:rPr>
              <a:t>Applet</a:t>
            </a:r>
            <a:r>
              <a:rPr b="1" sz="4600"/>
              <a:t>のメソッド</a:t>
            </a:r>
          </a:p>
        </p:txBody>
      </p:sp>
      <p:sp>
        <p:nvSpPr>
          <p:cNvPr id="39" name="Shape 39"/>
          <p:cNvSpPr/>
          <p:nvPr>
            <p:ph type="body" idx="1"/>
          </p:nvPr>
        </p:nvSpPr>
        <p:spPr>
          <a:prstGeom prst="rect">
            <a:avLst/>
          </a:prstGeom>
        </p:spPr>
        <p:txBody>
          <a:bodyPr/>
          <a:lstStyle/>
          <a:p>
            <a:pPr lvl="0">
              <a:buBlip>
                <a:blip r:embed="rId2"/>
              </a:buBlip>
              <a:defRPr sz="1800"/>
            </a:pPr>
            <a:r>
              <a:rPr b="1" sz="3200">
                <a:latin typeface="Palatino"/>
                <a:ea typeface="Palatino"/>
                <a:cs typeface="Palatino"/>
                <a:sym typeface="Palatino"/>
              </a:rPr>
              <a:t>public</a:t>
            </a:r>
            <a:r>
              <a:rPr sz="3200">
                <a:latin typeface="Palatino"/>
                <a:ea typeface="Palatino"/>
                <a:cs typeface="Palatino"/>
                <a:sym typeface="Palatino"/>
              </a:rPr>
              <a:t> </a:t>
            </a:r>
            <a:r>
              <a:rPr b="1" sz="3200">
                <a:latin typeface="Palatino"/>
                <a:ea typeface="Palatino"/>
                <a:cs typeface="Palatino"/>
                <a:sym typeface="Palatino"/>
              </a:rPr>
              <a:t>void</a:t>
            </a:r>
            <a:r>
              <a:rPr sz="3200">
                <a:latin typeface="Palatino"/>
                <a:ea typeface="Palatino"/>
                <a:cs typeface="Palatino"/>
                <a:sym typeface="Palatino"/>
              </a:rPr>
              <a:t> paint( Graphics g )</a:t>
            </a:r>
            <a:r>
              <a:rPr sz="3200"/>
              <a:t> </a:t>
            </a:r>
            <a:endParaRPr sz="3200"/>
          </a:p>
          <a:p>
            <a:pPr lvl="1">
              <a:defRPr sz="1800"/>
            </a:pPr>
            <a:r>
              <a:rPr sz="3200"/>
              <a:t>描画時</a:t>
            </a:r>
            <a:endParaRPr sz="3200"/>
          </a:p>
          <a:p>
            <a:pPr lvl="0">
              <a:buBlip>
                <a:blip r:embed="rId2"/>
              </a:buBlip>
              <a:defRPr sz="1800"/>
            </a:pPr>
            <a:r>
              <a:rPr b="1" sz="3200">
                <a:latin typeface="Palatino"/>
                <a:ea typeface="Palatino"/>
                <a:cs typeface="Palatino"/>
                <a:sym typeface="Palatino"/>
              </a:rPr>
              <a:t>public</a:t>
            </a:r>
            <a:r>
              <a:rPr sz="3200">
                <a:latin typeface="Palatino"/>
                <a:ea typeface="Palatino"/>
                <a:cs typeface="Palatino"/>
                <a:sym typeface="Palatino"/>
              </a:rPr>
              <a:t> </a:t>
            </a:r>
            <a:r>
              <a:rPr b="1" sz="3200">
                <a:latin typeface="Palatino"/>
                <a:ea typeface="Palatino"/>
                <a:cs typeface="Palatino"/>
                <a:sym typeface="Palatino"/>
              </a:rPr>
              <a:t>void</a:t>
            </a:r>
            <a:r>
              <a:rPr sz="3200">
                <a:latin typeface="Palatino"/>
                <a:ea typeface="Palatino"/>
                <a:cs typeface="Palatino"/>
                <a:sym typeface="Palatino"/>
              </a:rPr>
              <a:t> init( )</a:t>
            </a:r>
            <a:endParaRPr sz="3200"/>
          </a:p>
          <a:p>
            <a:pPr lvl="1">
              <a:defRPr sz="1800"/>
            </a:pPr>
            <a:r>
              <a:rPr sz="3200"/>
              <a:t> 読み込み時に一度だけ</a:t>
            </a:r>
            <a:endParaRPr sz="3200"/>
          </a:p>
          <a:p>
            <a:pPr lvl="0">
              <a:buBlip>
                <a:blip r:embed="rId2"/>
              </a:buBlip>
              <a:defRPr sz="1800"/>
            </a:pPr>
            <a:r>
              <a:rPr b="1" sz="3200">
                <a:latin typeface="Palatino"/>
                <a:ea typeface="Palatino"/>
                <a:cs typeface="Palatino"/>
                <a:sym typeface="Palatino"/>
              </a:rPr>
              <a:t>public</a:t>
            </a:r>
            <a:r>
              <a:rPr sz="3200">
                <a:latin typeface="Palatino"/>
                <a:ea typeface="Palatino"/>
                <a:cs typeface="Palatino"/>
                <a:sym typeface="Palatino"/>
              </a:rPr>
              <a:t> </a:t>
            </a:r>
            <a:r>
              <a:rPr b="1" sz="3200">
                <a:latin typeface="Palatino"/>
                <a:ea typeface="Palatino"/>
                <a:cs typeface="Palatino"/>
                <a:sym typeface="Palatino"/>
              </a:rPr>
              <a:t>void</a:t>
            </a:r>
            <a:r>
              <a:rPr sz="3200">
                <a:latin typeface="Palatino"/>
                <a:ea typeface="Palatino"/>
                <a:cs typeface="Palatino"/>
                <a:sym typeface="Palatino"/>
              </a:rPr>
              <a:t> start( )</a:t>
            </a:r>
            <a:endParaRPr sz="3200"/>
          </a:p>
          <a:p>
            <a:pPr lvl="1">
              <a:defRPr sz="1800"/>
            </a:pPr>
            <a:r>
              <a:rPr sz="3200"/>
              <a:t> </a:t>
            </a:r>
            <a:r>
              <a:rPr sz="3200">
                <a:latin typeface="Palatino"/>
                <a:ea typeface="Palatino"/>
                <a:cs typeface="Palatino"/>
                <a:sym typeface="Palatino"/>
              </a:rPr>
              <a:t>Web</a:t>
            </a:r>
            <a:r>
              <a:rPr sz="3200"/>
              <a:t>に来た時（再びそのページに戻ってきた時）</a:t>
            </a:r>
            <a:endParaRPr sz="3200"/>
          </a:p>
          <a:p>
            <a:pPr lvl="0">
              <a:buBlip>
                <a:blip r:embed="rId2"/>
              </a:buBlip>
              <a:defRPr sz="1800"/>
            </a:pPr>
            <a:r>
              <a:rPr b="1" sz="3200">
                <a:latin typeface="Palatino"/>
                <a:ea typeface="Palatino"/>
                <a:cs typeface="Palatino"/>
                <a:sym typeface="Palatino"/>
              </a:rPr>
              <a:t>public</a:t>
            </a:r>
            <a:r>
              <a:rPr sz="3200">
                <a:latin typeface="Palatino"/>
                <a:ea typeface="Palatino"/>
                <a:cs typeface="Palatino"/>
                <a:sym typeface="Palatino"/>
              </a:rPr>
              <a:t> </a:t>
            </a:r>
            <a:r>
              <a:rPr b="1" sz="3200">
                <a:latin typeface="Palatino"/>
                <a:ea typeface="Palatino"/>
                <a:cs typeface="Palatino"/>
                <a:sym typeface="Palatino"/>
              </a:rPr>
              <a:t>void</a:t>
            </a:r>
            <a:r>
              <a:rPr sz="3200">
                <a:latin typeface="Palatino"/>
                <a:ea typeface="Palatino"/>
                <a:cs typeface="Palatino"/>
                <a:sym typeface="Palatino"/>
              </a:rPr>
              <a:t> stop( )</a:t>
            </a:r>
            <a:endParaRPr sz="3200">
              <a:latin typeface="Palatino"/>
              <a:ea typeface="Palatino"/>
              <a:cs typeface="Palatino"/>
              <a:sym typeface="Palatino"/>
            </a:endParaRPr>
          </a:p>
          <a:p>
            <a:pPr lvl="1">
              <a:defRPr sz="1800"/>
            </a:pPr>
            <a:r>
              <a:rPr sz="3200"/>
              <a:t> </a:t>
            </a:r>
            <a:r>
              <a:rPr sz="3200">
                <a:latin typeface="Palatino"/>
                <a:ea typeface="Palatino"/>
                <a:cs typeface="Palatino"/>
                <a:sym typeface="Palatino"/>
              </a:rPr>
              <a:t>Web</a:t>
            </a:r>
            <a:r>
              <a:rPr sz="3200"/>
              <a:t>ページから離れた時</a:t>
            </a:r>
          </a:p>
        </p:txBody>
      </p:sp>
    </p:spTree>
  </p:cSld>
  <p:clrMapOvr>
    <a:masterClrMapping/>
  </p:clrMapOvr>
  <p:transition spd="med" advClick="1"/>
</p:sld>
</file>

<file path=ppt/slides/slide2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00" name="Shape 100"/>
          <p:cNvSpPr/>
          <p:nvPr>
            <p:ph type="title"/>
          </p:nvPr>
        </p:nvSpPr>
        <p:spPr>
          <a:prstGeom prst="rect">
            <a:avLst/>
          </a:prstGeom>
        </p:spPr>
        <p:txBody>
          <a:bodyPr/>
          <a:lstStyle/>
          <a:p>
            <a:pPr lvl="0">
              <a:defRPr b="0" sz="1800"/>
            </a:pPr>
            <a:r>
              <a:rPr sz="4600">
                <a:latin typeface="Palatino"/>
                <a:ea typeface="Palatino"/>
                <a:cs typeface="Palatino"/>
                <a:sym typeface="Palatino"/>
              </a:rPr>
              <a:t>MVC</a:t>
            </a:r>
            <a:r>
              <a:rPr b="1" sz="4600"/>
              <a:t>プログラミング</a:t>
            </a:r>
          </a:p>
        </p:txBody>
      </p:sp>
      <p:sp>
        <p:nvSpPr>
          <p:cNvPr id="101" name="Shape 101"/>
          <p:cNvSpPr/>
          <p:nvPr>
            <p:ph type="body" idx="1"/>
          </p:nvPr>
        </p:nvSpPr>
        <p:spPr>
          <a:prstGeom prst="rect">
            <a:avLst/>
          </a:prstGeom>
        </p:spPr>
        <p:txBody>
          <a:bodyPr/>
          <a:lstStyle/>
          <a:p>
            <a:pPr lvl="0">
              <a:buBlip>
                <a:blip r:embed="rId2"/>
              </a:buBlip>
              <a:defRPr sz="1800"/>
            </a:pPr>
            <a:r>
              <a:rPr sz="3200">
                <a:latin typeface="Palatino"/>
                <a:ea typeface="Palatino"/>
                <a:cs typeface="Palatino"/>
                <a:sym typeface="Palatino"/>
              </a:rPr>
              <a:t>Model</a:t>
            </a:r>
            <a:endParaRPr sz="3200"/>
          </a:p>
          <a:p>
            <a:pPr lvl="1">
              <a:defRPr sz="1800"/>
            </a:pPr>
            <a:r>
              <a:rPr sz="3200"/>
              <a:t>データを持つ、アプレットではインスタンス変数</a:t>
            </a:r>
            <a:endParaRPr sz="3200"/>
          </a:p>
          <a:p>
            <a:pPr lvl="0">
              <a:buBlip>
                <a:blip r:embed="rId2"/>
              </a:buBlip>
              <a:defRPr sz="1800"/>
            </a:pPr>
            <a:r>
              <a:rPr sz="3200">
                <a:latin typeface="Palatino"/>
                <a:ea typeface="Palatino"/>
                <a:cs typeface="Palatino"/>
                <a:sym typeface="Palatino"/>
              </a:rPr>
              <a:t>Viewer</a:t>
            </a:r>
            <a:endParaRPr sz="3200"/>
          </a:p>
          <a:p>
            <a:pPr lvl="1">
              <a:defRPr sz="1800"/>
            </a:pPr>
            <a:r>
              <a:rPr sz="3200"/>
              <a:t>データを表示する、アプレットではpaintメソッド</a:t>
            </a:r>
            <a:endParaRPr sz="3200"/>
          </a:p>
          <a:p>
            <a:pPr lvl="0">
              <a:buBlip>
                <a:blip r:embed="rId2"/>
              </a:buBlip>
              <a:defRPr sz="1800"/>
            </a:pPr>
            <a:r>
              <a:rPr sz="3200">
                <a:latin typeface="Palatino"/>
                <a:ea typeface="Palatino"/>
                <a:cs typeface="Palatino"/>
                <a:sym typeface="Palatino"/>
              </a:rPr>
              <a:t>Controller</a:t>
            </a:r>
            <a:endParaRPr sz="3200"/>
          </a:p>
          <a:p>
            <a:pPr lvl="1">
              <a:defRPr sz="1800"/>
            </a:pPr>
            <a:r>
              <a:rPr sz="3200"/>
              <a:t>データの値をユーザの操作によって変える</a:t>
            </a:r>
          </a:p>
        </p:txBody>
      </p:sp>
    </p:spTree>
  </p:cSld>
  <p:clrMapOvr>
    <a:masterClrMapping/>
  </p:clrMapOvr>
  <p:transition spd="med" advClick="1"/>
</p:sld>
</file>

<file path=ppt/slides/slide2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03" name="Shape 103"/>
          <p:cNvSpPr/>
          <p:nvPr>
            <p:ph type="title"/>
          </p:nvPr>
        </p:nvSpPr>
        <p:spPr>
          <a:prstGeom prst="rect">
            <a:avLst/>
          </a:prstGeom>
        </p:spPr>
        <p:txBody>
          <a:bodyPr/>
          <a:lstStyle/>
          <a:p>
            <a:pPr lvl="0">
              <a:defRPr b="0" sz="1800"/>
            </a:pPr>
            <a:r>
              <a:rPr b="1" sz="4600"/>
              <a:t>複数のビューをもつ</a:t>
            </a:r>
            <a:r>
              <a:rPr sz="4600">
                <a:latin typeface="Palatino"/>
                <a:ea typeface="Palatino"/>
                <a:cs typeface="Palatino"/>
                <a:sym typeface="Palatino"/>
              </a:rPr>
              <a:t>MVC</a:t>
            </a:r>
          </a:p>
        </p:txBody>
      </p:sp>
      <p:pic>
        <p:nvPicPr>
          <p:cNvPr id="104" name="モデルの値の変更ビューへの再描画要求ビューへの再描画要求スプレッドシート.pdf"/>
          <p:cNvPicPr/>
          <p:nvPr/>
        </p:nvPicPr>
        <p:blipFill>
          <a:blip r:embed="rId2">
            <a:extLst/>
          </a:blip>
          <a:stretch>
            <a:fillRect/>
          </a:stretch>
        </p:blipFill>
        <p:spPr>
          <a:xfrm>
            <a:off x="1651000" y="2247900"/>
            <a:ext cx="10123944" cy="6032500"/>
          </a:xfrm>
          <a:prstGeom prst="rect">
            <a:avLst/>
          </a:prstGeom>
          <a:ln w="12700">
            <a:miter lim="400000"/>
          </a:ln>
        </p:spPr>
      </p:pic>
    </p:spTree>
  </p:cSld>
  <p:clrMapOvr>
    <a:masterClrMapping/>
  </p:clrMapOvr>
  <p:transition spd="med" advClick="1"/>
</p:sld>
</file>

<file path=ppt/slides/slide2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06" name="Shape 106"/>
          <p:cNvSpPr/>
          <p:nvPr>
            <p:ph type="title"/>
          </p:nvPr>
        </p:nvSpPr>
        <p:spPr>
          <a:prstGeom prst="rect">
            <a:avLst/>
          </a:prstGeom>
        </p:spPr>
        <p:txBody>
          <a:bodyPr/>
          <a:lstStyle/>
          <a:p>
            <a:pPr lvl="0">
              <a:defRPr b="0" sz="1800"/>
            </a:pPr>
            <a:r>
              <a:rPr b="1" sz="4600"/>
              <a:t>アプレットにおける</a:t>
            </a:r>
            <a:r>
              <a:rPr sz="4600">
                <a:latin typeface="Palatino"/>
                <a:ea typeface="Palatino"/>
                <a:cs typeface="Palatino"/>
                <a:sym typeface="Palatino"/>
              </a:rPr>
              <a:t>MVC</a:t>
            </a:r>
          </a:p>
        </p:txBody>
      </p:sp>
      <p:pic>
        <p:nvPicPr>
          <p:cNvPr id="107" name="Figure 12-10.pdf"/>
          <p:cNvPicPr/>
          <p:nvPr/>
        </p:nvPicPr>
        <p:blipFill>
          <a:blip r:embed="rId2">
            <a:extLst/>
          </a:blip>
          <a:stretch>
            <a:fillRect/>
          </a:stretch>
        </p:blipFill>
        <p:spPr>
          <a:xfrm>
            <a:off x="1854200" y="2019300"/>
            <a:ext cx="11112500" cy="4762500"/>
          </a:xfrm>
          <a:prstGeom prst="rect">
            <a:avLst/>
          </a:prstGeom>
          <a:ln w="12700">
            <a:miter lim="400000"/>
          </a:ln>
        </p:spPr>
      </p:pic>
    </p:spTree>
  </p:cSld>
  <p:clrMapOvr>
    <a:masterClrMapping/>
  </p:clrMapOvr>
  <p:transition spd="med" advClick="1"/>
</p:sld>
</file>

<file path=ppt/slides/slide2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09" name="Shape 109"/>
          <p:cNvSpPr/>
          <p:nvPr>
            <p:ph type="title"/>
          </p:nvPr>
        </p:nvSpPr>
        <p:spPr>
          <a:prstGeom prst="rect">
            <a:avLst/>
          </a:prstGeom>
        </p:spPr>
        <p:txBody>
          <a:bodyPr/>
          <a:lstStyle/>
          <a:p>
            <a:pPr lvl="0">
              <a:defRPr b="0" sz="1800"/>
            </a:pPr>
            <a:r>
              <a:rPr b="1" sz="4600">
                <a:latin typeface="Palatino"/>
                <a:ea typeface="Palatino"/>
                <a:cs typeface="Palatino"/>
                <a:sym typeface="Palatino"/>
              </a:rPr>
              <a:t>Xerox Alto</a:t>
            </a:r>
            <a:r>
              <a:rPr b="1" sz="4600"/>
              <a:t>で始まった</a:t>
            </a:r>
            <a:r>
              <a:rPr b="1" sz="4600">
                <a:latin typeface="Palatino"/>
                <a:ea typeface="Palatino"/>
                <a:cs typeface="Palatino"/>
                <a:sym typeface="Palatino"/>
              </a:rPr>
              <a:t>MVC</a:t>
            </a:r>
          </a:p>
        </p:txBody>
      </p:sp>
      <p:pic>
        <p:nvPicPr>
          <p:cNvPr id="110" name="image9-8.png"/>
          <p:cNvPicPr/>
          <p:nvPr/>
        </p:nvPicPr>
        <p:blipFill>
          <a:blip r:embed="rId2">
            <a:extLst/>
          </a:blip>
          <a:stretch>
            <a:fillRect/>
          </a:stretch>
        </p:blipFill>
        <p:spPr>
          <a:xfrm>
            <a:off x="2396992" y="1899311"/>
            <a:ext cx="8890001" cy="7010401"/>
          </a:xfrm>
          <a:prstGeom prst="rect">
            <a:avLst/>
          </a:prstGeom>
          <a:ln w="12700">
            <a:miter lim="400000"/>
          </a:ln>
        </p:spPr>
      </p:pic>
    </p:spTree>
  </p:cSld>
  <p:clrMapOvr>
    <a:masterClrMapping/>
  </p:clrMapOvr>
  <p:transition spd="med" advClick="1"/>
</p:sld>
</file>

<file path=ppt/slides/slide2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12" name="Shape 112"/>
          <p:cNvSpPr/>
          <p:nvPr>
            <p:ph type="title"/>
          </p:nvPr>
        </p:nvSpPr>
        <p:spPr>
          <a:prstGeom prst="rect">
            <a:avLst/>
          </a:prstGeom>
        </p:spPr>
        <p:txBody>
          <a:bodyPr/>
          <a:lstStyle/>
          <a:p>
            <a:pPr lvl="0">
              <a:defRPr b="0" sz="1800"/>
            </a:pPr>
            <a:r>
              <a:rPr b="1" sz="4600"/>
              <a:t>複数のコンポーネントの同定</a:t>
            </a:r>
          </a:p>
        </p:txBody>
      </p:sp>
      <p:sp>
        <p:nvSpPr>
          <p:cNvPr id="113" name="Shape 113"/>
          <p:cNvSpPr/>
          <p:nvPr>
            <p:ph type="body" idx="1"/>
          </p:nvPr>
        </p:nvSpPr>
        <p:spPr>
          <a:prstGeom prst="rect">
            <a:avLst/>
          </a:prstGeom>
        </p:spPr>
        <p:txBody>
          <a:bodyPr/>
          <a:lstStyle/>
          <a:p>
            <a:pPr lvl="0">
              <a:buBlip>
                <a:blip r:embed="rId2"/>
              </a:buBlip>
              <a:defRPr sz="1800"/>
            </a:pPr>
            <a:r>
              <a:rPr sz="3200"/>
              <a:t>イベントを発生したコンポーネント（オブジェクト）はどれか？</a:t>
            </a:r>
            <a:endParaRPr sz="3200"/>
          </a:p>
          <a:p>
            <a:pPr lvl="1">
              <a:defRPr sz="1800"/>
            </a:pPr>
            <a:r>
              <a:rPr sz="3200"/>
              <a:t>イヴェント変数.</a:t>
            </a:r>
            <a:r>
              <a:rPr sz="3200">
                <a:latin typeface="Palatino"/>
                <a:ea typeface="Palatino"/>
                <a:cs typeface="Palatino"/>
                <a:sym typeface="Palatino"/>
              </a:rPr>
              <a:t>getSource( )</a:t>
            </a:r>
            <a:endParaRPr sz="3200">
              <a:latin typeface="Palatino"/>
              <a:ea typeface="Palatino"/>
              <a:cs typeface="Palatino"/>
              <a:sym typeface="Palatino"/>
            </a:endParaRPr>
          </a:p>
          <a:p>
            <a:pPr lvl="1">
              <a:defRPr sz="1800"/>
            </a:pPr>
            <a:endParaRPr sz="3200">
              <a:latin typeface="Palatino"/>
              <a:ea typeface="Palatino"/>
              <a:cs typeface="Palatino"/>
              <a:sym typeface="Palatino"/>
            </a:endParaRPr>
          </a:p>
          <a:p>
            <a:pPr lvl="1">
              <a:defRPr sz="1800"/>
            </a:pPr>
            <a:r>
              <a:rPr b="1" sz="3200">
                <a:latin typeface="Palatino"/>
                <a:ea typeface="Palatino"/>
                <a:cs typeface="Palatino"/>
                <a:sym typeface="Palatino"/>
              </a:rPr>
              <a:t>public</a:t>
            </a:r>
            <a:r>
              <a:rPr sz="3200">
                <a:latin typeface="Palatino"/>
                <a:ea typeface="Palatino"/>
                <a:cs typeface="Palatino"/>
                <a:sym typeface="Palatino"/>
              </a:rPr>
              <a:t> </a:t>
            </a:r>
            <a:r>
              <a:rPr b="1" sz="3200">
                <a:latin typeface="Palatino"/>
                <a:ea typeface="Palatino"/>
                <a:cs typeface="Palatino"/>
                <a:sym typeface="Palatino"/>
              </a:rPr>
              <a:t>void</a:t>
            </a:r>
            <a:r>
              <a:rPr sz="3200">
                <a:latin typeface="Palatino"/>
                <a:ea typeface="Palatino"/>
                <a:cs typeface="Palatino"/>
                <a:sym typeface="Palatino"/>
              </a:rPr>
              <a:t> actionPerfomed( ActionEvent   ae  ) {</a:t>
            </a:r>
            <a:endParaRPr sz="3200">
              <a:latin typeface="Palatino"/>
              <a:ea typeface="Palatino"/>
              <a:cs typeface="Palatino"/>
              <a:sym typeface="Palatino"/>
            </a:endParaRPr>
          </a:p>
          <a:p>
            <a:pPr lvl="2" marL="0" indent="0">
              <a:buSzTx/>
              <a:buNone/>
              <a:defRPr sz="1800"/>
            </a:pPr>
            <a:r>
              <a:rPr sz="3200">
                <a:latin typeface="Palatino"/>
                <a:ea typeface="Palatino"/>
                <a:cs typeface="Palatino"/>
                <a:sym typeface="Palatino"/>
              </a:rPr>
              <a:t>ae.getSource( ) </a:t>
            </a:r>
            <a:br>
              <a:rPr sz="3200">
                <a:latin typeface="Palatino"/>
                <a:ea typeface="Palatino"/>
                <a:cs typeface="Palatino"/>
                <a:sym typeface="Palatino"/>
              </a:rPr>
            </a:br>
            <a:r>
              <a:rPr sz="3200">
                <a:latin typeface="Palatino"/>
                <a:ea typeface="Palatino"/>
                <a:cs typeface="Palatino"/>
                <a:sym typeface="Palatino"/>
              </a:rPr>
              <a:t> → イベントを発生したコンポーネント</a:t>
            </a:r>
            <a:endParaRPr sz="3200">
              <a:latin typeface="Palatino"/>
              <a:ea typeface="Palatino"/>
              <a:cs typeface="Palatino"/>
              <a:sym typeface="Palatino"/>
            </a:endParaRPr>
          </a:p>
          <a:p>
            <a:pPr lvl="2" marL="0" indent="0">
              <a:buSzTx/>
              <a:buNone/>
              <a:defRPr sz="1800"/>
            </a:pPr>
            <a:r>
              <a:rPr sz="3200">
                <a:latin typeface="Palatino"/>
                <a:ea typeface="Palatino"/>
                <a:cs typeface="Palatino"/>
                <a:sym typeface="Palatino"/>
              </a:rPr>
              <a:t>}</a:t>
            </a:r>
          </a:p>
        </p:txBody>
      </p:sp>
    </p:spTree>
  </p:cSld>
  <p:clrMapOvr>
    <a:masterClrMapping/>
  </p:clrMapOvr>
  <p:transition spd="med" advClick="1"/>
</p:sld>
</file>

<file path=ppt/slides/slide2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15" name="Shape 115"/>
          <p:cNvSpPr/>
          <p:nvPr>
            <p:ph type="title"/>
          </p:nvPr>
        </p:nvSpPr>
        <p:spPr>
          <a:prstGeom prst="rect">
            <a:avLst/>
          </a:prstGeom>
        </p:spPr>
        <p:txBody>
          <a:bodyPr/>
          <a:lstStyle/>
          <a:p>
            <a:pPr lvl="0">
              <a:defRPr b="0" sz="1800"/>
            </a:pPr>
            <a:r>
              <a:rPr b="1" sz="4600">
                <a:latin typeface="Palatino"/>
                <a:ea typeface="Palatino"/>
                <a:cs typeface="Palatino"/>
                <a:sym typeface="Palatino"/>
              </a:rPr>
              <a:t>ColorTable・Ressage</a:t>
            </a:r>
            <a:r>
              <a:rPr b="1" sz="4600"/>
              <a:t>の</a:t>
            </a:r>
            <a:r>
              <a:rPr b="1" sz="4600">
                <a:latin typeface="Palatino"/>
                <a:ea typeface="Palatino"/>
                <a:cs typeface="Palatino"/>
                <a:sym typeface="Palatino"/>
              </a:rPr>
              <a:t>GUI</a:t>
            </a:r>
            <a:r>
              <a:rPr b="1" sz="4600"/>
              <a:t>化</a:t>
            </a:r>
          </a:p>
        </p:txBody>
      </p:sp>
      <p:sp>
        <p:nvSpPr>
          <p:cNvPr id="116" name="Shape 116"/>
          <p:cNvSpPr/>
          <p:nvPr>
            <p:ph type="body" idx="1"/>
          </p:nvPr>
        </p:nvSpPr>
        <p:spPr>
          <a:prstGeom prst="rect">
            <a:avLst/>
          </a:prstGeom>
        </p:spPr>
        <p:txBody>
          <a:bodyPr/>
          <a:lstStyle/>
          <a:p>
            <a:pPr lvl="0">
              <a:buBlip>
                <a:blip r:embed="rId2"/>
              </a:buBlip>
              <a:defRPr sz="1800"/>
            </a:pPr>
            <a:r>
              <a:rPr sz="3200"/>
              <a:t>Greenを変えるボタンを追加する</a:t>
            </a:r>
            <a:endParaRPr sz="3200"/>
          </a:p>
          <a:p>
            <a:pPr lvl="0">
              <a:buBlip>
                <a:blip r:embed="rId2"/>
              </a:buBlip>
              <a:defRPr sz="1800"/>
            </a:pPr>
            <a:endParaRPr sz="3200"/>
          </a:p>
          <a:p>
            <a:pPr lvl="0">
              <a:buBlip>
                <a:blip r:embed="rId2"/>
              </a:buBlip>
              <a:defRPr sz="1800"/>
            </a:pPr>
            <a:r>
              <a:rPr sz="3200"/>
              <a:t>Sinの値とCosの値の倍率を変えるボタン（またはスライダ）を追加する</a:t>
            </a:r>
          </a:p>
        </p:txBody>
      </p:sp>
    </p:spTree>
  </p:cSld>
  <p:clrMapOvr>
    <a:masterClrMapping/>
  </p:clrMapOvr>
  <p:transition spd="med" advClick="1"/>
</p:sld>
</file>

<file path=ppt/slides/slide2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18" name="Shape 118"/>
          <p:cNvSpPr/>
          <p:nvPr>
            <p:ph type="title"/>
          </p:nvPr>
        </p:nvSpPr>
        <p:spPr>
          <a:prstGeom prst="rect">
            <a:avLst/>
          </a:prstGeom>
        </p:spPr>
        <p:txBody>
          <a:bodyPr/>
          <a:lstStyle/>
          <a:p>
            <a:pPr lvl="0">
              <a:defRPr b="0" sz="1800"/>
            </a:pPr>
            <a:r>
              <a:rPr b="1" sz="4600"/>
              <a:t>AWTのコンポーネント</a:t>
            </a:r>
          </a:p>
        </p:txBody>
      </p:sp>
      <p:pic>
        <p:nvPicPr>
          <p:cNvPr id="119" name="Figure 18-1.pdf"/>
          <p:cNvPicPr/>
          <p:nvPr/>
        </p:nvPicPr>
        <p:blipFill>
          <a:blip r:embed="rId2">
            <a:extLst/>
          </a:blip>
          <a:stretch>
            <a:fillRect/>
          </a:stretch>
        </p:blipFill>
        <p:spPr>
          <a:xfrm>
            <a:off x="332536" y="3321647"/>
            <a:ext cx="12625698" cy="4751320"/>
          </a:xfrm>
          <a:prstGeom prst="rect">
            <a:avLst/>
          </a:prstGeom>
          <a:ln w="12700">
            <a:miter lim="400000"/>
          </a:ln>
        </p:spPr>
      </p:pic>
    </p:spTree>
  </p:cSld>
  <p:clrMapOvr>
    <a:masterClrMapping/>
  </p:clrMapOvr>
  <p:transition spd="med" advClick="1"/>
</p:sld>
</file>

<file path=ppt/slides/slide2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21" name="Shape 121"/>
          <p:cNvSpPr/>
          <p:nvPr>
            <p:ph type="title"/>
          </p:nvPr>
        </p:nvSpPr>
        <p:spPr>
          <a:prstGeom prst="rect">
            <a:avLst/>
          </a:prstGeom>
        </p:spPr>
        <p:txBody>
          <a:bodyPr/>
          <a:lstStyle/>
          <a:p>
            <a:pPr lvl="0">
              <a:defRPr b="0" sz="1800"/>
            </a:pPr>
            <a:r>
              <a:rPr b="1" sz="4600"/>
              <a:t>コンポーネントに共通のメソッド</a:t>
            </a:r>
          </a:p>
        </p:txBody>
      </p:sp>
      <p:sp>
        <p:nvSpPr>
          <p:cNvPr id="122" name="Shape 122"/>
          <p:cNvSpPr/>
          <p:nvPr>
            <p:ph type="body" idx="1"/>
          </p:nvPr>
        </p:nvSpPr>
        <p:spPr>
          <a:prstGeom prst="rect">
            <a:avLst/>
          </a:prstGeom>
        </p:spPr>
        <p:txBody>
          <a:bodyPr/>
          <a:lstStyle/>
          <a:p>
            <a:pPr lvl="0">
              <a:spcBef>
                <a:spcPts val="0"/>
              </a:spcBef>
              <a:buBlip>
                <a:blip r:embed="rId2"/>
              </a:buBlip>
              <a:defRPr sz="1800"/>
            </a:pPr>
            <a:r>
              <a:rPr sz="3200"/>
              <a:t>位置（レイアウトマネージャがない場合）</a:t>
            </a:r>
            <a:endParaRPr sz="3200"/>
          </a:p>
          <a:p>
            <a:pPr lvl="1">
              <a:spcBef>
                <a:spcPts val="0"/>
              </a:spcBef>
              <a:defRPr sz="1800"/>
            </a:pPr>
            <a:r>
              <a:rPr sz="3200">
                <a:latin typeface="Palatino"/>
                <a:ea typeface="Palatino"/>
                <a:cs typeface="Palatino"/>
                <a:sym typeface="Palatino"/>
              </a:rPr>
              <a:t>setBounds, getX, getY, getWidth, getHeight</a:t>
            </a:r>
            <a:r>
              <a:rPr sz="3200"/>
              <a:t>等</a:t>
            </a:r>
            <a:endParaRPr sz="3200"/>
          </a:p>
          <a:p>
            <a:pPr lvl="0">
              <a:spcBef>
                <a:spcPts val="0"/>
              </a:spcBef>
              <a:buBlip>
                <a:blip r:embed="rId2"/>
              </a:buBlip>
              <a:defRPr sz="1800"/>
            </a:pPr>
            <a:r>
              <a:rPr sz="3200"/>
              <a:t>色</a:t>
            </a:r>
            <a:endParaRPr sz="3200"/>
          </a:p>
          <a:p>
            <a:pPr lvl="1">
              <a:spcBef>
                <a:spcPts val="0"/>
              </a:spcBef>
              <a:defRPr sz="1800"/>
            </a:pPr>
            <a:r>
              <a:rPr sz="3200">
                <a:latin typeface="Palatino"/>
                <a:ea typeface="Palatino"/>
                <a:cs typeface="Palatino"/>
                <a:sym typeface="Palatino"/>
              </a:rPr>
              <a:t>setForeground, setBackground</a:t>
            </a:r>
            <a:r>
              <a:rPr sz="3200"/>
              <a:t>等</a:t>
            </a:r>
            <a:endParaRPr sz="3200"/>
          </a:p>
          <a:p>
            <a:pPr lvl="0">
              <a:spcBef>
                <a:spcPts val="0"/>
              </a:spcBef>
              <a:buBlip>
                <a:blip r:embed="rId2"/>
              </a:buBlip>
              <a:defRPr sz="1800"/>
            </a:pPr>
            <a:r>
              <a:rPr sz="3200"/>
              <a:t>フォント</a:t>
            </a:r>
            <a:endParaRPr sz="3200"/>
          </a:p>
          <a:p>
            <a:pPr lvl="1">
              <a:spcBef>
                <a:spcPts val="0"/>
              </a:spcBef>
              <a:defRPr sz="1800"/>
            </a:pPr>
            <a:r>
              <a:rPr sz="3200">
                <a:latin typeface="Palatino"/>
                <a:ea typeface="Palatino"/>
                <a:cs typeface="Palatino"/>
                <a:sym typeface="Palatino"/>
              </a:rPr>
              <a:t>setFont, getFont</a:t>
            </a:r>
            <a:r>
              <a:rPr sz="3200"/>
              <a:t>等</a:t>
            </a:r>
            <a:endParaRPr sz="3200"/>
          </a:p>
          <a:p>
            <a:pPr lvl="0">
              <a:spcBef>
                <a:spcPts val="0"/>
              </a:spcBef>
              <a:buBlip>
                <a:blip r:embed="rId2"/>
              </a:buBlip>
              <a:defRPr sz="1800"/>
            </a:pPr>
            <a:r>
              <a:rPr sz="3200"/>
              <a:t>表示</a:t>
            </a:r>
            <a:endParaRPr sz="3200"/>
          </a:p>
          <a:p>
            <a:pPr lvl="1">
              <a:spcBef>
                <a:spcPts val="0"/>
              </a:spcBef>
              <a:defRPr sz="1800"/>
            </a:pPr>
            <a:r>
              <a:rPr sz="3200">
                <a:latin typeface="Palatino"/>
                <a:ea typeface="Palatino"/>
                <a:cs typeface="Palatino"/>
                <a:sym typeface="Palatino"/>
              </a:rPr>
              <a:t>setVisible, isVisible</a:t>
            </a:r>
            <a:r>
              <a:rPr sz="3200"/>
              <a:t>等</a:t>
            </a:r>
            <a:endParaRPr sz="3200"/>
          </a:p>
          <a:p>
            <a:pPr lvl="0">
              <a:spcBef>
                <a:spcPts val="0"/>
              </a:spcBef>
              <a:buBlip>
                <a:blip r:embed="rId2"/>
              </a:buBlip>
              <a:defRPr sz="1800"/>
            </a:pPr>
            <a:r>
              <a:rPr sz="3200"/>
              <a:t>グラフィックス</a:t>
            </a:r>
            <a:endParaRPr sz="3200"/>
          </a:p>
          <a:p>
            <a:pPr lvl="1">
              <a:spcBef>
                <a:spcPts val="0"/>
              </a:spcBef>
              <a:defRPr sz="1800"/>
            </a:pPr>
            <a:r>
              <a:rPr sz="3200">
                <a:latin typeface="Palatino"/>
                <a:ea typeface="Palatino"/>
                <a:cs typeface="Palatino"/>
                <a:sym typeface="Palatino"/>
              </a:rPr>
              <a:t>getGraphics, setGraphics</a:t>
            </a:r>
            <a:r>
              <a:rPr sz="3200"/>
              <a:t>等</a:t>
            </a:r>
          </a:p>
        </p:txBody>
      </p:sp>
    </p:spTree>
  </p:cSld>
  <p:clrMapOvr>
    <a:masterClrMapping/>
  </p:clrMapOvr>
  <p:transition spd="med" advClick="1"/>
</p:sld>
</file>

<file path=ppt/slides/slide2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24" name="Shape 124"/>
          <p:cNvSpPr/>
          <p:nvPr>
            <p:ph type="title"/>
          </p:nvPr>
        </p:nvSpPr>
        <p:spPr>
          <a:prstGeom prst="rect">
            <a:avLst/>
          </a:prstGeom>
        </p:spPr>
        <p:txBody>
          <a:bodyPr/>
          <a:lstStyle/>
          <a:p>
            <a:pPr lvl="0">
              <a:defRPr b="0" sz="1800"/>
            </a:pPr>
            <a:r>
              <a:rPr b="1" sz="4600"/>
              <a:t>コンポーネントとリスナー</a:t>
            </a:r>
          </a:p>
        </p:txBody>
      </p:sp>
      <p:sp>
        <p:nvSpPr>
          <p:cNvPr id="125" name="Shape 125"/>
          <p:cNvSpPr/>
          <p:nvPr>
            <p:ph type="body" idx="1"/>
          </p:nvPr>
        </p:nvSpPr>
        <p:spPr>
          <a:xfrm>
            <a:off x="1270000" y="1739900"/>
            <a:ext cx="11341100" cy="6934200"/>
          </a:xfrm>
          <a:prstGeom prst="rect">
            <a:avLst/>
          </a:prstGeom>
        </p:spPr>
        <p:txBody>
          <a:bodyPr/>
          <a:lstStyle/>
          <a:p>
            <a:pPr lvl="0">
              <a:buBlip>
                <a:blip r:embed="rId2"/>
              </a:buBlip>
              <a:defRPr sz="1800"/>
            </a:pPr>
            <a:r>
              <a:rPr sz="3200">
                <a:latin typeface="Palatino"/>
                <a:ea typeface="Palatino"/>
                <a:cs typeface="Palatino"/>
                <a:sym typeface="Palatino"/>
              </a:rPr>
              <a:t>Choice</a:t>
            </a:r>
            <a:endParaRPr sz="3200"/>
          </a:p>
          <a:p>
            <a:pPr lvl="1">
              <a:defRPr sz="1800"/>
            </a:pPr>
            <a:r>
              <a:rPr sz="3200"/>
              <a:t>ポップアップメニュー</a:t>
            </a:r>
            <a:endParaRPr sz="3200"/>
          </a:p>
          <a:p>
            <a:pPr lvl="1">
              <a:defRPr sz="1800"/>
            </a:pPr>
            <a:r>
              <a:rPr sz="3200">
                <a:latin typeface="Palatino"/>
                <a:ea typeface="Palatino"/>
                <a:cs typeface="Palatino"/>
                <a:sym typeface="Palatino"/>
              </a:rPr>
              <a:t>ItemListener</a:t>
            </a:r>
            <a:endParaRPr sz="3200"/>
          </a:p>
          <a:p>
            <a:pPr lvl="1">
              <a:defRPr sz="1800"/>
            </a:pPr>
            <a:r>
              <a:rPr sz="3200">
                <a:latin typeface="Palatino"/>
                <a:ea typeface="Palatino"/>
                <a:cs typeface="Palatino"/>
                <a:sym typeface="Palatino"/>
              </a:rPr>
              <a:t>itemStateChanged( ItemEvent ie )</a:t>
            </a:r>
            <a:endParaRPr sz="3200"/>
          </a:p>
          <a:p>
            <a:pPr lvl="0">
              <a:buBlip>
                <a:blip r:embed="rId2"/>
              </a:buBlip>
              <a:defRPr sz="1800"/>
            </a:pPr>
            <a:r>
              <a:rPr sz="3200">
                <a:latin typeface="Palatino"/>
                <a:ea typeface="Palatino"/>
                <a:cs typeface="Palatino"/>
                <a:sym typeface="Palatino"/>
              </a:rPr>
              <a:t>Scrollbar</a:t>
            </a:r>
            <a:endParaRPr sz="3200"/>
          </a:p>
          <a:p>
            <a:pPr lvl="1">
              <a:defRPr sz="1800"/>
            </a:pPr>
            <a:r>
              <a:rPr sz="3200"/>
              <a:t>スクロールバー</a:t>
            </a:r>
            <a:endParaRPr sz="3200"/>
          </a:p>
          <a:p>
            <a:pPr lvl="1">
              <a:defRPr sz="1800"/>
            </a:pPr>
            <a:r>
              <a:rPr sz="3200">
                <a:latin typeface="Palatino"/>
                <a:ea typeface="Palatino"/>
                <a:cs typeface="Palatino"/>
                <a:sym typeface="Palatino"/>
              </a:rPr>
              <a:t>AdjustmentListener</a:t>
            </a:r>
            <a:endParaRPr sz="3200"/>
          </a:p>
          <a:p>
            <a:pPr lvl="1" algn="l">
              <a:defRPr sz="1800"/>
            </a:pPr>
            <a:r>
              <a:rPr sz="3200">
                <a:latin typeface="Palatino"/>
                <a:ea typeface="Palatino"/>
                <a:cs typeface="Palatino"/>
                <a:sym typeface="Palatino"/>
              </a:rPr>
              <a:t>adjustmentValueChanged( AdjustmentEvent ae )</a:t>
            </a:r>
          </a:p>
        </p:txBody>
      </p:sp>
    </p:spTree>
  </p:cSld>
  <p:clrMapOvr>
    <a:masterClrMapping/>
  </p:clrMapOvr>
  <p:transition spd="med" advClick="1"/>
</p:sld>
</file>

<file path=ppt/slides/slide2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27" name="Shape 127"/>
          <p:cNvSpPr/>
          <p:nvPr>
            <p:ph type="title"/>
          </p:nvPr>
        </p:nvSpPr>
        <p:spPr>
          <a:prstGeom prst="rect">
            <a:avLst/>
          </a:prstGeom>
        </p:spPr>
        <p:txBody>
          <a:bodyPr/>
          <a:lstStyle/>
          <a:p>
            <a:pPr lvl="0">
              <a:defRPr b="0" sz="1800"/>
            </a:pPr>
            <a:r>
              <a:rPr b="1" sz="4600">
                <a:latin typeface="Palatino"/>
                <a:ea typeface="Palatino"/>
                <a:cs typeface="Palatino"/>
                <a:sym typeface="Palatino"/>
              </a:rPr>
              <a:t>Choice</a:t>
            </a:r>
            <a:r>
              <a:rPr b="1" sz="4600"/>
              <a:t>特有のメソッド</a:t>
            </a:r>
          </a:p>
        </p:txBody>
      </p:sp>
      <p:sp>
        <p:nvSpPr>
          <p:cNvPr id="128" name="Shape 128"/>
          <p:cNvSpPr/>
          <p:nvPr>
            <p:ph type="body" idx="1"/>
          </p:nvPr>
        </p:nvSpPr>
        <p:spPr>
          <a:prstGeom prst="rect">
            <a:avLst/>
          </a:prstGeom>
        </p:spPr>
        <p:txBody>
          <a:bodyPr/>
          <a:lstStyle/>
          <a:p>
            <a:pPr lvl="0">
              <a:buBlip>
                <a:blip r:embed="rId2"/>
              </a:buBlip>
              <a:defRPr sz="1800"/>
            </a:pPr>
            <a:r>
              <a:rPr sz="3200">
                <a:latin typeface="Palatino"/>
                <a:ea typeface="Palatino"/>
                <a:cs typeface="Palatino"/>
                <a:sym typeface="Palatino"/>
              </a:rPr>
              <a:t>add</a:t>
            </a:r>
            <a:r>
              <a:rPr sz="3200"/>
              <a:t>( 文字列 )</a:t>
            </a:r>
            <a:endParaRPr sz="3200"/>
          </a:p>
          <a:p>
            <a:pPr lvl="1">
              <a:defRPr sz="1800"/>
            </a:pPr>
            <a:r>
              <a:rPr sz="3200"/>
              <a:t>choiceのメニューに文字列の項目を追加する</a:t>
            </a:r>
            <a:endParaRPr sz="3200"/>
          </a:p>
          <a:p>
            <a:pPr lvl="0">
              <a:buBlip>
                <a:blip r:embed="rId2"/>
              </a:buBlip>
              <a:defRPr sz="1800"/>
            </a:pPr>
            <a:r>
              <a:rPr b="1" sz="3200">
                <a:latin typeface="Palatino"/>
                <a:ea typeface="Palatino"/>
                <a:cs typeface="Palatino"/>
                <a:sym typeface="Palatino"/>
              </a:rPr>
              <a:t>int</a:t>
            </a:r>
            <a:r>
              <a:rPr sz="3200">
                <a:latin typeface="Palatino"/>
                <a:ea typeface="Palatino"/>
                <a:cs typeface="Palatino"/>
                <a:sym typeface="Palatino"/>
              </a:rPr>
              <a:t> getSelectedIndex(</a:t>
            </a:r>
            <a:r>
              <a:rPr sz="3200"/>
              <a:t> )</a:t>
            </a:r>
            <a:endParaRPr sz="3200"/>
          </a:p>
          <a:p>
            <a:pPr lvl="1">
              <a:defRPr sz="1800"/>
            </a:pPr>
            <a:r>
              <a:rPr sz="3200"/>
              <a:t>現在選択されているメニュー項目の番号（0〜）</a:t>
            </a:r>
            <a:endParaRPr sz="3200"/>
          </a:p>
          <a:p>
            <a:pPr lvl="0">
              <a:buBlip>
                <a:blip r:embed="rId2"/>
              </a:buBlip>
              <a:defRPr sz="1800"/>
            </a:pPr>
            <a:r>
              <a:rPr sz="3200"/>
              <a:t>メニューの変更など</a:t>
            </a:r>
            <a:endParaRPr sz="3200"/>
          </a:p>
          <a:p>
            <a:pPr lvl="1">
              <a:defRPr sz="1800"/>
            </a:pPr>
            <a:r>
              <a:rPr sz="3200">
                <a:latin typeface="Palatino"/>
                <a:ea typeface="Palatino"/>
                <a:cs typeface="Palatino"/>
                <a:sym typeface="Palatino"/>
              </a:rPr>
              <a:t>select</a:t>
            </a:r>
            <a:r>
              <a:rPr sz="3200"/>
              <a:t>( 文字列 あるいは番号 )…選択</a:t>
            </a:r>
            <a:endParaRPr sz="3200"/>
          </a:p>
          <a:p>
            <a:pPr lvl="1">
              <a:defRPr sz="1800"/>
            </a:pPr>
            <a:r>
              <a:rPr sz="3200">
                <a:latin typeface="Palatino"/>
                <a:ea typeface="Palatino"/>
                <a:cs typeface="Palatino"/>
                <a:sym typeface="Palatino"/>
              </a:rPr>
              <a:t>insert</a:t>
            </a:r>
            <a:r>
              <a:rPr sz="3200"/>
              <a:t>( 文字列, 番号 )…指定した番号に追加</a:t>
            </a:r>
            <a:endParaRPr sz="3200"/>
          </a:p>
          <a:p>
            <a:pPr lvl="1">
              <a:defRPr sz="1800"/>
            </a:pPr>
            <a:r>
              <a:rPr sz="3200">
                <a:latin typeface="Palatino"/>
                <a:ea typeface="Palatino"/>
                <a:cs typeface="Palatino"/>
                <a:sym typeface="Palatino"/>
              </a:rPr>
              <a:t>remove</a:t>
            </a:r>
            <a:r>
              <a:rPr sz="3200"/>
              <a:t>( 文字列 あるいは番号 )…項目の削除</a:t>
            </a:r>
          </a:p>
        </p:txBody>
      </p:sp>
    </p:spTree>
  </p:cSld>
  <p:clrMapOvr>
    <a:masterClrMapping/>
  </p:clrMapOvr>
  <p:transition spd="med" advClick="1"/>
</p:sld>
</file>

<file path=ppt/slides/slide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1" name="Shape 41"/>
          <p:cNvSpPr/>
          <p:nvPr>
            <p:ph type="title"/>
          </p:nvPr>
        </p:nvSpPr>
        <p:spPr>
          <a:prstGeom prst="rect">
            <a:avLst/>
          </a:prstGeom>
        </p:spPr>
        <p:txBody>
          <a:bodyPr/>
          <a:lstStyle/>
          <a:p>
            <a:pPr lvl="0">
              <a:defRPr b="0" sz="1800"/>
            </a:pPr>
            <a:r>
              <a:rPr b="1" sz="4600"/>
              <a:t>インスタンス変数</a:t>
            </a:r>
          </a:p>
        </p:txBody>
      </p:sp>
      <p:sp>
        <p:nvSpPr>
          <p:cNvPr id="42" name="Shape 42"/>
          <p:cNvSpPr/>
          <p:nvPr>
            <p:ph type="body" idx="1"/>
          </p:nvPr>
        </p:nvSpPr>
        <p:spPr>
          <a:prstGeom prst="rect">
            <a:avLst/>
          </a:prstGeom>
        </p:spPr>
        <p:txBody>
          <a:bodyPr/>
          <a:lstStyle/>
          <a:p>
            <a:pPr lvl="0">
              <a:buBlip>
                <a:blip r:embed="rId2"/>
              </a:buBlip>
              <a:defRPr sz="1800"/>
            </a:pPr>
            <a:r>
              <a:rPr sz="3200"/>
              <a:t>メソッドブロックの中で宣言・消滅</a:t>
            </a:r>
            <a:endParaRPr sz="3200"/>
          </a:p>
          <a:p>
            <a:pPr lvl="1">
              <a:defRPr sz="1800"/>
            </a:pPr>
            <a:r>
              <a:rPr sz="3200"/>
              <a:t>ローカル変数（局所変数）</a:t>
            </a:r>
            <a:endParaRPr sz="3200"/>
          </a:p>
          <a:p>
            <a:pPr lvl="1">
              <a:defRPr sz="1800"/>
            </a:pPr>
            <a:r>
              <a:rPr sz="3200"/>
              <a:t>ブロックの終了時に消滅</a:t>
            </a:r>
            <a:endParaRPr sz="3200"/>
          </a:p>
          <a:p>
            <a:pPr lvl="0">
              <a:buBlip>
                <a:blip r:embed="rId2"/>
              </a:buBlip>
              <a:defRPr sz="1800"/>
            </a:pPr>
            <a:r>
              <a:rPr sz="3200"/>
              <a:t>インスタンス変数はクラスブロックの中で宣言</a:t>
            </a:r>
            <a:endParaRPr sz="3200"/>
          </a:p>
          <a:p>
            <a:pPr lvl="1">
              <a:defRPr sz="1800"/>
            </a:pPr>
            <a:r>
              <a:rPr sz="3200"/>
              <a:t>オブジェクトが消滅するまで有効</a:t>
            </a:r>
            <a:endParaRPr sz="3200"/>
          </a:p>
          <a:p>
            <a:pPr lvl="1">
              <a:defRPr sz="1800"/>
            </a:pPr>
            <a:r>
              <a:rPr sz="3200"/>
              <a:t>アプレットの状態を持っておける</a:t>
            </a:r>
          </a:p>
        </p:txBody>
      </p:sp>
    </p:spTree>
  </p:cSld>
  <p:clrMapOvr>
    <a:masterClrMapping/>
  </p:clrMapOvr>
  <p:transition spd="med" advClick="1"/>
</p:sld>
</file>

<file path=ppt/slides/slide3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30" name="Shape 130"/>
          <p:cNvSpPr/>
          <p:nvPr>
            <p:ph type="title"/>
          </p:nvPr>
        </p:nvSpPr>
        <p:spPr>
          <a:prstGeom prst="rect">
            <a:avLst/>
          </a:prstGeom>
        </p:spPr>
        <p:txBody>
          <a:bodyPr/>
          <a:lstStyle/>
          <a:p>
            <a:pPr lvl="0">
              <a:defRPr b="0" sz="1800"/>
            </a:pPr>
            <a:r>
              <a:rPr b="1" sz="4600">
                <a:latin typeface="Palatino"/>
                <a:ea typeface="Palatino"/>
                <a:cs typeface="Palatino"/>
                <a:sym typeface="Palatino"/>
              </a:rPr>
              <a:t>Scrollbar</a:t>
            </a:r>
            <a:r>
              <a:rPr b="1" sz="4600"/>
              <a:t>特有のメソッド</a:t>
            </a:r>
          </a:p>
        </p:txBody>
      </p:sp>
      <p:sp>
        <p:nvSpPr>
          <p:cNvPr id="131" name="Shape 131"/>
          <p:cNvSpPr/>
          <p:nvPr>
            <p:ph type="body" idx="1"/>
          </p:nvPr>
        </p:nvSpPr>
        <p:spPr>
          <a:prstGeom prst="rect">
            <a:avLst/>
          </a:prstGeom>
        </p:spPr>
        <p:txBody>
          <a:bodyPr/>
          <a:lstStyle/>
          <a:p>
            <a:pPr lvl="0">
              <a:buBlip>
                <a:blip r:embed="rId2"/>
              </a:buBlip>
              <a:defRPr sz="1800"/>
            </a:pPr>
            <a:r>
              <a:rPr b="1" sz="3200">
                <a:latin typeface="Palatino"/>
                <a:ea typeface="Palatino"/>
                <a:cs typeface="Palatino"/>
                <a:sym typeface="Palatino"/>
              </a:rPr>
              <a:t>new</a:t>
            </a:r>
            <a:r>
              <a:rPr sz="3200">
                <a:latin typeface="Palatino"/>
                <a:ea typeface="Palatino"/>
                <a:cs typeface="Palatino"/>
                <a:sym typeface="Palatino"/>
              </a:rPr>
              <a:t> Scrollbar</a:t>
            </a:r>
            <a:r>
              <a:rPr sz="3200"/>
              <a:t>( 方向, 初期値, 可視量, 最小値, 最大値)</a:t>
            </a:r>
            <a:endParaRPr sz="3200"/>
          </a:p>
          <a:p>
            <a:pPr lvl="0">
              <a:buBlip>
                <a:blip r:embed="rId2"/>
              </a:buBlip>
              <a:defRPr sz="1800"/>
            </a:pPr>
            <a:r>
              <a:rPr b="1" sz="3200">
                <a:latin typeface="Palatino"/>
                <a:ea typeface="Palatino"/>
                <a:cs typeface="Palatino"/>
                <a:sym typeface="Palatino"/>
              </a:rPr>
              <a:t>int</a:t>
            </a:r>
            <a:r>
              <a:rPr sz="3200">
                <a:latin typeface="Palatino"/>
                <a:ea typeface="Palatino"/>
                <a:cs typeface="Palatino"/>
                <a:sym typeface="Palatino"/>
              </a:rPr>
              <a:t> getValue</a:t>
            </a:r>
            <a:r>
              <a:rPr sz="3200"/>
              <a:t>( )</a:t>
            </a:r>
            <a:endParaRPr sz="3200"/>
          </a:p>
          <a:p>
            <a:pPr lvl="1">
              <a:defRPr sz="1800"/>
            </a:pPr>
            <a:r>
              <a:rPr sz="3200"/>
              <a:t>現在値を返す</a:t>
            </a:r>
            <a:endParaRPr sz="3200"/>
          </a:p>
          <a:p>
            <a:pPr lvl="0">
              <a:buBlip>
                <a:blip r:embed="rId2"/>
              </a:buBlip>
              <a:defRPr sz="1800"/>
            </a:pPr>
            <a:endParaRPr sz="3200"/>
          </a:p>
          <a:p>
            <a:pPr lvl="0">
              <a:buBlip>
                <a:blip r:embed="rId2"/>
              </a:buBlip>
              <a:defRPr sz="1800"/>
            </a:pPr>
            <a:r>
              <a:rPr sz="3200">
                <a:latin typeface="Palatino"/>
                <a:ea typeface="Palatino"/>
                <a:cs typeface="Palatino"/>
                <a:sym typeface="Palatino"/>
              </a:rPr>
              <a:t>swing</a:t>
            </a:r>
            <a:r>
              <a:rPr sz="3200"/>
              <a:t>の</a:t>
            </a:r>
            <a:r>
              <a:rPr sz="3200">
                <a:latin typeface="Palatino"/>
                <a:ea typeface="Palatino"/>
                <a:cs typeface="Palatino"/>
                <a:sym typeface="Palatino"/>
              </a:rPr>
              <a:t>JSlider</a:t>
            </a:r>
            <a:r>
              <a:rPr sz="3200"/>
              <a:t>もある</a:t>
            </a:r>
            <a:endParaRPr sz="3200"/>
          </a:p>
          <a:p>
            <a:pPr lvl="1">
              <a:defRPr sz="1800"/>
            </a:pPr>
            <a:r>
              <a:rPr sz="3200">
                <a:latin typeface="Palatino"/>
                <a:ea typeface="Palatino"/>
                <a:cs typeface="Palatino"/>
                <a:sym typeface="Palatino"/>
              </a:rPr>
              <a:t>ChangeEvent</a:t>
            </a:r>
            <a:r>
              <a:rPr sz="3200"/>
              <a:t>を使う</a:t>
            </a:r>
          </a:p>
        </p:txBody>
      </p:sp>
    </p:spTree>
  </p:cSld>
  <p:clrMapOvr>
    <a:masterClrMapping/>
  </p:clrMapOvr>
  <p:transition spd="med" advClick="1"/>
</p:sld>
</file>

<file path=ppt/slides/slide3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33" name="Shape 133"/>
          <p:cNvSpPr/>
          <p:nvPr>
            <p:ph type="title"/>
          </p:nvPr>
        </p:nvSpPr>
        <p:spPr>
          <a:prstGeom prst="rect">
            <a:avLst/>
          </a:prstGeom>
        </p:spPr>
        <p:txBody>
          <a:bodyPr/>
          <a:lstStyle/>
          <a:p>
            <a:pPr lvl="0">
              <a:defRPr b="0" sz="1800"/>
            </a:pPr>
            <a:r>
              <a:rPr b="1" sz="4600"/>
              <a:t>その他のコンポーネント</a:t>
            </a:r>
          </a:p>
        </p:txBody>
      </p:sp>
      <p:sp>
        <p:nvSpPr>
          <p:cNvPr id="134" name="Shape 134"/>
          <p:cNvSpPr/>
          <p:nvPr>
            <p:ph type="body" idx="1"/>
          </p:nvPr>
        </p:nvSpPr>
        <p:spPr>
          <a:prstGeom prst="rect">
            <a:avLst/>
          </a:prstGeom>
        </p:spPr>
        <p:txBody>
          <a:bodyPr/>
          <a:lstStyle/>
          <a:p>
            <a:pPr lvl="0">
              <a:buBlip>
                <a:blip r:embed="rId2"/>
              </a:buBlip>
              <a:defRPr sz="1800"/>
            </a:pPr>
            <a:r>
              <a:rPr sz="3200"/>
              <a:t>ラベル</a:t>
            </a:r>
            <a:endParaRPr sz="3200"/>
          </a:p>
          <a:p>
            <a:pPr lvl="1">
              <a:defRPr sz="1800"/>
            </a:pPr>
            <a:r>
              <a:rPr sz="3200"/>
              <a:t>文字列を表示するもの</a:t>
            </a:r>
            <a:endParaRPr sz="3200"/>
          </a:p>
          <a:p>
            <a:pPr lvl="1">
              <a:defRPr sz="1800"/>
            </a:pPr>
            <a:r>
              <a:rPr b="1" sz="3200">
                <a:latin typeface="Palatino"/>
                <a:ea typeface="Palatino"/>
                <a:cs typeface="Palatino"/>
                <a:sym typeface="Palatino"/>
              </a:rPr>
              <a:t>new</a:t>
            </a:r>
            <a:r>
              <a:rPr sz="3200">
                <a:latin typeface="Palatino"/>
                <a:ea typeface="Palatino"/>
                <a:cs typeface="Palatino"/>
                <a:sym typeface="Palatino"/>
              </a:rPr>
              <a:t> Label( 文字列 )</a:t>
            </a:r>
            <a:r>
              <a:rPr sz="3200"/>
              <a:t>;</a:t>
            </a:r>
            <a:endParaRPr sz="3200"/>
          </a:p>
          <a:p>
            <a:pPr lvl="1">
              <a:defRPr sz="1800"/>
            </a:pPr>
            <a:r>
              <a:rPr sz="3200">
                <a:latin typeface="Palatino"/>
                <a:ea typeface="Palatino"/>
                <a:cs typeface="Palatino"/>
                <a:sym typeface="Palatino"/>
              </a:rPr>
              <a:t>setText</a:t>
            </a:r>
            <a:r>
              <a:rPr sz="3200"/>
              <a:t>( 新しいラベル );</a:t>
            </a:r>
            <a:endParaRPr sz="3200"/>
          </a:p>
          <a:p>
            <a:pPr lvl="0">
              <a:buBlip>
                <a:blip r:embed="rId2"/>
              </a:buBlip>
              <a:defRPr sz="1800"/>
            </a:pPr>
            <a:r>
              <a:rPr sz="3200"/>
              <a:t>チェックボックス</a:t>
            </a:r>
            <a:endParaRPr sz="3200"/>
          </a:p>
          <a:p>
            <a:pPr lvl="1">
              <a:defRPr sz="1800"/>
            </a:pPr>
            <a:r>
              <a:rPr sz="3200"/>
              <a:t>文字列を表示して、チェックボックスを表示する</a:t>
            </a:r>
            <a:endParaRPr sz="3200"/>
          </a:p>
          <a:p>
            <a:pPr lvl="1">
              <a:defRPr sz="1800"/>
            </a:pPr>
            <a:r>
              <a:rPr b="1" sz="3200">
                <a:latin typeface="Palatino"/>
                <a:ea typeface="Palatino"/>
                <a:cs typeface="Palatino"/>
                <a:sym typeface="Palatino"/>
              </a:rPr>
              <a:t>new</a:t>
            </a:r>
            <a:r>
              <a:rPr sz="3200">
                <a:latin typeface="Palatino"/>
                <a:ea typeface="Palatino"/>
                <a:cs typeface="Palatino"/>
                <a:sym typeface="Palatino"/>
              </a:rPr>
              <a:t> Checkbox</a:t>
            </a:r>
            <a:r>
              <a:rPr sz="3200"/>
              <a:t>( 文字列 );</a:t>
            </a:r>
            <a:endParaRPr sz="3200"/>
          </a:p>
          <a:p>
            <a:pPr lvl="1">
              <a:defRPr sz="1800"/>
            </a:pPr>
            <a:r>
              <a:rPr sz="3200">
                <a:latin typeface="Palatino"/>
                <a:ea typeface="Palatino"/>
                <a:cs typeface="Palatino"/>
                <a:sym typeface="Palatino"/>
              </a:rPr>
              <a:t>getState()  / setState(</a:t>
            </a:r>
            <a:r>
              <a:rPr sz="3200"/>
              <a:t> 論理値 );</a:t>
            </a:r>
          </a:p>
        </p:txBody>
      </p:sp>
    </p:spTree>
  </p:cSld>
  <p:clrMapOvr>
    <a:masterClrMapping/>
  </p:clrMapOvr>
  <p:transition spd="med" advClick="1"/>
</p:sld>
</file>

<file path=ppt/slides/slide3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36" name="Shape 136"/>
          <p:cNvSpPr/>
          <p:nvPr>
            <p:ph type="title"/>
          </p:nvPr>
        </p:nvSpPr>
        <p:spPr>
          <a:xfrm>
            <a:off x="1270000" y="254000"/>
            <a:ext cx="10464801" cy="1257301"/>
          </a:xfrm>
          <a:prstGeom prst="rect">
            <a:avLst/>
          </a:prstGeom>
        </p:spPr>
        <p:txBody>
          <a:bodyPr/>
          <a:lstStyle>
            <a:lvl1pPr defTabSz="747776"/>
          </a:lstStyle>
          <a:p>
            <a:pPr lvl="0">
              <a:defRPr b="0" sz="1800"/>
            </a:pPr>
            <a:r>
              <a:rPr b="1" sz="4600"/>
              <a:t>アプレットでの文字列入力</a:t>
            </a:r>
          </a:p>
        </p:txBody>
      </p:sp>
      <p:sp>
        <p:nvSpPr>
          <p:cNvPr id="137" name="Shape 137"/>
          <p:cNvSpPr/>
          <p:nvPr>
            <p:ph type="body" idx="1"/>
          </p:nvPr>
        </p:nvSpPr>
        <p:spPr>
          <a:xfrm>
            <a:off x="1270000" y="1739900"/>
            <a:ext cx="10464801" cy="6743700"/>
          </a:xfrm>
          <a:prstGeom prst="rect">
            <a:avLst/>
          </a:prstGeom>
        </p:spPr>
        <p:txBody>
          <a:bodyPr/>
          <a:lstStyle/>
          <a:p>
            <a:pPr lvl="0" defTabSz="747776">
              <a:buBlip>
                <a:blip r:embed="rId2"/>
              </a:buBlip>
              <a:defRPr sz="1800"/>
            </a:pPr>
            <a:r>
              <a:rPr sz="3200"/>
              <a:t>TextField…１行だけ、リターン（Enter）キーで、イベントを起こせる→ActionListener</a:t>
            </a:r>
            <a:endParaRPr sz="3200"/>
          </a:p>
          <a:p>
            <a:pPr lvl="1" defTabSz="747776">
              <a:defRPr sz="1800"/>
            </a:pPr>
            <a:r>
              <a:rPr sz="3200"/>
              <a:t>例：</a:t>
            </a:r>
            <a:r>
              <a:rPr sz="3200">
                <a:latin typeface="Palatino"/>
                <a:ea typeface="Palatino"/>
                <a:cs typeface="Palatino"/>
                <a:sym typeface="Palatino"/>
              </a:rPr>
              <a:t>TextField   tf = </a:t>
            </a:r>
            <a:r>
              <a:rPr b="1" sz="3200">
                <a:latin typeface="Palatino"/>
                <a:ea typeface="Palatino"/>
                <a:cs typeface="Palatino"/>
                <a:sym typeface="Palatino"/>
              </a:rPr>
              <a:t>new</a:t>
            </a:r>
            <a:r>
              <a:rPr sz="3200">
                <a:latin typeface="Palatino"/>
                <a:ea typeface="Palatino"/>
                <a:cs typeface="Palatino"/>
                <a:sym typeface="Palatino"/>
              </a:rPr>
              <a:t> TextField( 30 ); </a:t>
            </a:r>
            <a:br>
              <a:rPr sz="3200">
                <a:latin typeface="Palatino"/>
                <a:ea typeface="Palatino"/>
                <a:cs typeface="Palatino"/>
                <a:sym typeface="Palatino"/>
              </a:rPr>
            </a:br>
            <a:r>
              <a:rPr sz="3200"/>
              <a:t>//</a:t>
            </a:r>
            <a:r>
              <a:rPr sz="3200">
                <a:latin typeface="Palatino"/>
                <a:ea typeface="Palatino"/>
                <a:cs typeface="Palatino"/>
                <a:sym typeface="Palatino"/>
              </a:rPr>
              <a:t> 30は文字数</a:t>
            </a:r>
            <a:endParaRPr sz="3200">
              <a:latin typeface="Palatino"/>
              <a:ea typeface="Palatino"/>
              <a:cs typeface="Palatino"/>
              <a:sym typeface="Palatino"/>
            </a:endParaRPr>
          </a:p>
          <a:p>
            <a:pPr lvl="1" defTabSz="747776">
              <a:defRPr sz="1800"/>
            </a:pPr>
            <a:r>
              <a:rPr sz="3200">
                <a:latin typeface="Palatino"/>
                <a:ea typeface="Palatino"/>
                <a:cs typeface="Palatino"/>
                <a:sym typeface="Palatino"/>
              </a:rPr>
              <a:t>tf.addActionListener( </a:t>
            </a:r>
            <a:r>
              <a:rPr b="1" sz="3200">
                <a:latin typeface="Palatino"/>
                <a:ea typeface="Palatino"/>
                <a:cs typeface="Palatino"/>
                <a:sym typeface="Palatino"/>
              </a:rPr>
              <a:t>this</a:t>
            </a:r>
            <a:r>
              <a:rPr sz="3200">
                <a:latin typeface="Palatino"/>
                <a:ea typeface="Palatino"/>
                <a:cs typeface="Palatino"/>
                <a:sym typeface="Palatino"/>
              </a:rPr>
              <a:t> )</a:t>
            </a:r>
            <a:r>
              <a:rPr sz="3200"/>
              <a:t>;</a:t>
            </a:r>
            <a:endParaRPr sz="3200"/>
          </a:p>
          <a:p>
            <a:pPr lvl="0" defTabSz="747776">
              <a:buBlip>
                <a:blip r:embed="rId2"/>
              </a:buBlip>
              <a:defRPr sz="1800"/>
            </a:pPr>
            <a:r>
              <a:rPr sz="3200"/>
              <a:t>TextArea…何行も入力できる。入力完了のイベントは起こせないので、ボタンなどを用意する。</a:t>
            </a:r>
            <a:endParaRPr sz="3200"/>
          </a:p>
          <a:p>
            <a:pPr lvl="1" defTabSz="747776">
              <a:defRPr sz="1800"/>
            </a:pPr>
            <a:r>
              <a:rPr sz="3200"/>
              <a:t>例：</a:t>
            </a:r>
            <a:r>
              <a:rPr sz="3200">
                <a:latin typeface="Palatino"/>
                <a:ea typeface="Palatino"/>
                <a:cs typeface="Palatino"/>
                <a:sym typeface="Palatino"/>
              </a:rPr>
              <a:t>TextArea  ta = </a:t>
            </a:r>
            <a:r>
              <a:rPr b="1" sz="3200">
                <a:latin typeface="Palatino"/>
                <a:ea typeface="Palatino"/>
                <a:cs typeface="Palatino"/>
                <a:sym typeface="Palatino"/>
              </a:rPr>
              <a:t>new</a:t>
            </a:r>
            <a:r>
              <a:rPr sz="3200">
                <a:latin typeface="Palatino"/>
                <a:ea typeface="Palatino"/>
                <a:cs typeface="Palatino"/>
                <a:sym typeface="Palatino"/>
              </a:rPr>
              <a:t> TextArea( 5, 30 );</a:t>
            </a:r>
            <a:r>
              <a:rPr sz="3200"/>
              <a:t> // ５行30文字</a:t>
            </a:r>
          </a:p>
        </p:txBody>
      </p:sp>
    </p:spTree>
  </p:cSld>
  <p:clrMapOvr>
    <a:masterClrMapping/>
  </p:clrMapOvr>
  <p:transition spd="med" advClick="1"/>
</p:sld>
</file>

<file path=ppt/slides/slide3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39" name="Shape 139"/>
          <p:cNvSpPr/>
          <p:nvPr>
            <p:ph type="title"/>
          </p:nvPr>
        </p:nvSpPr>
        <p:spPr>
          <a:xfrm>
            <a:off x="1270000" y="254000"/>
            <a:ext cx="10464801" cy="1257301"/>
          </a:xfrm>
          <a:prstGeom prst="rect">
            <a:avLst/>
          </a:prstGeom>
        </p:spPr>
        <p:txBody>
          <a:bodyPr/>
          <a:lstStyle>
            <a:lvl1pPr defTabSz="747776">
              <a:defRPr>
                <a:latin typeface="Palatino"/>
                <a:ea typeface="Palatino"/>
                <a:cs typeface="Palatino"/>
                <a:sym typeface="Palatino"/>
              </a:defRPr>
            </a:lvl1pPr>
          </a:lstStyle>
          <a:p>
            <a:pPr lvl="0">
              <a:defRPr b="0" sz="1800"/>
            </a:pPr>
            <a:r>
              <a:rPr b="1" sz="4600"/>
              <a:t>TextField, TextArea</a:t>
            </a:r>
          </a:p>
        </p:txBody>
      </p:sp>
      <p:sp>
        <p:nvSpPr>
          <p:cNvPr id="140" name="Shape 140"/>
          <p:cNvSpPr/>
          <p:nvPr>
            <p:ph type="body" idx="1"/>
          </p:nvPr>
        </p:nvSpPr>
        <p:spPr>
          <a:xfrm>
            <a:off x="1270000" y="1739900"/>
            <a:ext cx="10464801" cy="6743700"/>
          </a:xfrm>
          <a:prstGeom prst="rect">
            <a:avLst/>
          </a:prstGeom>
        </p:spPr>
        <p:txBody>
          <a:bodyPr/>
          <a:lstStyle/>
          <a:p>
            <a:pPr lvl="0" defTabSz="747776">
              <a:lnSpc>
                <a:spcPct val="90000"/>
              </a:lnSpc>
              <a:buBlip>
                <a:blip r:embed="rId2"/>
              </a:buBlip>
              <a:defRPr sz="1800"/>
            </a:pPr>
            <a:r>
              <a:rPr sz="3200"/>
              <a:t>文字列を得る：getText( )メソッド</a:t>
            </a:r>
            <a:endParaRPr sz="3200"/>
          </a:p>
          <a:p>
            <a:pPr lvl="1" defTabSz="747776">
              <a:lnSpc>
                <a:spcPct val="90000"/>
              </a:lnSpc>
              <a:defRPr sz="1800"/>
            </a:pPr>
            <a:r>
              <a:rPr sz="3200">
                <a:latin typeface="Palatino"/>
                <a:ea typeface="Palatino"/>
                <a:cs typeface="Palatino"/>
                <a:sym typeface="Palatino"/>
              </a:rPr>
              <a:t>String  text = tf.getText( )</a:t>
            </a:r>
            <a:r>
              <a:rPr sz="3200"/>
              <a:t>;</a:t>
            </a:r>
            <a:endParaRPr sz="3200"/>
          </a:p>
          <a:p>
            <a:pPr lvl="0" defTabSz="747776">
              <a:lnSpc>
                <a:spcPct val="90000"/>
              </a:lnSpc>
              <a:buBlip>
                <a:blip r:embed="rId2"/>
              </a:buBlip>
              <a:defRPr sz="1800"/>
            </a:pPr>
            <a:r>
              <a:rPr sz="3200"/>
              <a:t>文字列を設定する：setText( )メソッド</a:t>
            </a:r>
            <a:endParaRPr sz="3200"/>
          </a:p>
          <a:p>
            <a:pPr lvl="1" defTabSz="747776">
              <a:lnSpc>
                <a:spcPct val="90000"/>
              </a:lnSpc>
              <a:defRPr sz="1800"/>
            </a:pPr>
            <a:r>
              <a:rPr sz="3200">
                <a:latin typeface="Palatino"/>
                <a:ea typeface="Palatino"/>
                <a:cs typeface="Palatino"/>
                <a:sym typeface="Palatino"/>
              </a:rPr>
              <a:t>ta.setText( “First sentence” )</a:t>
            </a:r>
            <a:r>
              <a:rPr sz="3200"/>
              <a:t>;</a:t>
            </a:r>
            <a:endParaRPr sz="3200"/>
          </a:p>
          <a:p>
            <a:pPr lvl="0" defTabSz="747776">
              <a:lnSpc>
                <a:spcPct val="90000"/>
              </a:lnSpc>
              <a:buBlip>
                <a:blip r:embed="rId2"/>
              </a:buBlip>
              <a:defRPr sz="1800"/>
            </a:pPr>
            <a:r>
              <a:rPr sz="3200"/>
              <a:t>文字列を追加する：append( )メソッド</a:t>
            </a:r>
            <a:endParaRPr sz="3200"/>
          </a:p>
          <a:p>
            <a:pPr lvl="1" defTabSz="747776">
              <a:lnSpc>
                <a:spcPct val="90000"/>
              </a:lnSpc>
              <a:defRPr sz="1800"/>
            </a:pPr>
            <a:r>
              <a:rPr sz="3200">
                <a:latin typeface="Palatino"/>
                <a:ea typeface="Palatino"/>
                <a:cs typeface="Palatino"/>
                <a:sym typeface="Palatino"/>
              </a:rPr>
              <a:t>ta.append( “\nNext sentence” );</a:t>
            </a:r>
            <a:endParaRPr sz="3200">
              <a:latin typeface="Palatino"/>
              <a:ea typeface="Palatino"/>
              <a:cs typeface="Palatino"/>
              <a:sym typeface="Palatino"/>
            </a:endParaRPr>
          </a:p>
          <a:p>
            <a:pPr lvl="1" defTabSz="747776">
              <a:lnSpc>
                <a:spcPct val="90000"/>
              </a:lnSpc>
              <a:defRPr sz="1800"/>
            </a:pPr>
            <a:r>
              <a:rPr sz="3200">
                <a:latin typeface="Palatino"/>
                <a:ea typeface="Palatino"/>
                <a:cs typeface="Palatino"/>
                <a:sym typeface="Palatino"/>
              </a:rPr>
              <a:t>ta.insertText, ta.replaceRange</a:t>
            </a:r>
            <a:r>
              <a:rPr sz="3200"/>
              <a:t>もある。</a:t>
            </a:r>
            <a:endParaRPr sz="3200"/>
          </a:p>
          <a:p>
            <a:pPr lvl="0" defTabSz="747776">
              <a:lnSpc>
                <a:spcPct val="90000"/>
              </a:lnSpc>
              <a:buBlip>
                <a:blip r:embed="rId2"/>
              </a:buBlip>
              <a:defRPr sz="1800"/>
            </a:pPr>
            <a:r>
              <a:rPr sz="3200">
                <a:latin typeface="Palatino"/>
                <a:ea typeface="Palatino"/>
                <a:cs typeface="Palatino"/>
                <a:sym typeface="Palatino"/>
              </a:rPr>
              <a:t>setText</a:t>
            </a:r>
            <a:r>
              <a:rPr sz="3200"/>
              <a:t>, </a:t>
            </a:r>
            <a:r>
              <a:rPr sz="3200">
                <a:latin typeface="Palatino"/>
                <a:ea typeface="Palatino"/>
                <a:cs typeface="Palatino"/>
                <a:sym typeface="Palatino"/>
              </a:rPr>
              <a:t>append</a:t>
            </a:r>
            <a:r>
              <a:rPr sz="3200"/>
              <a:t>時の</a:t>
            </a:r>
            <a:r>
              <a:rPr sz="3200">
                <a:latin typeface="Palatino"/>
                <a:ea typeface="Palatino"/>
                <a:cs typeface="Palatino"/>
                <a:sym typeface="Palatino"/>
              </a:rPr>
              <a:t>TextArea</a:t>
            </a:r>
            <a:r>
              <a:rPr sz="3200"/>
              <a:t>での改行</a:t>
            </a:r>
            <a:endParaRPr sz="3200"/>
          </a:p>
          <a:p>
            <a:pPr lvl="1" defTabSz="747776">
              <a:lnSpc>
                <a:spcPct val="90000"/>
              </a:lnSpc>
              <a:defRPr sz="1800"/>
            </a:pPr>
            <a:r>
              <a:rPr sz="3200">
                <a:latin typeface="Palatino"/>
                <a:ea typeface="Palatino"/>
                <a:cs typeface="Palatino"/>
                <a:sym typeface="Palatino"/>
              </a:rPr>
              <a:t>\n</a:t>
            </a:r>
            <a:r>
              <a:rPr sz="3200"/>
              <a:t>を用いる</a:t>
            </a:r>
          </a:p>
        </p:txBody>
      </p:sp>
    </p:spTree>
  </p:cSld>
  <p:clrMapOvr>
    <a:masterClrMapping/>
  </p:clrMapOvr>
  <p:transition spd="med" advClick="1"/>
</p:sld>
</file>

<file path=ppt/slides/slide3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42" name="Shape 142"/>
          <p:cNvSpPr/>
          <p:nvPr>
            <p:ph type="title"/>
          </p:nvPr>
        </p:nvSpPr>
        <p:spPr>
          <a:prstGeom prst="rect">
            <a:avLst/>
          </a:prstGeom>
        </p:spPr>
        <p:txBody>
          <a:bodyPr/>
          <a:lstStyle/>
          <a:p>
            <a:pPr lvl="0">
              <a:defRPr b="0" sz="1800"/>
            </a:pPr>
            <a:r>
              <a:rPr b="1" sz="4600"/>
              <a:t>レイアウト</a:t>
            </a:r>
          </a:p>
        </p:txBody>
      </p:sp>
      <p:sp>
        <p:nvSpPr>
          <p:cNvPr id="143" name="Shape 143"/>
          <p:cNvSpPr/>
          <p:nvPr>
            <p:ph type="body" idx="1"/>
          </p:nvPr>
        </p:nvSpPr>
        <p:spPr>
          <a:xfrm>
            <a:off x="1270000" y="1257300"/>
            <a:ext cx="11087100" cy="8394700"/>
          </a:xfrm>
          <a:prstGeom prst="rect">
            <a:avLst/>
          </a:prstGeom>
        </p:spPr>
        <p:txBody>
          <a:bodyPr/>
          <a:lstStyle/>
          <a:p>
            <a:pPr lvl="0">
              <a:buBlip>
                <a:blip r:embed="rId2"/>
              </a:buBlip>
              <a:defRPr sz="1800"/>
            </a:pPr>
            <a:r>
              <a:rPr sz="3200">
                <a:latin typeface="Palatino"/>
                <a:ea typeface="Palatino"/>
                <a:cs typeface="Palatino"/>
                <a:sym typeface="Palatino"/>
              </a:rPr>
              <a:t>setLayout( </a:t>
            </a:r>
            <a:r>
              <a:rPr b="1" sz="3200">
                <a:latin typeface="Palatino"/>
                <a:ea typeface="Palatino"/>
                <a:cs typeface="Palatino"/>
                <a:sym typeface="Palatino"/>
              </a:rPr>
              <a:t>null</a:t>
            </a:r>
            <a:r>
              <a:rPr sz="3200">
                <a:latin typeface="Palatino"/>
                <a:ea typeface="Palatino"/>
                <a:cs typeface="Palatino"/>
                <a:sym typeface="Palatino"/>
              </a:rPr>
              <a:t> )</a:t>
            </a:r>
            <a:endParaRPr sz="3200"/>
          </a:p>
          <a:p>
            <a:pPr lvl="1">
              <a:defRPr sz="1800"/>
            </a:pPr>
            <a:r>
              <a:rPr sz="3200"/>
              <a:t>レイアウトなし、x, y座標や大きさを指定</a:t>
            </a:r>
            <a:endParaRPr sz="3200"/>
          </a:p>
          <a:p>
            <a:pPr lvl="1">
              <a:spcBef>
                <a:spcPts val="0"/>
              </a:spcBef>
              <a:defRPr sz="1800"/>
            </a:pPr>
            <a:r>
              <a:rPr sz="3200">
                <a:latin typeface="Palatino"/>
                <a:ea typeface="Palatino"/>
                <a:cs typeface="Palatino"/>
                <a:sym typeface="Palatino"/>
              </a:rPr>
              <a:t> setBounds( x, y, width, height );</a:t>
            </a:r>
            <a:endParaRPr sz="3200"/>
          </a:p>
          <a:p>
            <a:pPr lvl="0">
              <a:buBlip>
                <a:blip r:embed="rId2"/>
              </a:buBlip>
              <a:defRPr sz="1800"/>
            </a:pPr>
            <a:r>
              <a:rPr sz="3200">
                <a:latin typeface="Palatino"/>
                <a:ea typeface="Palatino"/>
                <a:cs typeface="Palatino"/>
                <a:sym typeface="Palatino"/>
              </a:rPr>
              <a:t>setLayout( </a:t>
            </a:r>
            <a:r>
              <a:rPr b="1" sz="3200">
                <a:latin typeface="Palatino"/>
                <a:ea typeface="Palatino"/>
                <a:cs typeface="Palatino"/>
                <a:sym typeface="Palatino"/>
              </a:rPr>
              <a:t>new</a:t>
            </a:r>
            <a:r>
              <a:rPr sz="3200">
                <a:latin typeface="Palatino"/>
                <a:ea typeface="Palatino"/>
                <a:cs typeface="Palatino"/>
                <a:sym typeface="Palatino"/>
              </a:rPr>
              <a:t> FlowLayout( ) )</a:t>
            </a:r>
            <a:endParaRPr sz="3200"/>
          </a:p>
          <a:p>
            <a:pPr lvl="1">
              <a:defRPr sz="1800"/>
            </a:pPr>
            <a:r>
              <a:rPr sz="3200"/>
              <a:t>標準設定（中央揃え）</a:t>
            </a:r>
            <a:endParaRPr sz="3200"/>
          </a:p>
          <a:p>
            <a:pPr lvl="0">
              <a:buBlip>
                <a:blip r:embed="rId2"/>
              </a:buBlip>
              <a:defRPr sz="1800"/>
            </a:pPr>
            <a:r>
              <a:rPr sz="3200">
                <a:latin typeface="Palatino"/>
                <a:ea typeface="Palatino"/>
                <a:cs typeface="Palatino"/>
                <a:sym typeface="Palatino"/>
              </a:rPr>
              <a:t>setLayout( </a:t>
            </a:r>
            <a:r>
              <a:rPr b="1" sz="3200">
                <a:latin typeface="Palatino"/>
                <a:ea typeface="Palatino"/>
                <a:cs typeface="Palatino"/>
                <a:sym typeface="Palatino"/>
              </a:rPr>
              <a:t>new</a:t>
            </a:r>
            <a:r>
              <a:rPr sz="3200">
                <a:latin typeface="Palatino"/>
                <a:ea typeface="Palatino"/>
                <a:cs typeface="Palatino"/>
                <a:sym typeface="Palatino"/>
              </a:rPr>
              <a:t> BorderLayout( ) )</a:t>
            </a:r>
            <a:endParaRPr sz="3200"/>
          </a:p>
          <a:p>
            <a:pPr lvl="1">
              <a:defRPr sz="1800"/>
            </a:pPr>
            <a:r>
              <a:rPr sz="3200">
                <a:latin typeface="Palatino"/>
                <a:ea typeface="Palatino"/>
                <a:cs typeface="Palatino"/>
                <a:sym typeface="Palatino"/>
              </a:rPr>
              <a:t>add(</a:t>
            </a:r>
            <a:r>
              <a:rPr sz="3200"/>
              <a:t> “方角”,  コンポーネント </a:t>
            </a:r>
            <a:r>
              <a:rPr sz="3200">
                <a:latin typeface="Palatino"/>
                <a:ea typeface="Palatino"/>
                <a:cs typeface="Palatino"/>
                <a:sym typeface="Palatino"/>
              </a:rPr>
              <a:t>);</a:t>
            </a:r>
            <a:endParaRPr sz="3200">
              <a:latin typeface="Palatino"/>
              <a:ea typeface="Palatino"/>
              <a:cs typeface="Palatino"/>
              <a:sym typeface="Palatino"/>
            </a:endParaRPr>
          </a:p>
          <a:p>
            <a:pPr lvl="1">
              <a:defRPr sz="1800"/>
            </a:pPr>
            <a:r>
              <a:rPr sz="3200"/>
              <a:t>方角は</a:t>
            </a:r>
            <a:r>
              <a:rPr sz="3200">
                <a:latin typeface="Palatino"/>
                <a:ea typeface="Palatino"/>
                <a:cs typeface="Palatino"/>
                <a:sym typeface="Palatino"/>
              </a:rPr>
              <a:t>North/South/West/East</a:t>
            </a:r>
            <a:r>
              <a:rPr sz="3200"/>
              <a:t>中央は</a:t>
            </a:r>
            <a:r>
              <a:rPr sz="3200">
                <a:latin typeface="Palatino"/>
                <a:ea typeface="Palatino"/>
                <a:cs typeface="Palatino"/>
                <a:sym typeface="Palatino"/>
              </a:rPr>
              <a:t>Center</a:t>
            </a:r>
            <a:endParaRPr sz="3200"/>
          </a:p>
          <a:p>
            <a:pPr lvl="0">
              <a:buBlip>
                <a:blip r:embed="rId2"/>
              </a:buBlip>
              <a:defRPr sz="1800"/>
            </a:pPr>
            <a:r>
              <a:rPr sz="3200">
                <a:latin typeface="Palatino"/>
                <a:ea typeface="Palatino"/>
                <a:cs typeface="Palatino"/>
                <a:sym typeface="Palatino"/>
              </a:rPr>
              <a:t>setLayout( </a:t>
            </a:r>
            <a:r>
              <a:rPr b="1" sz="3200">
                <a:latin typeface="Palatino"/>
                <a:ea typeface="Palatino"/>
                <a:cs typeface="Palatino"/>
                <a:sym typeface="Palatino"/>
              </a:rPr>
              <a:t>new</a:t>
            </a:r>
            <a:r>
              <a:rPr sz="3200">
                <a:latin typeface="Palatino"/>
                <a:ea typeface="Palatino"/>
                <a:cs typeface="Palatino"/>
                <a:sym typeface="Palatino"/>
              </a:rPr>
              <a:t> GridLayout(</a:t>
            </a:r>
            <a:r>
              <a:rPr sz="3200"/>
              <a:t>行数,列数</a:t>
            </a:r>
            <a:r>
              <a:rPr sz="3200">
                <a:latin typeface="Palatino"/>
                <a:ea typeface="Palatino"/>
                <a:cs typeface="Palatino"/>
                <a:sym typeface="Palatino"/>
              </a:rPr>
              <a:t>) );</a:t>
            </a:r>
            <a:endParaRPr sz="3200">
              <a:latin typeface="Palatino"/>
              <a:ea typeface="Palatino"/>
              <a:cs typeface="Palatino"/>
              <a:sym typeface="Palatino"/>
            </a:endParaRPr>
          </a:p>
          <a:p>
            <a:pPr lvl="1">
              <a:defRPr sz="1800"/>
            </a:pPr>
            <a:r>
              <a:rPr sz="3200">
                <a:latin typeface="Palatino"/>
                <a:ea typeface="Palatino"/>
                <a:cs typeface="Palatino"/>
                <a:sym typeface="Palatino"/>
              </a:rPr>
              <a:t>add</a:t>
            </a:r>
            <a:r>
              <a:rPr sz="3200"/>
              <a:t>は、左上から順番に</a:t>
            </a:r>
          </a:p>
        </p:txBody>
      </p:sp>
    </p:spTree>
  </p:cSld>
  <p:clrMapOvr>
    <a:masterClrMapping/>
  </p:clrMapOvr>
  <p:transition spd="med" advClick="1"/>
</p:sld>
</file>

<file path=ppt/slides/slide3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45" name="Shape 145"/>
          <p:cNvSpPr/>
          <p:nvPr>
            <p:ph type="title"/>
          </p:nvPr>
        </p:nvSpPr>
        <p:spPr>
          <a:prstGeom prst="rect">
            <a:avLst/>
          </a:prstGeom>
        </p:spPr>
        <p:txBody>
          <a:bodyPr/>
          <a:lstStyle>
            <a:lvl1pPr>
              <a:defRPr b="0">
                <a:latin typeface="Palatino"/>
                <a:ea typeface="Palatino"/>
                <a:cs typeface="Palatino"/>
                <a:sym typeface="Palatino"/>
              </a:defRPr>
            </a:lvl1pPr>
          </a:lstStyle>
          <a:p>
            <a:pPr lvl="0">
              <a:defRPr sz="1800"/>
            </a:pPr>
            <a:r>
              <a:rPr sz="4600"/>
              <a:t>BorderLayout</a:t>
            </a:r>
          </a:p>
        </p:txBody>
      </p:sp>
      <p:sp>
        <p:nvSpPr>
          <p:cNvPr id="146" name="Shape 146"/>
          <p:cNvSpPr/>
          <p:nvPr/>
        </p:nvSpPr>
        <p:spPr>
          <a:xfrm>
            <a:off x="4495800" y="2870200"/>
            <a:ext cx="4013200" cy="4013200"/>
          </a:xfrm>
          <a:prstGeom prst="rect">
            <a:avLst/>
          </a:prstGeom>
          <a:solidFill>
            <a:srgbClr val="FF9300"/>
          </a:solidFill>
          <a:ln w="25400">
            <a:solidFill/>
            <a:miter lim="400000"/>
          </a:ln>
        </p:spPr>
        <p:txBody>
          <a:bodyPr lIns="0" tIns="0" rIns="0" bIns="0" anchor="ctr"/>
          <a:lstStyle/>
          <a:p>
            <a:pPr lvl="0">
              <a:defRPr sz="3800">
                <a:solidFill>
                  <a:srgbClr val="FFFFFF"/>
                </a:solidFill>
                <a:effectLst>
                  <a:outerShdw sx="100000" sy="100000" kx="0" ky="0" algn="b" rotWithShape="0" blurRad="38100" dist="12700" dir="5400000">
                    <a:srgbClr val="000000">
                      <a:alpha val="50000"/>
                    </a:srgbClr>
                  </a:outerShdw>
                </a:effectLst>
              </a:defRPr>
            </a:pPr>
          </a:p>
        </p:txBody>
      </p:sp>
      <p:sp>
        <p:nvSpPr>
          <p:cNvPr id="147" name="Shape 147"/>
          <p:cNvSpPr/>
          <p:nvPr/>
        </p:nvSpPr>
        <p:spPr>
          <a:xfrm>
            <a:off x="5713724" y="4533900"/>
            <a:ext cx="1584971" cy="685800"/>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lvl="0">
              <a:defRPr sz="1800"/>
            </a:pPr>
            <a:r>
              <a:rPr sz="4000"/>
              <a:t>Center</a:t>
            </a:r>
          </a:p>
        </p:txBody>
      </p:sp>
      <p:sp>
        <p:nvSpPr>
          <p:cNvPr id="148" name="Shape 148"/>
          <p:cNvSpPr/>
          <p:nvPr/>
        </p:nvSpPr>
        <p:spPr>
          <a:xfrm>
            <a:off x="5793347" y="2222500"/>
            <a:ext cx="1425725" cy="685800"/>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lvl="0">
              <a:defRPr sz="1800"/>
            </a:pPr>
            <a:r>
              <a:rPr sz="4000"/>
              <a:t>North</a:t>
            </a:r>
          </a:p>
        </p:txBody>
      </p:sp>
      <p:sp>
        <p:nvSpPr>
          <p:cNvPr id="149" name="Shape 149"/>
          <p:cNvSpPr/>
          <p:nvPr/>
        </p:nvSpPr>
        <p:spPr>
          <a:xfrm>
            <a:off x="5853995" y="6845300"/>
            <a:ext cx="1304430" cy="685800"/>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lvl="0">
              <a:defRPr sz="1800"/>
            </a:pPr>
            <a:r>
              <a:rPr sz="4000"/>
              <a:t>South</a:t>
            </a:r>
          </a:p>
        </p:txBody>
      </p:sp>
      <p:sp>
        <p:nvSpPr>
          <p:cNvPr id="150" name="Shape 150"/>
          <p:cNvSpPr/>
          <p:nvPr/>
        </p:nvSpPr>
        <p:spPr>
          <a:xfrm>
            <a:off x="8609448" y="4533900"/>
            <a:ext cx="949723" cy="685800"/>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lvl="0">
              <a:defRPr sz="1800"/>
            </a:pPr>
            <a:r>
              <a:rPr sz="4000"/>
              <a:t>East</a:t>
            </a:r>
          </a:p>
        </p:txBody>
      </p:sp>
      <p:sp>
        <p:nvSpPr>
          <p:cNvPr id="151" name="Shape 151"/>
          <p:cNvSpPr/>
          <p:nvPr/>
        </p:nvSpPr>
        <p:spPr>
          <a:xfrm>
            <a:off x="3172732" y="4533900"/>
            <a:ext cx="1205955" cy="685800"/>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lvl="0">
              <a:defRPr sz="1800"/>
            </a:pPr>
            <a:r>
              <a:rPr sz="4000"/>
              <a:t>West</a:t>
            </a:r>
          </a:p>
        </p:txBody>
      </p:sp>
    </p:spTree>
  </p:cSld>
  <p:clrMapOvr>
    <a:masterClrMapping/>
  </p:clrMapOvr>
  <p:transition spd="med" advClick="1"/>
</p:sld>
</file>

<file path=ppt/slides/slide3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53" name="Shape 153"/>
          <p:cNvSpPr/>
          <p:nvPr>
            <p:ph type="title"/>
          </p:nvPr>
        </p:nvSpPr>
        <p:spPr>
          <a:prstGeom prst="rect">
            <a:avLst/>
          </a:prstGeom>
        </p:spPr>
        <p:txBody>
          <a:bodyPr/>
          <a:lstStyle/>
          <a:p>
            <a:pPr lvl="0">
              <a:defRPr b="0" sz="1800"/>
            </a:pPr>
            <a:r>
              <a:rPr b="1" sz="4600"/>
              <a:t>パネル</a:t>
            </a:r>
          </a:p>
        </p:txBody>
      </p:sp>
      <p:sp>
        <p:nvSpPr>
          <p:cNvPr id="154" name="Shape 154"/>
          <p:cNvSpPr/>
          <p:nvPr>
            <p:ph type="body" idx="1"/>
          </p:nvPr>
        </p:nvSpPr>
        <p:spPr>
          <a:prstGeom prst="rect">
            <a:avLst/>
          </a:prstGeom>
        </p:spPr>
        <p:txBody>
          <a:bodyPr/>
          <a:lstStyle/>
          <a:p>
            <a:pPr lvl="0">
              <a:buBlip>
                <a:blip r:embed="rId2"/>
              </a:buBlip>
              <a:defRPr sz="1800"/>
            </a:pPr>
            <a:r>
              <a:rPr sz="3200">
                <a:latin typeface="Palatino"/>
                <a:ea typeface="Palatino"/>
                <a:cs typeface="Palatino"/>
                <a:sym typeface="Palatino"/>
              </a:rPr>
              <a:t>Panel</a:t>
            </a:r>
            <a:r>
              <a:rPr sz="3200"/>
              <a:t>クラス</a:t>
            </a:r>
            <a:endParaRPr sz="3200"/>
          </a:p>
          <a:p>
            <a:pPr lvl="1">
              <a:defRPr sz="1800"/>
            </a:pPr>
            <a:r>
              <a:rPr b="1" sz="3200">
                <a:latin typeface="Palatino"/>
                <a:ea typeface="Palatino"/>
                <a:cs typeface="Palatino"/>
                <a:sym typeface="Palatino"/>
              </a:rPr>
              <a:t>new</a:t>
            </a:r>
            <a:r>
              <a:rPr sz="3200">
                <a:latin typeface="Palatino"/>
                <a:ea typeface="Palatino"/>
                <a:cs typeface="Palatino"/>
                <a:sym typeface="Palatino"/>
              </a:rPr>
              <a:t> Panel( )</a:t>
            </a:r>
            <a:r>
              <a:rPr sz="3200"/>
              <a:t>で作る</a:t>
            </a:r>
            <a:endParaRPr sz="3200"/>
          </a:p>
          <a:p>
            <a:pPr lvl="1">
              <a:defRPr sz="1800"/>
            </a:pPr>
            <a:r>
              <a:rPr sz="3200"/>
              <a:t>変数に代入しておく </a:t>
            </a:r>
            <a:endParaRPr sz="3200"/>
          </a:p>
          <a:p>
            <a:pPr lvl="2">
              <a:defRPr sz="1800"/>
            </a:pPr>
            <a:r>
              <a:rPr sz="3200">
                <a:latin typeface="Palatino"/>
                <a:ea typeface="Palatino"/>
                <a:cs typeface="Palatino"/>
                <a:sym typeface="Palatino"/>
              </a:rPr>
              <a:t>Panel  </a:t>
            </a:r>
            <a:r>
              <a:rPr i="1" sz="3200">
                <a:latin typeface="Palatino"/>
                <a:ea typeface="Palatino"/>
                <a:cs typeface="Palatino"/>
                <a:sym typeface="Palatino"/>
              </a:rPr>
              <a:t>p</a:t>
            </a:r>
            <a:r>
              <a:rPr sz="3200">
                <a:latin typeface="Palatino"/>
                <a:ea typeface="Palatino"/>
                <a:cs typeface="Palatino"/>
                <a:sym typeface="Palatino"/>
              </a:rPr>
              <a:t> = </a:t>
            </a:r>
            <a:r>
              <a:rPr b="1" sz="3200">
                <a:latin typeface="Palatino"/>
                <a:ea typeface="Palatino"/>
                <a:cs typeface="Palatino"/>
                <a:sym typeface="Palatino"/>
              </a:rPr>
              <a:t>new</a:t>
            </a:r>
            <a:r>
              <a:rPr sz="3200">
                <a:latin typeface="Palatino"/>
                <a:ea typeface="Palatino"/>
                <a:cs typeface="Palatino"/>
                <a:sym typeface="Palatino"/>
              </a:rPr>
              <a:t> Panel( );</a:t>
            </a:r>
            <a:endParaRPr sz="3200"/>
          </a:p>
          <a:p>
            <a:pPr lvl="1">
              <a:defRPr sz="1800"/>
            </a:pPr>
            <a:r>
              <a:rPr sz="3200">
                <a:latin typeface="Palatino"/>
                <a:ea typeface="Palatino"/>
                <a:cs typeface="Palatino"/>
                <a:sym typeface="Palatino"/>
              </a:rPr>
              <a:t>add( )</a:t>
            </a:r>
            <a:r>
              <a:rPr sz="3200"/>
              <a:t>で配置する</a:t>
            </a:r>
            <a:endParaRPr sz="3200"/>
          </a:p>
          <a:p>
            <a:pPr lvl="1">
              <a:defRPr sz="1800"/>
            </a:pPr>
            <a:r>
              <a:rPr sz="3200">
                <a:latin typeface="Palatino"/>
                <a:ea typeface="Palatino"/>
                <a:cs typeface="Palatino"/>
                <a:sym typeface="Palatino"/>
              </a:rPr>
              <a:t>getGraphics( )</a:t>
            </a:r>
            <a:r>
              <a:rPr sz="3200"/>
              <a:t>で描画領域を持ってこれる</a:t>
            </a:r>
            <a:endParaRPr sz="3200"/>
          </a:p>
          <a:p>
            <a:pPr lvl="1">
              <a:defRPr sz="1800"/>
            </a:pPr>
            <a:r>
              <a:rPr sz="3200">
                <a:latin typeface="Palatino"/>
                <a:ea typeface="Palatino"/>
                <a:cs typeface="Palatino"/>
                <a:sym typeface="Palatino"/>
              </a:rPr>
              <a:t>setLayout( )</a:t>
            </a:r>
            <a:r>
              <a:rPr sz="3200"/>
              <a:t>でレイアウトを変えることができる（標準は</a:t>
            </a:r>
            <a:r>
              <a:rPr sz="3200">
                <a:latin typeface="Palatino"/>
                <a:ea typeface="Palatino"/>
                <a:cs typeface="Palatino"/>
                <a:sym typeface="Palatino"/>
              </a:rPr>
              <a:t>FlowLayout</a:t>
            </a:r>
            <a:r>
              <a:rPr sz="3200"/>
              <a:t>の中央）</a:t>
            </a:r>
          </a:p>
        </p:txBody>
      </p:sp>
    </p:spTree>
  </p:cSld>
  <p:clrMapOvr>
    <a:masterClrMapping/>
  </p:clrMapOvr>
  <p:transition spd="med" advClick="1"/>
</p:sld>
</file>

<file path=ppt/slides/slide3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56" name="Shape 156"/>
          <p:cNvSpPr/>
          <p:nvPr>
            <p:ph type="title"/>
          </p:nvPr>
        </p:nvSpPr>
        <p:spPr>
          <a:prstGeom prst="rect">
            <a:avLst/>
          </a:prstGeom>
        </p:spPr>
        <p:txBody>
          <a:bodyPr/>
          <a:lstStyle/>
          <a:p>
            <a:pPr lvl="0">
              <a:defRPr b="0" sz="1800"/>
            </a:pPr>
            <a:r>
              <a:rPr b="1" sz="4600">
                <a:latin typeface="Palatino"/>
                <a:ea typeface="Palatino"/>
                <a:cs typeface="Palatino"/>
                <a:sym typeface="Palatino"/>
              </a:rPr>
              <a:t>AWT, Swing</a:t>
            </a:r>
            <a:r>
              <a:rPr b="1" sz="4600"/>
              <a:t>の</a:t>
            </a:r>
            <a:r>
              <a:rPr b="1" sz="4600">
                <a:latin typeface="Palatino"/>
                <a:ea typeface="Palatino"/>
                <a:cs typeface="Palatino"/>
                <a:sym typeface="Palatino"/>
              </a:rPr>
              <a:t>API</a:t>
            </a:r>
          </a:p>
        </p:txBody>
      </p:sp>
      <p:sp>
        <p:nvSpPr>
          <p:cNvPr id="157" name="Shape 157"/>
          <p:cNvSpPr/>
          <p:nvPr>
            <p:ph type="body" idx="1"/>
          </p:nvPr>
        </p:nvSpPr>
        <p:spPr>
          <a:prstGeom prst="rect">
            <a:avLst/>
          </a:prstGeom>
        </p:spPr>
        <p:txBody>
          <a:bodyPr/>
          <a:lstStyle/>
          <a:p>
            <a:pPr lvl="0">
              <a:buBlip>
                <a:blip r:embed="rId2"/>
              </a:buBlip>
              <a:defRPr sz="1800"/>
            </a:pPr>
            <a:r>
              <a:rPr sz="3200"/>
              <a:t>Java SE 8の日本語のマニュアルを参照のこと</a:t>
            </a:r>
            <a:endParaRPr sz="3200"/>
          </a:p>
          <a:p>
            <a:pPr lvl="0">
              <a:buBlip>
                <a:blip r:embed="rId2"/>
              </a:buBlip>
              <a:defRPr sz="1800"/>
            </a:pPr>
            <a:r>
              <a:rPr sz="3200"/>
              <a:t>APIは、アプリケーション・プログラミング・インターフェースの略</a:t>
            </a:r>
            <a:endParaRPr sz="3200"/>
          </a:p>
          <a:p>
            <a:pPr lvl="1">
              <a:defRPr sz="1800"/>
            </a:pPr>
            <a:r>
              <a:rPr sz="3200" u="sng">
                <a:latin typeface="Palatino"/>
                <a:ea typeface="Palatino"/>
                <a:cs typeface="Palatino"/>
                <a:sym typeface="Palatino"/>
                <a:hlinkClick r:id="rId3" invalidUrl="" action="" tgtFrame="" tooltip="" history="1" highlightClick="0" endSnd="0"/>
              </a:rPr>
              <a:t>https://docs.oracle.com/javase/jp/8/docs/api/</a:t>
            </a:r>
          </a:p>
        </p:txBody>
      </p:sp>
    </p:spTree>
  </p:cSld>
  <p:clrMapOvr>
    <a:masterClrMapping/>
  </p:clrMapOvr>
  <p:transition spd="med" advClick="1"/>
</p:sld>
</file>

<file path=ppt/slides/slide3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59" name="Shape 159"/>
          <p:cNvSpPr/>
          <p:nvPr>
            <p:ph type="title"/>
          </p:nvPr>
        </p:nvSpPr>
        <p:spPr>
          <a:prstGeom prst="rect">
            <a:avLst/>
          </a:prstGeom>
        </p:spPr>
        <p:txBody>
          <a:bodyPr/>
          <a:lstStyle/>
          <a:p>
            <a:pPr lvl="0">
              <a:defRPr b="0" sz="1800"/>
            </a:pPr>
            <a:r>
              <a:rPr b="1" sz="4600"/>
              <a:t>Swing版のコンポーネント</a:t>
            </a:r>
          </a:p>
        </p:txBody>
      </p:sp>
      <p:graphicFrame>
        <p:nvGraphicFramePr>
          <p:cNvPr id="160" name="Table 160"/>
          <p:cNvGraphicFramePr/>
          <p:nvPr/>
        </p:nvGraphicFramePr>
        <p:xfrm>
          <a:off x="1930400" y="2590799"/>
          <a:ext cx="10020300" cy="5102226"/>
        </p:xfrm>
        <a:graphic xmlns:a="http://schemas.openxmlformats.org/drawingml/2006/main">
          <a:graphicData uri="http://schemas.openxmlformats.org/drawingml/2006/table">
            <a:tbl>
              <a:tblPr firstCol="0" firstRow="0" lastCol="0" lastRow="0" bandCol="0" bandRow="0" rtl="0">
                <a:tableStyleId>{8F44A2F1-9E1F-4B54-A3A2-5F16C0AD49E2}</a:tableStyleId>
              </a:tblPr>
              <a:tblGrid>
                <a:gridCol w="3374729"/>
                <a:gridCol w="3374729"/>
                <a:gridCol w="3270840"/>
              </a:tblGrid>
              <a:tr h="638175">
                <a:tc>
                  <a:txBody>
                    <a:bodyPr/>
                    <a:lstStyle/>
                    <a:p>
                      <a:pPr lvl="0" defTabSz="914400">
                        <a:tabLst>
                          <a:tab pos="711200" algn="l"/>
                        </a:tabLst>
                        <a:defRPr sz="1800"/>
                      </a:pPr>
                      <a:r>
                        <a:rPr sz="3200"/>
                        <a:t>Swing</a:t>
                      </a:r>
                    </a:p>
                  </a:txBody>
                  <a:tcPr marL="50800" marR="50800" marT="50800" marB="50800" anchor="ctr" anchorCtr="0" horzOverflow="overflow">
                    <a:lnL w="12700">
                      <a:miter lim="400000"/>
                    </a:lnL>
                    <a:lnR w="12700">
                      <a:miter lim="400000"/>
                    </a:lnR>
                    <a:lnT w="12700">
                      <a:miter lim="400000"/>
                    </a:lnT>
                    <a:lnB w="12700">
                      <a:miter lim="400000"/>
                    </a:lnB>
                  </a:tcPr>
                </a:tc>
                <a:tc>
                  <a:txBody>
                    <a:bodyPr/>
                    <a:lstStyle/>
                    <a:p>
                      <a:pPr lvl="0" defTabSz="914400">
                        <a:tabLst>
                          <a:tab pos="711200" algn="l"/>
                        </a:tabLst>
                        <a:defRPr sz="1800"/>
                      </a:pPr>
                      <a:r>
                        <a:rPr sz="3200"/>
                        <a:t>AWT</a:t>
                      </a:r>
                    </a:p>
                  </a:txBody>
                  <a:tcPr marL="50800" marR="50800" marT="50800" marB="50800" anchor="ctr" anchorCtr="0" horzOverflow="overflow">
                    <a:lnL w="12700">
                      <a:miter lim="400000"/>
                    </a:lnL>
                    <a:lnR w="12700">
                      <a:miter lim="400000"/>
                    </a:lnR>
                    <a:lnT w="12700">
                      <a:miter lim="400000"/>
                    </a:lnT>
                    <a:lnB w="12700">
                      <a:miter lim="400000"/>
                    </a:lnB>
                  </a:tcPr>
                </a:tc>
                <a:tc>
                  <a:txBody>
                    <a:bodyPr/>
                    <a:lstStyle/>
                    <a:p>
                      <a:pPr lvl="0" defTabSz="914400">
                        <a:tabLst>
                          <a:tab pos="711200" algn="l"/>
                        </a:tabLst>
                        <a:defRPr sz="1800"/>
                      </a:pPr>
                      <a:r>
                        <a:rPr sz="3200"/>
                        <a:t>内容</a:t>
                      </a:r>
                    </a:p>
                  </a:txBody>
                  <a:tcPr marL="50800" marR="50800" marT="50800" marB="50800" anchor="ctr" anchorCtr="0" horzOverflow="overflow">
                    <a:lnL w="12700">
                      <a:miter lim="400000"/>
                    </a:lnL>
                    <a:lnR w="12700">
                      <a:miter lim="400000"/>
                    </a:lnR>
                    <a:lnT w="12700">
                      <a:miter lim="400000"/>
                    </a:lnT>
                    <a:lnB w="12700">
                      <a:miter lim="400000"/>
                    </a:lnB>
                  </a:tcPr>
                </a:tc>
              </a:tr>
              <a:tr h="638175">
                <a:tc>
                  <a:txBody>
                    <a:bodyPr/>
                    <a:lstStyle/>
                    <a:p>
                      <a:pPr lvl="0" defTabSz="914400">
                        <a:tabLst>
                          <a:tab pos="711200" algn="l"/>
                        </a:tabLst>
                        <a:defRPr sz="1800"/>
                      </a:pPr>
                      <a:r>
                        <a:rPr sz="3000">
                          <a:latin typeface="Palatino"/>
                          <a:ea typeface="Palatino"/>
                          <a:cs typeface="Palatino"/>
                          <a:sym typeface="Palatino"/>
                        </a:rPr>
                        <a:t>JButton</a:t>
                      </a:r>
                    </a:p>
                  </a:txBody>
                  <a:tcPr marL="50800" marR="50800" marT="50800" marB="50800" anchor="ctr" anchorCtr="0" horzOverflow="overflow">
                    <a:lnL w="12700">
                      <a:miter lim="400000"/>
                    </a:lnL>
                    <a:lnR w="12700">
                      <a:miter lim="400000"/>
                    </a:lnR>
                    <a:lnT w="12700">
                      <a:miter lim="400000"/>
                    </a:lnT>
                    <a:lnB w="12700">
                      <a:miter lim="400000"/>
                    </a:lnB>
                  </a:tcPr>
                </a:tc>
                <a:tc>
                  <a:txBody>
                    <a:bodyPr/>
                    <a:lstStyle/>
                    <a:p>
                      <a:pPr lvl="0" defTabSz="914400">
                        <a:tabLst>
                          <a:tab pos="711200" algn="l"/>
                        </a:tabLst>
                        <a:defRPr sz="1800"/>
                      </a:pPr>
                      <a:r>
                        <a:rPr sz="3000">
                          <a:latin typeface="Palatino"/>
                          <a:ea typeface="Palatino"/>
                          <a:cs typeface="Palatino"/>
                          <a:sym typeface="Palatino"/>
                        </a:rPr>
                        <a:t>Button</a:t>
                      </a:r>
                    </a:p>
                  </a:txBody>
                  <a:tcPr marL="50800" marR="50800" marT="50800" marB="50800" anchor="ctr" anchorCtr="0" horzOverflow="overflow">
                    <a:lnL w="12700">
                      <a:miter lim="400000"/>
                    </a:lnL>
                    <a:lnR w="12700">
                      <a:miter lim="400000"/>
                    </a:lnR>
                    <a:lnT w="12700">
                      <a:miter lim="400000"/>
                    </a:lnT>
                    <a:lnB w="12700">
                      <a:miter lim="400000"/>
                    </a:lnB>
                  </a:tcPr>
                </a:tc>
                <a:tc>
                  <a:txBody>
                    <a:bodyPr/>
                    <a:lstStyle/>
                    <a:p>
                      <a:pPr lvl="0" defTabSz="914400">
                        <a:tabLst>
                          <a:tab pos="711200" algn="l"/>
                        </a:tabLst>
                        <a:defRPr sz="1800"/>
                      </a:pPr>
                      <a:r>
                        <a:rPr sz="2200"/>
                        <a:t>プッシュボタン</a:t>
                      </a:r>
                    </a:p>
                  </a:txBody>
                  <a:tcPr marL="50800" marR="50800" marT="50800" marB="50800" anchor="ctr" anchorCtr="0" horzOverflow="overflow">
                    <a:lnL w="12700">
                      <a:miter lim="400000"/>
                    </a:lnL>
                    <a:lnR w="12700">
                      <a:miter lim="400000"/>
                    </a:lnR>
                    <a:lnT w="12700">
                      <a:miter lim="400000"/>
                    </a:lnT>
                    <a:lnB w="12700">
                      <a:miter lim="400000"/>
                    </a:lnB>
                  </a:tcPr>
                </a:tc>
              </a:tr>
              <a:tr h="638175">
                <a:tc>
                  <a:txBody>
                    <a:bodyPr/>
                    <a:lstStyle/>
                    <a:p>
                      <a:pPr lvl="0" defTabSz="914400">
                        <a:tabLst>
                          <a:tab pos="711200" algn="l"/>
                        </a:tabLst>
                        <a:defRPr sz="1800"/>
                      </a:pPr>
                      <a:r>
                        <a:rPr sz="3000">
                          <a:latin typeface="Palatino"/>
                          <a:ea typeface="Palatino"/>
                          <a:cs typeface="Palatino"/>
                          <a:sym typeface="Palatino"/>
                        </a:rPr>
                        <a:t>JCheckbox</a:t>
                      </a:r>
                    </a:p>
                  </a:txBody>
                  <a:tcPr marL="50800" marR="50800" marT="50800" marB="50800" anchor="ctr" anchorCtr="0" horzOverflow="overflow">
                    <a:lnL w="12700">
                      <a:miter lim="400000"/>
                    </a:lnL>
                    <a:lnR w="12700">
                      <a:miter lim="400000"/>
                    </a:lnR>
                    <a:lnT w="12700">
                      <a:miter lim="400000"/>
                    </a:lnT>
                    <a:lnB w="12700">
                      <a:miter lim="400000"/>
                    </a:lnB>
                  </a:tcPr>
                </a:tc>
                <a:tc>
                  <a:txBody>
                    <a:bodyPr/>
                    <a:lstStyle/>
                    <a:p>
                      <a:pPr lvl="0" defTabSz="914400">
                        <a:tabLst>
                          <a:tab pos="711200" algn="l"/>
                        </a:tabLst>
                        <a:defRPr sz="1800"/>
                      </a:pPr>
                      <a:r>
                        <a:rPr sz="3000">
                          <a:latin typeface="Palatino"/>
                          <a:ea typeface="Palatino"/>
                          <a:cs typeface="Palatino"/>
                          <a:sym typeface="Palatino"/>
                        </a:rPr>
                        <a:t>Checkbox</a:t>
                      </a:r>
                    </a:p>
                  </a:txBody>
                  <a:tcPr marL="50800" marR="50800" marT="50800" marB="50800" anchor="ctr" anchorCtr="0" horzOverflow="overflow">
                    <a:lnL w="12700">
                      <a:miter lim="400000"/>
                    </a:lnL>
                    <a:lnR w="12700">
                      <a:miter lim="400000"/>
                    </a:lnR>
                    <a:lnT w="12700">
                      <a:miter lim="400000"/>
                    </a:lnT>
                    <a:lnB w="12700">
                      <a:miter lim="400000"/>
                    </a:lnB>
                  </a:tcPr>
                </a:tc>
                <a:tc>
                  <a:txBody>
                    <a:bodyPr/>
                    <a:lstStyle/>
                    <a:p>
                      <a:pPr lvl="0" defTabSz="914400">
                        <a:tabLst>
                          <a:tab pos="711200" algn="l"/>
                        </a:tabLst>
                        <a:defRPr sz="1800"/>
                      </a:pPr>
                      <a:r>
                        <a:rPr sz="2200"/>
                        <a:t>チェックボックス</a:t>
                      </a:r>
                    </a:p>
                  </a:txBody>
                  <a:tcPr marL="50800" marR="50800" marT="50800" marB="50800" anchor="ctr" anchorCtr="0" horzOverflow="overflow">
                    <a:lnL w="12700">
                      <a:miter lim="400000"/>
                    </a:lnL>
                    <a:lnR w="12700">
                      <a:miter lim="400000"/>
                    </a:lnR>
                    <a:lnT w="12700">
                      <a:miter lim="400000"/>
                    </a:lnT>
                    <a:lnB w="12700">
                      <a:miter lim="400000"/>
                    </a:lnB>
                  </a:tcPr>
                </a:tc>
              </a:tr>
              <a:tr h="638175">
                <a:tc>
                  <a:txBody>
                    <a:bodyPr/>
                    <a:lstStyle/>
                    <a:p>
                      <a:pPr lvl="0" defTabSz="914400">
                        <a:tabLst>
                          <a:tab pos="711200" algn="l"/>
                        </a:tabLst>
                        <a:defRPr sz="1800"/>
                      </a:pPr>
                      <a:r>
                        <a:rPr sz="3000">
                          <a:latin typeface="Palatino"/>
                          <a:ea typeface="Palatino"/>
                          <a:cs typeface="Palatino"/>
                          <a:sym typeface="Palatino"/>
                        </a:rPr>
                        <a:t>JPopupMenu</a:t>
                      </a:r>
                    </a:p>
                  </a:txBody>
                  <a:tcPr marL="50800" marR="50800" marT="50800" marB="50800" anchor="ctr" anchorCtr="0" horzOverflow="overflow">
                    <a:lnL w="12700">
                      <a:miter lim="400000"/>
                    </a:lnL>
                    <a:lnR w="12700">
                      <a:miter lim="400000"/>
                    </a:lnR>
                    <a:lnT w="12700">
                      <a:miter lim="400000"/>
                    </a:lnT>
                    <a:lnB w="12700">
                      <a:miter lim="400000"/>
                    </a:lnB>
                  </a:tcPr>
                </a:tc>
                <a:tc>
                  <a:txBody>
                    <a:bodyPr/>
                    <a:lstStyle/>
                    <a:p>
                      <a:pPr lvl="0" defTabSz="914400">
                        <a:tabLst>
                          <a:tab pos="711200" algn="l"/>
                        </a:tabLst>
                        <a:defRPr sz="1800"/>
                      </a:pPr>
                      <a:r>
                        <a:rPr sz="3000">
                          <a:latin typeface="Palatino"/>
                          <a:ea typeface="Palatino"/>
                          <a:cs typeface="Palatino"/>
                          <a:sym typeface="Palatino"/>
                        </a:rPr>
                        <a:t>PopupMenu</a:t>
                      </a:r>
                    </a:p>
                  </a:txBody>
                  <a:tcPr marL="50800" marR="50800" marT="50800" marB="50800" anchor="ctr" anchorCtr="0" horzOverflow="overflow">
                    <a:lnL w="12700">
                      <a:miter lim="400000"/>
                    </a:lnL>
                    <a:lnR w="12700">
                      <a:miter lim="400000"/>
                    </a:lnR>
                    <a:lnT w="12700">
                      <a:miter lim="400000"/>
                    </a:lnT>
                    <a:lnB w="12700">
                      <a:miter lim="400000"/>
                    </a:lnB>
                  </a:tcPr>
                </a:tc>
                <a:tc>
                  <a:txBody>
                    <a:bodyPr/>
                    <a:lstStyle/>
                    <a:p>
                      <a:pPr lvl="0" defTabSz="914400">
                        <a:tabLst>
                          <a:tab pos="711200" algn="l"/>
                        </a:tabLst>
                        <a:defRPr sz="1800"/>
                      </a:pPr>
                      <a:r>
                        <a:rPr sz="2200"/>
                        <a:t>ポップアップメニュー</a:t>
                      </a:r>
                    </a:p>
                  </a:txBody>
                  <a:tcPr marL="50800" marR="50800" marT="50800" marB="50800" anchor="ctr" anchorCtr="0" horzOverflow="overflow">
                    <a:lnL w="12700">
                      <a:miter lim="400000"/>
                    </a:lnL>
                    <a:lnR w="12700">
                      <a:miter lim="400000"/>
                    </a:lnR>
                    <a:lnT w="12700">
                      <a:miter lim="400000"/>
                    </a:lnT>
                    <a:lnB w="12700">
                      <a:miter lim="400000"/>
                    </a:lnB>
                  </a:tcPr>
                </a:tc>
              </a:tr>
              <a:tr h="638175">
                <a:tc>
                  <a:txBody>
                    <a:bodyPr/>
                    <a:lstStyle/>
                    <a:p>
                      <a:pPr lvl="0" defTabSz="914400">
                        <a:tabLst>
                          <a:tab pos="711200" algn="l"/>
                        </a:tabLst>
                        <a:defRPr sz="1800"/>
                      </a:pPr>
                      <a:r>
                        <a:rPr sz="3000">
                          <a:latin typeface="Palatino"/>
                          <a:ea typeface="Palatino"/>
                          <a:cs typeface="Palatino"/>
                          <a:sym typeface="Palatino"/>
                        </a:rPr>
                        <a:t>JComboBox</a:t>
                      </a:r>
                    </a:p>
                  </a:txBody>
                  <a:tcPr marL="50800" marR="50800" marT="50800" marB="50800" anchor="ctr" anchorCtr="0" horzOverflow="overflow">
                    <a:lnL w="12700">
                      <a:miter lim="400000"/>
                    </a:lnL>
                    <a:lnR w="12700">
                      <a:miter lim="400000"/>
                    </a:lnR>
                    <a:lnT w="12700">
                      <a:miter lim="400000"/>
                    </a:lnT>
                    <a:lnB w="12700">
                      <a:miter lim="400000"/>
                    </a:lnB>
                  </a:tcPr>
                </a:tc>
                <a:tc>
                  <a:txBody>
                    <a:bodyPr/>
                    <a:lstStyle/>
                    <a:p>
                      <a:pPr lvl="0" defTabSz="914400">
                        <a:tabLst>
                          <a:tab pos="711200" algn="l"/>
                        </a:tabLst>
                        <a:defRPr sz="1800"/>
                      </a:pPr>
                      <a:r>
                        <a:rPr sz="3000">
                          <a:latin typeface="Palatino"/>
                          <a:ea typeface="Palatino"/>
                          <a:cs typeface="Palatino"/>
                          <a:sym typeface="Palatino"/>
                        </a:rPr>
                        <a:t>Choice</a:t>
                      </a:r>
                    </a:p>
                  </a:txBody>
                  <a:tcPr marL="50800" marR="50800" marT="50800" marB="50800" anchor="ctr" anchorCtr="0" horzOverflow="overflow">
                    <a:lnL w="12700">
                      <a:miter lim="400000"/>
                    </a:lnL>
                    <a:lnR w="12700">
                      <a:miter lim="400000"/>
                    </a:lnR>
                    <a:lnT w="12700">
                      <a:miter lim="400000"/>
                    </a:lnT>
                    <a:lnB w="12700">
                      <a:miter lim="400000"/>
                    </a:lnB>
                  </a:tcPr>
                </a:tc>
                <a:tc>
                  <a:txBody>
                    <a:bodyPr/>
                    <a:lstStyle/>
                    <a:p>
                      <a:pPr lvl="0" defTabSz="914400">
                        <a:tabLst>
                          <a:tab pos="711200" algn="l"/>
                        </a:tabLst>
                        <a:defRPr sz="1800"/>
                      </a:pPr>
                      <a:r>
                        <a:rPr sz="2200"/>
                        <a:t>選択肢</a:t>
                      </a:r>
                    </a:p>
                  </a:txBody>
                  <a:tcPr marL="50800" marR="50800" marT="50800" marB="50800" anchor="ctr" anchorCtr="0" horzOverflow="overflow">
                    <a:lnL w="12700">
                      <a:miter lim="400000"/>
                    </a:lnL>
                    <a:lnR w="12700">
                      <a:miter lim="400000"/>
                    </a:lnR>
                    <a:lnT w="12700">
                      <a:miter lim="400000"/>
                    </a:lnT>
                    <a:lnB w="12700">
                      <a:miter lim="400000"/>
                    </a:lnB>
                  </a:tcPr>
                </a:tc>
              </a:tr>
              <a:tr h="638175">
                <a:tc>
                  <a:txBody>
                    <a:bodyPr/>
                    <a:lstStyle/>
                    <a:p>
                      <a:pPr lvl="0" defTabSz="914400">
                        <a:tabLst>
                          <a:tab pos="711200" algn="l"/>
                        </a:tabLst>
                        <a:defRPr sz="1800"/>
                      </a:pPr>
                      <a:r>
                        <a:rPr sz="3000">
                          <a:latin typeface="Palatino"/>
                          <a:ea typeface="Palatino"/>
                          <a:cs typeface="Palatino"/>
                          <a:sym typeface="Palatino"/>
                        </a:rPr>
                        <a:t>JSlider</a:t>
                      </a:r>
                    </a:p>
                  </a:txBody>
                  <a:tcPr marL="50800" marR="50800" marT="50800" marB="50800" anchor="ctr" anchorCtr="0" horzOverflow="overflow">
                    <a:lnL w="12700">
                      <a:miter lim="400000"/>
                    </a:lnL>
                    <a:lnR w="12700">
                      <a:miter lim="400000"/>
                    </a:lnR>
                    <a:lnT w="12700">
                      <a:miter lim="400000"/>
                    </a:lnT>
                    <a:lnB w="12700">
                      <a:miter lim="400000"/>
                    </a:lnB>
                  </a:tcPr>
                </a:tc>
                <a:tc>
                  <a:txBody>
                    <a:bodyPr/>
                    <a:lstStyle/>
                    <a:p>
                      <a:pPr lvl="0" defTabSz="914400">
                        <a:tabLst>
                          <a:tab pos="711200" algn="l"/>
                        </a:tabLst>
                        <a:defRPr sz="1800"/>
                      </a:pPr>
                      <a:r>
                        <a:rPr sz="3000">
                          <a:latin typeface="Palatino"/>
                          <a:ea typeface="Palatino"/>
                          <a:cs typeface="Palatino"/>
                          <a:sym typeface="Palatino"/>
                        </a:rPr>
                        <a:t>Scrollbar</a:t>
                      </a:r>
                    </a:p>
                  </a:txBody>
                  <a:tcPr marL="50800" marR="50800" marT="50800" marB="50800" anchor="ctr" anchorCtr="0" horzOverflow="overflow">
                    <a:lnL w="12700">
                      <a:miter lim="400000"/>
                    </a:lnL>
                    <a:lnR w="12700">
                      <a:miter lim="400000"/>
                    </a:lnR>
                    <a:lnT w="12700">
                      <a:miter lim="400000"/>
                    </a:lnT>
                    <a:lnB w="12700">
                      <a:miter lim="400000"/>
                    </a:lnB>
                  </a:tcPr>
                </a:tc>
                <a:tc>
                  <a:txBody>
                    <a:bodyPr/>
                    <a:lstStyle/>
                    <a:p>
                      <a:pPr lvl="0" defTabSz="914400">
                        <a:tabLst>
                          <a:tab pos="711200" algn="l"/>
                        </a:tabLst>
                        <a:defRPr sz="1800"/>
                      </a:pPr>
                      <a:r>
                        <a:rPr sz="2200"/>
                        <a:t>スライダー</a:t>
                      </a:r>
                    </a:p>
                  </a:txBody>
                  <a:tcPr marL="50800" marR="50800" marT="50800" marB="50800" anchor="ctr" anchorCtr="0" horzOverflow="overflow">
                    <a:lnL w="12700">
                      <a:miter lim="400000"/>
                    </a:lnL>
                    <a:lnR w="12700">
                      <a:miter lim="400000"/>
                    </a:lnR>
                    <a:lnT w="12700">
                      <a:miter lim="400000"/>
                    </a:lnT>
                    <a:lnB w="12700">
                      <a:miter lim="400000"/>
                    </a:lnB>
                  </a:tcPr>
                </a:tc>
              </a:tr>
              <a:tr h="638175">
                <a:tc>
                  <a:txBody>
                    <a:bodyPr/>
                    <a:lstStyle/>
                    <a:p>
                      <a:pPr lvl="0" defTabSz="914400">
                        <a:tabLst>
                          <a:tab pos="711200" algn="l"/>
                        </a:tabLst>
                        <a:defRPr sz="1800"/>
                      </a:pPr>
                      <a:r>
                        <a:rPr sz="3000">
                          <a:latin typeface="Palatino"/>
                          <a:ea typeface="Palatino"/>
                          <a:cs typeface="Palatino"/>
                          <a:sym typeface="Palatino"/>
                        </a:rPr>
                        <a:t>JTextArea</a:t>
                      </a:r>
                    </a:p>
                  </a:txBody>
                  <a:tcPr marL="50800" marR="50800" marT="50800" marB="50800" anchor="ctr" anchorCtr="0" horzOverflow="overflow">
                    <a:lnL w="12700">
                      <a:miter lim="400000"/>
                    </a:lnL>
                    <a:lnR w="12700">
                      <a:miter lim="400000"/>
                    </a:lnR>
                    <a:lnT w="12700">
                      <a:miter lim="400000"/>
                    </a:lnT>
                    <a:lnB w="12700">
                      <a:miter lim="400000"/>
                    </a:lnB>
                  </a:tcPr>
                </a:tc>
                <a:tc>
                  <a:txBody>
                    <a:bodyPr/>
                    <a:lstStyle/>
                    <a:p>
                      <a:pPr lvl="0" defTabSz="914400">
                        <a:tabLst>
                          <a:tab pos="711200" algn="l"/>
                        </a:tabLst>
                        <a:defRPr sz="1800"/>
                      </a:pPr>
                      <a:r>
                        <a:rPr sz="3000">
                          <a:latin typeface="Palatino"/>
                          <a:ea typeface="Palatino"/>
                          <a:cs typeface="Palatino"/>
                          <a:sym typeface="Palatino"/>
                        </a:rPr>
                        <a:t>TextArea</a:t>
                      </a:r>
                    </a:p>
                  </a:txBody>
                  <a:tcPr marL="50800" marR="50800" marT="50800" marB="50800" anchor="ctr" anchorCtr="0" horzOverflow="overflow">
                    <a:lnL w="12700">
                      <a:miter lim="400000"/>
                    </a:lnL>
                    <a:lnR w="12700">
                      <a:miter lim="400000"/>
                    </a:lnR>
                    <a:lnT w="12700">
                      <a:miter lim="400000"/>
                    </a:lnT>
                    <a:lnB w="12700">
                      <a:miter lim="400000"/>
                    </a:lnB>
                  </a:tcPr>
                </a:tc>
                <a:tc>
                  <a:txBody>
                    <a:bodyPr/>
                    <a:lstStyle/>
                    <a:p>
                      <a:pPr lvl="0" defTabSz="914400">
                        <a:tabLst>
                          <a:tab pos="711200" algn="l"/>
                        </a:tabLst>
                        <a:defRPr sz="1800"/>
                      </a:pPr>
                      <a:r>
                        <a:rPr sz="2200"/>
                        <a:t>テキストエリア</a:t>
                      </a:r>
                    </a:p>
                  </a:txBody>
                  <a:tcPr marL="50800" marR="50800" marT="50800" marB="50800" anchor="ctr" anchorCtr="0" horzOverflow="overflow">
                    <a:lnL w="12700">
                      <a:miter lim="400000"/>
                    </a:lnL>
                    <a:lnR w="12700">
                      <a:miter lim="400000"/>
                    </a:lnR>
                    <a:lnT w="12700">
                      <a:miter lim="400000"/>
                    </a:lnT>
                    <a:lnB w="12700">
                      <a:miter lim="400000"/>
                    </a:lnB>
                  </a:tcPr>
                </a:tc>
              </a:tr>
              <a:tr h="635000">
                <a:tc>
                  <a:txBody>
                    <a:bodyPr/>
                    <a:lstStyle/>
                    <a:p>
                      <a:pPr lvl="0" defTabSz="914400">
                        <a:tabLst>
                          <a:tab pos="711200" algn="l"/>
                        </a:tabLst>
                        <a:defRPr sz="1800"/>
                      </a:pPr>
                      <a:r>
                        <a:rPr sz="3000">
                          <a:latin typeface="Palatino"/>
                          <a:ea typeface="Palatino"/>
                          <a:cs typeface="Palatino"/>
                          <a:sym typeface="Palatino"/>
                        </a:rPr>
                        <a:t>JTextField</a:t>
                      </a:r>
                    </a:p>
                  </a:txBody>
                  <a:tcPr marL="50800" marR="50800" marT="50800" marB="50800" anchor="ctr" anchorCtr="0" horzOverflow="overflow">
                    <a:lnL w="12700">
                      <a:miter lim="400000"/>
                    </a:lnL>
                    <a:lnR w="12700">
                      <a:miter lim="400000"/>
                    </a:lnR>
                    <a:lnT w="12700">
                      <a:miter lim="400000"/>
                    </a:lnT>
                    <a:lnB w="12700">
                      <a:miter lim="400000"/>
                    </a:lnB>
                  </a:tcPr>
                </a:tc>
                <a:tc>
                  <a:txBody>
                    <a:bodyPr/>
                    <a:lstStyle/>
                    <a:p>
                      <a:pPr lvl="0" defTabSz="914400">
                        <a:tabLst>
                          <a:tab pos="711200" algn="l"/>
                        </a:tabLst>
                        <a:defRPr sz="1800"/>
                      </a:pPr>
                      <a:r>
                        <a:rPr sz="3000">
                          <a:latin typeface="Palatino"/>
                          <a:ea typeface="Palatino"/>
                          <a:cs typeface="Palatino"/>
                          <a:sym typeface="Palatino"/>
                        </a:rPr>
                        <a:t>TextField</a:t>
                      </a:r>
                    </a:p>
                  </a:txBody>
                  <a:tcPr marL="50800" marR="50800" marT="50800" marB="50800" anchor="ctr" anchorCtr="0" horzOverflow="overflow">
                    <a:lnL w="12700">
                      <a:miter lim="400000"/>
                    </a:lnL>
                    <a:lnR w="12700">
                      <a:miter lim="400000"/>
                    </a:lnR>
                    <a:lnT w="12700">
                      <a:miter lim="400000"/>
                    </a:lnT>
                    <a:lnB w="12700">
                      <a:miter lim="400000"/>
                    </a:lnB>
                  </a:tcPr>
                </a:tc>
                <a:tc>
                  <a:txBody>
                    <a:bodyPr/>
                    <a:lstStyle/>
                    <a:p>
                      <a:pPr lvl="0" defTabSz="914400">
                        <a:tabLst>
                          <a:tab pos="711200" algn="l"/>
                        </a:tabLst>
                        <a:defRPr sz="1800"/>
                      </a:pPr>
                      <a:r>
                        <a:rPr sz="2200"/>
                        <a:t>一行テキスト入力</a:t>
                      </a:r>
                    </a:p>
                  </a:txBody>
                  <a:tcPr marL="50800" marR="50800" marT="50800" marB="50800" anchor="ctr" anchorCtr="0" horzOverflow="overflow">
                    <a:lnL w="12700">
                      <a:miter lim="400000"/>
                    </a:lnL>
                    <a:lnR w="12700">
                      <a:miter lim="400000"/>
                    </a:lnR>
                    <a:lnT w="12700">
                      <a:miter lim="400000"/>
                    </a:lnT>
                    <a:lnB w="12700">
                      <a:miter lim="400000"/>
                    </a:lnB>
                  </a:tcPr>
                </a:tc>
              </a:tr>
            </a:tbl>
          </a:graphicData>
        </a:graphic>
      </p:graphicFrame>
    </p:spTree>
  </p:cSld>
  <p:clrMapOvr>
    <a:masterClrMapping/>
  </p:clrMapOvr>
  <p:transition spd="med" advClick="1"/>
</p:sld>
</file>

<file path=ppt/slides/slide3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62" name="Shape 162"/>
          <p:cNvSpPr/>
          <p:nvPr>
            <p:ph type="title"/>
          </p:nvPr>
        </p:nvSpPr>
        <p:spPr>
          <a:prstGeom prst="rect">
            <a:avLst/>
          </a:prstGeom>
        </p:spPr>
        <p:txBody>
          <a:bodyPr/>
          <a:lstStyle/>
          <a:p>
            <a:pPr lvl="0">
              <a:defRPr b="0" sz="1800"/>
            </a:pPr>
            <a:r>
              <a:rPr b="1" sz="4600">
                <a:latin typeface="Palatino"/>
                <a:ea typeface="Palatino"/>
                <a:cs typeface="Palatino"/>
                <a:sym typeface="Palatino"/>
              </a:rPr>
              <a:t>Swing</a:t>
            </a:r>
            <a:r>
              <a:rPr b="1" sz="4600"/>
              <a:t>の</a:t>
            </a:r>
            <a:r>
              <a:rPr b="1" sz="4600">
                <a:latin typeface="Palatino"/>
                <a:ea typeface="Palatino"/>
                <a:cs typeface="Palatino"/>
                <a:sym typeface="Palatino"/>
              </a:rPr>
              <a:t>JPanel</a:t>
            </a:r>
          </a:p>
        </p:txBody>
      </p:sp>
      <p:sp>
        <p:nvSpPr>
          <p:cNvPr id="163" name="Shape 163"/>
          <p:cNvSpPr/>
          <p:nvPr>
            <p:ph type="body" idx="1"/>
          </p:nvPr>
        </p:nvSpPr>
        <p:spPr>
          <a:prstGeom prst="rect">
            <a:avLst/>
          </a:prstGeom>
        </p:spPr>
        <p:txBody>
          <a:bodyPr/>
          <a:lstStyle/>
          <a:p>
            <a:pPr lvl="0">
              <a:buBlip>
                <a:blip r:embed="rId2"/>
              </a:buBlip>
              <a:defRPr sz="1800"/>
            </a:pPr>
            <a:r>
              <a:rPr sz="3200">
                <a:latin typeface="Palatino"/>
                <a:ea typeface="Palatino"/>
                <a:cs typeface="Palatino"/>
                <a:sym typeface="Palatino"/>
              </a:rPr>
              <a:t>JPanel</a:t>
            </a:r>
            <a:r>
              <a:rPr sz="3200"/>
              <a:t>は、パネルと使い方が同じだが、</a:t>
            </a:r>
            <a:r>
              <a:rPr sz="3200">
                <a:latin typeface="Palatino"/>
                <a:ea typeface="Palatino"/>
                <a:cs typeface="Palatino"/>
                <a:sym typeface="Palatino"/>
              </a:rPr>
              <a:t>Swing</a:t>
            </a:r>
            <a:r>
              <a:rPr sz="3200"/>
              <a:t>特有のレイアウトやコンポーネントを使うときは、</a:t>
            </a:r>
            <a:r>
              <a:rPr sz="3200">
                <a:latin typeface="Palatino"/>
                <a:ea typeface="Palatino"/>
                <a:cs typeface="Palatino"/>
                <a:sym typeface="Palatino"/>
              </a:rPr>
              <a:t>Panel</a:t>
            </a:r>
            <a:r>
              <a:rPr sz="3200"/>
              <a:t>ではなく</a:t>
            </a:r>
            <a:r>
              <a:rPr sz="3200">
                <a:latin typeface="Palatino"/>
                <a:ea typeface="Palatino"/>
                <a:cs typeface="Palatino"/>
                <a:sym typeface="Palatino"/>
              </a:rPr>
              <a:t>JPanel</a:t>
            </a:r>
            <a:r>
              <a:rPr sz="3200"/>
              <a:t>を使用する。</a:t>
            </a:r>
            <a:endParaRPr sz="3200"/>
          </a:p>
          <a:p>
            <a:pPr lvl="0">
              <a:buBlip>
                <a:blip r:embed="rId2"/>
              </a:buBlip>
              <a:defRPr sz="1800"/>
            </a:pPr>
            <a:endParaRPr sz="3200"/>
          </a:p>
          <a:p>
            <a:pPr lvl="0">
              <a:buBlip>
                <a:blip r:embed="rId2"/>
              </a:buBlip>
              <a:defRPr sz="1800"/>
            </a:pPr>
            <a:r>
              <a:rPr sz="3200"/>
              <a:t>Swing版でのpaintメソッドは、最初に</a:t>
            </a:r>
            <a:endParaRPr sz="3200"/>
          </a:p>
          <a:p>
            <a:pPr lvl="1">
              <a:defRPr sz="1800"/>
            </a:pPr>
            <a:r>
              <a:rPr b="1" sz="3200">
                <a:latin typeface="Palatino"/>
                <a:ea typeface="Palatino"/>
                <a:cs typeface="Palatino"/>
                <a:sym typeface="Palatino"/>
              </a:rPr>
              <a:t>super</a:t>
            </a:r>
            <a:r>
              <a:rPr sz="3200">
                <a:latin typeface="Palatino"/>
                <a:ea typeface="Palatino"/>
                <a:cs typeface="Palatino"/>
                <a:sym typeface="Palatino"/>
              </a:rPr>
              <a:t>.paint( g )</a:t>
            </a:r>
            <a:r>
              <a:rPr sz="3200"/>
              <a:t>;</a:t>
            </a:r>
            <a:endParaRPr sz="3200"/>
          </a:p>
          <a:p>
            <a:pPr lvl="0">
              <a:buFontTx/>
              <a:buNone/>
              <a:defRPr sz="1800"/>
            </a:pPr>
            <a:r>
              <a:rPr sz="3200"/>
              <a:t>を行なわないと、コンポーネントが描画されない。</a:t>
            </a:r>
          </a:p>
        </p:txBody>
      </p:sp>
    </p:spTree>
  </p:cSld>
  <p:clrMapOvr>
    <a:masterClrMapping/>
  </p:clrMapOvr>
  <p:transition spd="med" advClick="1"/>
</p:sld>
</file>

<file path=ppt/slides/slide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4" name="Shape 44"/>
          <p:cNvSpPr/>
          <p:nvPr>
            <p:ph type="title"/>
          </p:nvPr>
        </p:nvSpPr>
        <p:spPr>
          <a:prstGeom prst="rect">
            <a:avLst/>
          </a:prstGeom>
        </p:spPr>
        <p:txBody>
          <a:bodyPr/>
          <a:lstStyle/>
          <a:p>
            <a:pPr lvl="0">
              <a:defRPr b="0" sz="1800"/>
            </a:pPr>
            <a:r>
              <a:rPr b="1" sz="4600"/>
              <a:t>インスタンス変数の宣言の場所</a:t>
            </a:r>
          </a:p>
        </p:txBody>
      </p:sp>
      <p:sp>
        <p:nvSpPr>
          <p:cNvPr id="45" name="Shape 45"/>
          <p:cNvSpPr/>
          <p:nvPr>
            <p:ph type="body" idx="1"/>
          </p:nvPr>
        </p:nvSpPr>
        <p:spPr>
          <a:prstGeom prst="rect">
            <a:avLst/>
          </a:prstGeom>
        </p:spPr>
        <p:txBody>
          <a:bodyPr/>
          <a:lstStyle>
            <a:lvl1pPr>
              <a:buBlip>
                <a:blip r:embed="rId2"/>
              </a:buBlip>
            </a:lvl1pPr>
          </a:lstStyle>
          <a:p>
            <a:pPr lvl="0">
              <a:defRPr sz="1800"/>
            </a:pPr>
            <a:r>
              <a:rPr sz="3200"/>
              <a:t>メソッドブロックの外側、クラスブロックの内側</a:t>
            </a:r>
          </a:p>
        </p:txBody>
      </p:sp>
      <p:sp>
        <p:nvSpPr>
          <p:cNvPr id="46" name="Shape 46"/>
          <p:cNvSpPr/>
          <p:nvPr/>
        </p:nvSpPr>
        <p:spPr>
          <a:xfrm>
            <a:off x="2423159" y="3067050"/>
            <a:ext cx="8445501" cy="3949700"/>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lvl="0" algn="l">
              <a:defRPr sz="1800"/>
            </a:pPr>
            <a:r>
              <a:rPr b="1" sz="3200">
                <a:latin typeface="Palatino"/>
                <a:ea typeface="Palatino"/>
                <a:cs typeface="Palatino"/>
                <a:sym typeface="Palatino"/>
              </a:rPr>
              <a:t>public</a:t>
            </a:r>
            <a:r>
              <a:rPr sz="3200">
                <a:latin typeface="Palatino"/>
                <a:ea typeface="Palatino"/>
                <a:cs typeface="Palatino"/>
                <a:sym typeface="Palatino"/>
              </a:rPr>
              <a:t> </a:t>
            </a:r>
            <a:r>
              <a:rPr b="1" sz="3200">
                <a:latin typeface="Palatino"/>
                <a:ea typeface="Palatino"/>
                <a:cs typeface="Palatino"/>
                <a:sym typeface="Palatino"/>
              </a:rPr>
              <a:t>class</a:t>
            </a:r>
            <a:r>
              <a:rPr sz="3200">
                <a:latin typeface="Didot"/>
                <a:ea typeface="Didot"/>
                <a:cs typeface="Didot"/>
                <a:sym typeface="Didot"/>
              </a:rPr>
              <a:t> クラス名 </a:t>
            </a:r>
            <a:r>
              <a:rPr b="1" sz="3200">
                <a:latin typeface="Palatino"/>
                <a:ea typeface="Palatino"/>
                <a:cs typeface="Palatino"/>
                <a:sym typeface="Palatino"/>
              </a:rPr>
              <a:t>extends</a:t>
            </a:r>
            <a:r>
              <a:rPr sz="3200">
                <a:latin typeface="Palatino"/>
                <a:ea typeface="Palatino"/>
                <a:cs typeface="Palatino"/>
                <a:sym typeface="Palatino"/>
              </a:rPr>
              <a:t> Applet {</a:t>
            </a:r>
            <a:endParaRPr sz="3200">
              <a:latin typeface="Didot"/>
              <a:ea typeface="Didot"/>
              <a:cs typeface="Didot"/>
              <a:sym typeface="Didot"/>
            </a:endParaRPr>
          </a:p>
          <a:p>
            <a:pPr lvl="0" algn="l">
              <a:defRPr sz="1800"/>
            </a:pPr>
            <a:r>
              <a:rPr sz="3200">
                <a:latin typeface="Didot"/>
                <a:ea typeface="Didot"/>
                <a:cs typeface="Didot"/>
                <a:sym typeface="Didot"/>
              </a:rPr>
              <a:t>		// インスタンス変数の宣言</a:t>
            </a:r>
            <a:endParaRPr sz="3200">
              <a:latin typeface="Didot"/>
              <a:ea typeface="Didot"/>
              <a:cs typeface="Didot"/>
              <a:sym typeface="Didot"/>
            </a:endParaRPr>
          </a:p>
          <a:p>
            <a:pPr lvl="0" algn="l">
              <a:defRPr sz="1800"/>
            </a:pPr>
            <a:r>
              <a:rPr sz="3200">
                <a:latin typeface="Didot"/>
                <a:ea typeface="Didot"/>
                <a:cs typeface="Didot"/>
                <a:sym typeface="Didot"/>
              </a:rPr>
              <a:t>		</a:t>
            </a:r>
            <a:r>
              <a:rPr b="1" sz="3200">
                <a:latin typeface="Palatino"/>
                <a:ea typeface="Palatino"/>
                <a:cs typeface="Palatino"/>
                <a:sym typeface="Palatino"/>
              </a:rPr>
              <a:t>pubic</a:t>
            </a:r>
            <a:r>
              <a:rPr sz="3200">
                <a:latin typeface="Palatino"/>
                <a:ea typeface="Palatino"/>
                <a:cs typeface="Palatino"/>
                <a:sym typeface="Palatino"/>
              </a:rPr>
              <a:t> </a:t>
            </a:r>
            <a:r>
              <a:rPr b="1" sz="3200">
                <a:latin typeface="Palatino"/>
                <a:ea typeface="Palatino"/>
                <a:cs typeface="Palatino"/>
                <a:sym typeface="Palatino"/>
              </a:rPr>
              <a:t>void</a:t>
            </a:r>
            <a:r>
              <a:rPr sz="3200">
                <a:latin typeface="Palatino"/>
                <a:ea typeface="Palatino"/>
                <a:cs typeface="Palatino"/>
                <a:sym typeface="Palatino"/>
              </a:rPr>
              <a:t> paint( Graphics g ) {</a:t>
            </a:r>
            <a:endParaRPr sz="3200">
              <a:latin typeface="Didot"/>
              <a:ea typeface="Didot"/>
              <a:cs typeface="Didot"/>
              <a:sym typeface="Didot"/>
            </a:endParaRPr>
          </a:p>
          <a:p>
            <a:pPr lvl="0" algn="l">
              <a:defRPr sz="1800"/>
            </a:pPr>
            <a:r>
              <a:rPr sz="3200">
                <a:latin typeface="Didot"/>
                <a:ea typeface="Didot"/>
                <a:cs typeface="Didot"/>
                <a:sym typeface="Didot"/>
              </a:rPr>
              <a:t>			// </a:t>
            </a:r>
            <a:r>
              <a:rPr sz="3200">
                <a:latin typeface="Palatino"/>
                <a:ea typeface="Palatino"/>
                <a:cs typeface="Palatino"/>
                <a:sym typeface="Palatino"/>
              </a:rPr>
              <a:t>paint</a:t>
            </a:r>
            <a:r>
              <a:rPr sz="3200">
                <a:latin typeface="Didot"/>
                <a:ea typeface="Didot"/>
                <a:cs typeface="Didot"/>
                <a:sym typeface="Didot"/>
              </a:rPr>
              <a:t>メソッドのローカル変数</a:t>
            </a:r>
            <a:endParaRPr sz="3200">
              <a:latin typeface="Didot"/>
              <a:ea typeface="Didot"/>
              <a:cs typeface="Didot"/>
              <a:sym typeface="Didot"/>
            </a:endParaRPr>
          </a:p>
          <a:p>
            <a:pPr lvl="0" algn="l">
              <a:defRPr sz="1800"/>
            </a:pPr>
            <a:r>
              <a:rPr sz="3200">
                <a:latin typeface="Didot"/>
                <a:ea typeface="Didot"/>
                <a:cs typeface="Didot"/>
                <a:sym typeface="Didot"/>
              </a:rPr>
              <a:t>	</a:t>
            </a:r>
            <a:r>
              <a:rPr sz="3200">
                <a:latin typeface="Palatino"/>
                <a:ea typeface="Palatino"/>
                <a:cs typeface="Palatino"/>
                <a:sym typeface="Palatino"/>
              </a:rPr>
              <a:t>	}</a:t>
            </a:r>
            <a:endParaRPr sz="3200">
              <a:latin typeface="Palatino"/>
              <a:ea typeface="Palatino"/>
              <a:cs typeface="Palatino"/>
              <a:sym typeface="Palatino"/>
            </a:endParaRPr>
          </a:p>
          <a:p>
            <a:pPr lvl="0" algn="l">
              <a:defRPr sz="1800"/>
            </a:pPr>
            <a:r>
              <a:rPr sz="3200">
                <a:latin typeface="Palatino"/>
                <a:ea typeface="Palatino"/>
                <a:cs typeface="Palatino"/>
                <a:sym typeface="Palatino"/>
              </a:rPr>
              <a:t>}</a:t>
            </a:r>
          </a:p>
        </p:txBody>
      </p:sp>
      <p:sp>
        <p:nvSpPr>
          <p:cNvPr id="47" name="Shape 47"/>
          <p:cNvSpPr/>
          <p:nvPr/>
        </p:nvSpPr>
        <p:spPr>
          <a:xfrm>
            <a:off x="3365500" y="4584700"/>
            <a:ext cx="7124700" cy="1955800"/>
          </a:xfrm>
          <a:prstGeom prst="rect">
            <a:avLst/>
          </a:prstGeom>
          <a:solidFill>
            <a:srgbClr val="FF3372">
              <a:alpha val="10000"/>
            </a:srgbClr>
          </a:solidFill>
          <a:ln w="12700">
            <a:solidFill/>
            <a:miter lim="400000"/>
          </a:ln>
        </p:spPr>
        <p:txBody>
          <a:bodyPr lIns="0" tIns="0" rIns="0" bIns="0" anchor="ctr"/>
          <a:lstStyle/>
          <a:p>
            <a:pPr lvl="0">
              <a:defRPr sz="3800">
                <a:solidFill>
                  <a:srgbClr val="FFFFFF"/>
                </a:solidFill>
                <a:effectLst>
                  <a:outerShdw sx="100000" sy="100000" kx="0" ky="0" algn="b" rotWithShape="0" blurRad="38100" dist="12700" dir="5400000">
                    <a:srgbClr val="000000">
                      <a:alpha val="50000"/>
                    </a:srgbClr>
                  </a:outerShdw>
                </a:effectLst>
              </a:defRPr>
            </a:pPr>
          </a:p>
        </p:txBody>
      </p:sp>
    </p:spTree>
  </p:cSld>
  <p:clrMapOvr>
    <a:masterClrMapping/>
  </p:clrMapOvr>
  <p:transition spd="med" advClick="1"/>
</p:sld>
</file>

<file path=ppt/slides/slide4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65" name="Shape 165"/>
          <p:cNvSpPr/>
          <p:nvPr>
            <p:ph type="title"/>
          </p:nvPr>
        </p:nvSpPr>
        <p:spPr>
          <a:prstGeom prst="rect">
            <a:avLst/>
          </a:prstGeom>
        </p:spPr>
        <p:txBody>
          <a:bodyPr/>
          <a:lstStyle>
            <a:lvl1pPr>
              <a:defRPr>
                <a:latin typeface="Palatino"/>
                <a:ea typeface="Palatino"/>
                <a:cs typeface="Palatino"/>
                <a:sym typeface="Palatino"/>
              </a:defRPr>
            </a:lvl1pPr>
          </a:lstStyle>
          <a:p>
            <a:pPr lvl="0">
              <a:defRPr b="0" sz="1800"/>
            </a:pPr>
            <a:r>
              <a:rPr b="1" sz="4600"/>
              <a:t>BoxLayout</a:t>
            </a:r>
          </a:p>
        </p:txBody>
      </p:sp>
      <p:sp>
        <p:nvSpPr>
          <p:cNvPr id="166" name="Shape 166"/>
          <p:cNvSpPr/>
          <p:nvPr>
            <p:ph type="body" idx="1"/>
          </p:nvPr>
        </p:nvSpPr>
        <p:spPr>
          <a:prstGeom prst="rect">
            <a:avLst/>
          </a:prstGeom>
        </p:spPr>
        <p:txBody>
          <a:bodyPr/>
          <a:lstStyle/>
          <a:p>
            <a:pPr lvl="0">
              <a:buBlip>
                <a:blip r:embed="rId2"/>
              </a:buBlip>
              <a:defRPr sz="1800"/>
            </a:pPr>
            <a:r>
              <a:rPr sz="3200">
                <a:latin typeface="Palatino"/>
                <a:ea typeface="Palatino"/>
                <a:cs typeface="Palatino"/>
                <a:sym typeface="Palatino"/>
              </a:rPr>
              <a:t>BoxLayout</a:t>
            </a:r>
            <a:r>
              <a:rPr sz="3200"/>
              <a:t>は、列方向を指定できるレイアウト</a:t>
            </a:r>
            <a:endParaRPr sz="3200"/>
          </a:p>
          <a:p>
            <a:pPr lvl="0">
              <a:buBlip>
                <a:blip r:embed="rId2"/>
              </a:buBlip>
              <a:defRPr sz="1800"/>
            </a:pPr>
            <a:r>
              <a:rPr sz="3200"/>
              <a:t>パネル.</a:t>
            </a:r>
            <a:r>
              <a:rPr sz="3200">
                <a:latin typeface="Palatino"/>
                <a:ea typeface="Palatino"/>
                <a:cs typeface="Palatino"/>
                <a:sym typeface="Palatino"/>
              </a:rPr>
              <a:t>setLayout</a:t>
            </a:r>
            <a:r>
              <a:rPr sz="3200"/>
              <a:t>( </a:t>
            </a:r>
            <a:r>
              <a:rPr b="1" sz="3200">
                <a:latin typeface="Palatino"/>
                <a:ea typeface="Palatino"/>
                <a:cs typeface="Palatino"/>
                <a:sym typeface="Palatino"/>
              </a:rPr>
              <a:t>new</a:t>
            </a:r>
            <a:r>
              <a:rPr sz="3200">
                <a:latin typeface="Palatino"/>
                <a:ea typeface="Palatino"/>
                <a:cs typeface="Palatino"/>
                <a:sym typeface="Palatino"/>
              </a:rPr>
              <a:t> BoxLayout</a:t>
            </a:r>
            <a:r>
              <a:rPr sz="3200"/>
              <a:t>(パネル, 方向 );</a:t>
            </a:r>
            <a:endParaRPr sz="3200"/>
          </a:p>
          <a:p>
            <a:pPr lvl="0">
              <a:buBlip>
                <a:blip r:embed="rId2"/>
              </a:buBlip>
              <a:defRPr sz="1800"/>
            </a:pPr>
            <a:r>
              <a:rPr sz="3200"/>
              <a:t>方向には、</a:t>
            </a:r>
            <a:r>
              <a:rPr sz="3200">
                <a:latin typeface="Palatino"/>
                <a:ea typeface="Palatino"/>
                <a:cs typeface="Palatino"/>
                <a:sym typeface="Palatino"/>
              </a:rPr>
              <a:t>BoxLayout.X_AXISとBoxLayout.Y_AXISがある</a:t>
            </a:r>
            <a:endParaRPr sz="3200">
              <a:latin typeface="Palatino"/>
              <a:ea typeface="Palatino"/>
              <a:cs typeface="Palatino"/>
              <a:sym typeface="Palatino"/>
            </a:endParaRPr>
          </a:p>
          <a:p>
            <a:pPr lvl="0">
              <a:buBlip>
                <a:blip r:embed="rId2"/>
              </a:buBlip>
              <a:defRPr sz="1800"/>
            </a:pPr>
            <a:endParaRPr sz="3200">
              <a:latin typeface="Palatino"/>
              <a:ea typeface="Palatino"/>
              <a:cs typeface="Palatino"/>
              <a:sym typeface="Palatino"/>
            </a:endParaRPr>
          </a:p>
          <a:p>
            <a:pPr lvl="0">
              <a:buBlip>
                <a:blip r:embed="rId2"/>
              </a:buBlip>
              <a:defRPr sz="1800"/>
            </a:pPr>
            <a:r>
              <a:rPr sz="3200">
                <a:latin typeface="Palatino"/>
                <a:ea typeface="Palatino"/>
                <a:cs typeface="Palatino"/>
                <a:sym typeface="Palatino"/>
              </a:rPr>
              <a:t>Swingのコンポーネントの場合は、setAlignmentXとsetAlignmentYで、各方向の位置を調節できる。0.0f …左寄せ/上揃え、0.5f…中央揃え、1.0f…右寄せ/下揃え</a:t>
            </a:r>
          </a:p>
        </p:txBody>
      </p:sp>
    </p:spTree>
  </p:cSld>
  <p:clrMapOvr>
    <a:masterClrMapping/>
  </p:clrMapOvr>
  <p:transition spd="med" advClick="1"/>
</p:sld>
</file>

<file path=ppt/slides/slide4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68" name="Shape 168"/>
          <p:cNvSpPr/>
          <p:nvPr>
            <p:ph type="title"/>
          </p:nvPr>
        </p:nvSpPr>
        <p:spPr>
          <a:prstGeom prst="rect">
            <a:avLst/>
          </a:prstGeom>
        </p:spPr>
        <p:txBody>
          <a:bodyPr/>
          <a:lstStyle/>
          <a:p>
            <a:pPr lvl="0">
              <a:defRPr b="0" sz="1800"/>
            </a:pPr>
            <a:r>
              <a:rPr b="1" sz="4600">
                <a:latin typeface="Palatino"/>
                <a:ea typeface="Palatino"/>
                <a:cs typeface="Palatino"/>
                <a:sym typeface="Palatino"/>
              </a:rPr>
              <a:t>Swing</a:t>
            </a:r>
            <a:r>
              <a:rPr b="1" sz="4600"/>
              <a:t>の</a:t>
            </a:r>
            <a:r>
              <a:rPr b="1" sz="4600">
                <a:latin typeface="Palatino"/>
                <a:ea typeface="Palatino"/>
                <a:cs typeface="Palatino"/>
                <a:sym typeface="Palatino"/>
              </a:rPr>
              <a:t>JSlider</a:t>
            </a:r>
          </a:p>
        </p:txBody>
      </p:sp>
      <p:sp>
        <p:nvSpPr>
          <p:cNvPr id="169" name="Shape 169"/>
          <p:cNvSpPr/>
          <p:nvPr>
            <p:ph type="body" idx="1"/>
          </p:nvPr>
        </p:nvSpPr>
        <p:spPr>
          <a:prstGeom prst="rect">
            <a:avLst/>
          </a:prstGeom>
        </p:spPr>
        <p:txBody>
          <a:bodyPr/>
          <a:lstStyle/>
          <a:p>
            <a:pPr lvl="0">
              <a:lnSpc>
                <a:spcPct val="90000"/>
              </a:lnSpc>
              <a:buBlip>
                <a:blip r:embed="rId2"/>
              </a:buBlip>
              <a:defRPr sz="1800"/>
            </a:pPr>
            <a:r>
              <a:rPr b="1" sz="3200">
                <a:latin typeface="Palatino"/>
                <a:ea typeface="Palatino"/>
                <a:cs typeface="Palatino"/>
                <a:sym typeface="Palatino"/>
              </a:rPr>
              <a:t>new</a:t>
            </a:r>
            <a:r>
              <a:rPr sz="3200">
                <a:latin typeface="Palatino"/>
                <a:ea typeface="Palatino"/>
                <a:cs typeface="Palatino"/>
                <a:sym typeface="Palatino"/>
              </a:rPr>
              <a:t> JSlider( </a:t>
            </a:r>
            <a:r>
              <a:rPr sz="3200"/>
              <a:t>下限値, 上限値 </a:t>
            </a:r>
            <a:r>
              <a:rPr sz="3200">
                <a:latin typeface="Palatino"/>
                <a:ea typeface="Palatino"/>
                <a:cs typeface="Palatino"/>
                <a:sym typeface="Palatino"/>
              </a:rPr>
              <a:t>)</a:t>
            </a:r>
            <a:r>
              <a:rPr sz="3200"/>
              <a:t> で作成</a:t>
            </a:r>
            <a:endParaRPr sz="3200"/>
          </a:p>
          <a:p>
            <a:pPr lvl="0">
              <a:lnSpc>
                <a:spcPct val="90000"/>
              </a:lnSpc>
              <a:buBlip>
                <a:blip r:embed="rId2"/>
              </a:buBlip>
              <a:defRPr sz="1800"/>
            </a:pPr>
            <a:r>
              <a:rPr sz="3200">
                <a:latin typeface="Palatino"/>
                <a:ea typeface="Palatino"/>
                <a:cs typeface="Palatino"/>
                <a:sym typeface="Palatino"/>
              </a:rPr>
              <a:t>addChangeListener</a:t>
            </a:r>
            <a:r>
              <a:rPr sz="3200"/>
              <a:t>でリスナー登録</a:t>
            </a:r>
            <a:endParaRPr sz="3200"/>
          </a:p>
          <a:p>
            <a:pPr lvl="0">
              <a:lnSpc>
                <a:spcPct val="90000"/>
              </a:lnSpc>
              <a:buBlip>
                <a:blip r:embed="rId2"/>
              </a:buBlip>
              <a:defRPr sz="1800"/>
            </a:pPr>
            <a:r>
              <a:rPr sz="3200">
                <a:latin typeface="Palatino"/>
                <a:ea typeface="Palatino"/>
                <a:cs typeface="Palatino"/>
                <a:sym typeface="Palatino"/>
              </a:rPr>
              <a:t>stateChanged( ChangeEvent ce )</a:t>
            </a:r>
            <a:r>
              <a:rPr sz="3200"/>
              <a:t>で受け取る</a:t>
            </a:r>
            <a:endParaRPr sz="3200"/>
          </a:p>
          <a:p>
            <a:pPr lvl="0">
              <a:lnSpc>
                <a:spcPct val="90000"/>
              </a:lnSpc>
              <a:buBlip>
                <a:blip r:embed="rId2"/>
              </a:buBlip>
              <a:defRPr sz="1800"/>
            </a:pPr>
            <a:r>
              <a:rPr sz="3200">
                <a:latin typeface="Palatino"/>
                <a:ea typeface="Palatino"/>
                <a:cs typeface="Palatino"/>
                <a:sym typeface="Palatino"/>
              </a:rPr>
              <a:t>getValue</a:t>
            </a:r>
            <a:r>
              <a:rPr sz="3200"/>
              <a:t>()で値を持ってこれる</a:t>
            </a:r>
            <a:endParaRPr sz="3200"/>
          </a:p>
          <a:p>
            <a:pPr lvl="0">
              <a:lnSpc>
                <a:spcPct val="90000"/>
              </a:lnSpc>
              <a:buBlip>
                <a:blip r:embed="rId2"/>
              </a:buBlip>
              <a:defRPr sz="1800"/>
            </a:pPr>
            <a:r>
              <a:rPr sz="3200">
                <a:latin typeface="Palatino"/>
                <a:ea typeface="Palatino"/>
                <a:cs typeface="Palatino"/>
                <a:sym typeface="Palatino"/>
              </a:rPr>
              <a:t>setPaintTicks( true )</a:t>
            </a:r>
            <a:r>
              <a:rPr sz="3200"/>
              <a:t>…目盛りの表示</a:t>
            </a:r>
            <a:endParaRPr sz="3200"/>
          </a:p>
          <a:p>
            <a:pPr lvl="0">
              <a:lnSpc>
                <a:spcPct val="90000"/>
              </a:lnSpc>
              <a:buBlip>
                <a:blip r:embed="rId2"/>
              </a:buBlip>
              <a:defRPr sz="1800"/>
            </a:pPr>
            <a:r>
              <a:rPr sz="3200">
                <a:latin typeface="Palatino"/>
                <a:ea typeface="Palatino"/>
                <a:cs typeface="Palatino"/>
                <a:sym typeface="Palatino"/>
              </a:rPr>
              <a:t>setMajorTickSpacing( 間隔 )</a:t>
            </a:r>
            <a:r>
              <a:rPr sz="3200"/>
              <a:t>…目盛りの間隔設定</a:t>
            </a:r>
            <a:endParaRPr sz="3200"/>
          </a:p>
          <a:p>
            <a:pPr lvl="0">
              <a:lnSpc>
                <a:spcPct val="90000"/>
              </a:lnSpc>
              <a:buBlip>
                <a:blip r:embed="rId2"/>
              </a:buBlip>
              <a:defRPr sz="1800"/>
            </a:pPr>
            <a:r>
              <a:rPr sz="3200">
                <a:latin typeface="Palatino"/>
                <a:ea typeface="Palatino"/>
                <a:cs typeface="Palatino"/>
                <a:sym typeface="Palatino"/>
              </a:rPr>
              <a:t>setPaintLabels( true )</a:t>
            </a:r>
            <a:r>
              <a:rPr sz="3200"/>
              <a:t>…目盛りの値の表示</a:t>
            </a:r>
            <a:endParaRPr sz="3200"/>
          </a:p>
          <a:p>
            <a:pPr lvl="0">
              <a:lnSpc>
                <a:spcPct val="90000"/>
              </a:lnSpc>
              <a:buBlip>
                <a:blip r:embed="rId2"/>
              </a:buBlip>
              <a:defRPr sz="1800"/>
            </a:pPr>
            <a:r>
              <a:rPr sz="3200">
                <a:latin typeface="Palatino"/>
                <a:ea typeface="Palatino"/>
                <a:cs typeface="Palatino"/>
                <a:sym typeface="Palatino"/>
              </a:rPr>
              <a:t>setSnapToTicks( true )</a:t>
            </a:r>
            <a:r>
              <a:rPr sz="3200"/>
              <a:t>…目盛りに合わせる設定</a:t>
            </a:r>
          </a:p>
        </p:txBody>
      </p:sp>
    </p:spTree>
  </p:cSld>
  <p:clrMapOvr>
    <a:masterClrMapping/>
  </p:clrMapOvr>
  <p:transition spd="med" advClick="1"/>
</p:sld>
</file>

<file path=ppt/slides/slide4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71" name="Shape 171"/>
          <p:cNvSpPr/>
          <p:nvPr>
            <p:ph type="title"/>
          </p:nvPr>
        </p:nvSpPr>
        <p:spPr>
          <a:prstGeom prst="rect">
            <a:avLst/>
          </a:prstGeom>
        </p:spPr>
        <p:txBody>
          <a:bodyPr/>
          <a:lstStyle/>
          <a:p>
            <a:pPr lvl="0">
              <a:defRPr b="0" sz="1800"/>
            </a:pPr>
            <a:r>
              <a:rPr b="1" sz="4600">
                <a:latin typeface="Palatino"/>
                <a:ea typeface="Palatino"/>
                <a:cs typeface="Palatino"/>
                <a:sym typeface="Palatino"/>
              </a:rPr>
              <a:t>Swing</a:t>
            </a:r>
            <a:r>
              <a:rPr b="1" sz="4600"/>
              <a:t>の</a:t>
            </a:r>
            <a:r>
              <a:rPr b="1" sz="4600">
                <a:latin typeface="Palatino"/>
                <a:ea typeface="Palatino"/>
                <a:cs typeface="Palatino"/>
                <a:sym typeface="Palatino"/>
              </a:rPr>
              <a:t>JComboBox</a:t>
            </a:r>
          </a:p>
        </p:txBody>
      </p:sp>
      <p:sp>
        <p:nvSpPr>
          <p:cNvPr id="172" name="Shape 172"/>
          <p:cNvSpPr/>
          <p:nvPr>
            <p:ph type="body" idx="1"/>
          </p:nvPr>
        </p:nvSpPr>
        <p:spPr>
          <a:prstGeom prst="rect">
            <a:avLst/>
          </a:prstGeom>
        </p:spPr>
        <p:txBody>
          <a:bodyPr/>
          <a:lstStyle/>
          <a:p>
            <a:pPr lvl="0">
              <a:buBlip>
                <a:blip r:embed="rId2"/>
              </a:buBlip>
              <a:defRPr sz="1800"/>
            </a:pPr>
            <a:r>
              <a:rPr sz="3200">
                <a:latin typeface="Palatino"/>
                <a:ea typeface="Palatino"/>
                <a:cs typeface="Palatino"/>
                <a:sym typeface="Palatino"/>
              </a:rPr>
              <a:t>Choice</a:t>
            </a:r>
            <a:r>
              <a:rPr sz="3200"/>
              <a:t>の替わりに使える</a:t>
            </a:r>
            <a:endParaRPr sz="3200"/>
          </a:p>
          <a:p>
            <a:pPr lvl="0">
              <a:buBlip>
                <a:blip r:embed="rId2"/>
              </a:buBlip>
              <a:defRPr sz="1800"/>
            </a:pPr>
            <a:r>
              <a:rPr b="1" sz="3200">
                <a:latin typeface="Palatino"/>
                <a:ea typeface="Palatino"/>
                <a:cs typeface="Palatino"/>
                <a:sym typeface="Palatino"/>
              </a:rPr>
              <a:t>new</a:t>
            </a:r>
            <a:r>
              <a:rPr sz="3200"/>
              <a:t> </a:t>
            </a:r>
            <a:r>
              <a:rPr sz="3200">
                <a:latin typeface="Palatino"/>
                <a:ea typeface="Palatino"/>
                <a:cs typeface="Palatino"/>
                <a:sym typeface="Palatino"/>
              </a:rPr>
              <a:t>JComboBox</a:t>
            </a:r>
            <a:r>
              <a:rPr sz="3200"/>
              <a:t>( 文字列の配列 )で作成できる</a:t>
            </a:r>
            <a:endParaRPr sz="3200"/>
          </a:p>
          <a:p>
            <a:pPr lvl="0">
              <a:buBlip>
                <a:blip r:embed="rId2"/>
              </a:buBlip>
              <a:defRPr sz="1800"/>
            </a:pPr>
            <a:r>
              <a:rPr sz="3200">
                <a:latin typeface="Palatino"/>
                <a:ea typeface="Palatino"/>
                <a:cs typeface="Palatino"/>
                <a:sym typeface="Palatino"/>
              </a:rPr>
              <a:t>addItemListener</a:t>
            </a:r>
            <a:r>
              <a:rPr sz="3200"/>
              <a:t>で登録ができる。</a:t>
            </a:r>
            <a:endParaRPr sz="3200"/>
          </a:p>
          <a:p>
            <a:pPr lvl="0">
              <a:buBlip>
                <a:blip r:embed="rId2"/>
              </a:buBlip>
              <a:defRPr sz="1800"/>
            </a:pPr>
            <a:r>
              <a:rPr sz="3200"/>
              <a:t>呼び出されるのは、</a:t>
            </a:r>
            <a:r>
              <a:rPr sz="3200">
                <a:latin typeface="Palatino"/>
                <a:ea typeface="Palatino"/>
                <a:cs typeface="Palatino"/>
                <a:sym typeface="Palatino"/>
              </a:rPr>
              <a:t>Choice</a:t>
            </a:r>
            <a:r>
              <a:rPr sz="3200"/>
              <a:t>と同じ、</a:t>
            </a:r>
            <a:br>
              <a:rPr sz="3200"/>
            </a:br>
            <a:r>
              <a:rPr b="1" sz="3200">
                <a:latin typeface="Palatino"/>
                <a:ea typeface="Palatino"/>
                <a:cs typeface="Palatino"/>
                <a:sym typeface="Palatino"/>
              </a:rPr>
              <a:t>public</a:t>
            </a:r>
            <a:r>
              <a:rPr sz="3200">
                <a:latin typeface="Palatino"/>
                <a:ea typeface="Palatino"/>
                <a:cs typeface="Palatino"/>
                <a:sym typeface="Palatino"/>
              </a:rPr>
              <a:t> </a:t>
            </a:r>
            <a:r>
              <a:rPr b="1" sz="3200">
                <a:latin typeface="Palatino"/>
                <a:ea typeface="Palatino"/>
                <a:cs typeface="Palatino"/>
                <a:sym typeface="Palatino"/>
              </a:rPr>
              <a:t>void</a:t>
            </a:r>
            <a:r>
              <a:rPr sz="3200"/>
              <a:t> </a:t>
            </a:r>
            <a:r>
              <a:rPr sz="3200">
                <a:latin typeface="Palatino"/>
                <a:ea typeface="Palatino"/>
                <a:cs typeface="Palatino"/>
                <a:sym typeface="Palatino"/>
              </a:rPr>
              <a:t>itemStateChanged</a:t>
            </a:r>
            <a:r>
              <a:rPr sz="3200"/>
              <a:t>(</a:t>
            </a:r>
            <a:r>
              <a:rPr sz="3200">
                <a:latin typeface="Palatino"/>
                <a:ea typeface="Palatino"/>
                <a:cs typeface="Palatino"/>
                <a:sym typeface="Palatino"/>
              </a:rPr>
              <a:t>ItemEvent</a:t>
            </a:r>
            <a:r>
              <a:rPr sz="3200"/>
              <a:t> </a:t>
            </a:r>
            <a:r>
              <a:rPr sz="3200">
                <a:latin typeface="Palatino"/>
                <a:ea typeface="Palatino"/>
                <a:cs typeface="Palatino"/>
                <a:sym typeface="Palatino"/>
              </a:rPr>
              <a:t>e</a:t>
            </a:r>
            <a:r>
              <a:rPr sz="3200"/>
              <a:t>)</a:t>
            </a:r>
            <a:endParaRPr sz="3200"/>
          </a:p>
          <a:p>
            <a:pPr lvl="0">
              <a:buBlip>
                <a:blip r:embed="rId2"/>
              </a:buBlip>
              <a:defRPr sz="1800"/>
            </a:pPr>
            <a:r>
              <a:rPr sz="3200">
                <a:latin typeface="Palatino"/>
                <a:ea typeface="Palatino"/>
                <a:cs typeface="Palatino"/>
                <a:sym typeface="Palatino"/>
              </a:rPr>
              <a:t>setEditable( </a:t>
            </a:r>
            <a:r>
              <a:rPr b="1" sz="3200">
                <a:latin typeface="Palatino"/>
                <a:ea typeface="Palatino"/>
                <a:cs typeface="Palatino"/>
                <a:sym typeface="Palatino"/>
              </a:rPr>
              <a:t>true</a:t>
            </a:r>
            <a:r>
              <a:rPr sz="3200">
                <a:latin typeface="Palatino"/>
                <a:ea typeface="Palatino"/>
                <a:cs typeface="Palatino"/>
                <a:sym typeface="Palatino"/>
              </a:rPr>
              <a:t> )</a:t>
            </a:r>
            <a:r>
              <a:rPr sz="3200"/>
              <a:t>で文字列入力用にもできる</a:t>
            </a:r>
          </a:p>
        </p:txBody>
      </p:sp>
    </p:spTree>
  </p:cSld>
  <p:clrMapOvr>
    <a:masterClrMapping/>
  </p:clrMapOvr>
  <p:transition spd="med" advClick="1"/>
</p:sld>
</file>

<file path=ppt/slides/slide4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74" name="Shape 174"/>
          <p:cNvSpPr/>
          <p:nvPr>
            <p:ph type="title"/>
          </p:nvPr>
        </p:nvSpPr>
        <p:spPr>
          <a:prstGeom prst="rect">
            <a:avLst/>
          </a:prstGeom>
        </p:spPr>
        <p:txBody>
          <a:bodyPr/>
          <a:lstStyle/>
          <a:p>
            <a:pPr lvl="0">
              <a:defRPr b="0" sz="1800"/>
            </a:pPr>
            <a:r>
              <a:rPr b="1" sz="4600">
                <a:latin typeface="Palatino"/>
                <a:ea typeface="Palatino"/>
                <a:cs typeface="Palatino"/>
                <a:sym typeface="Palatino"/>
              </a:rPr>
              <a:t>Swing</a:t>
            </a:r>
            <a:r>
              <a:rPr b="1" sz="4600"/>
              <a:t>の</a:t>
            </a:r>
            <a:r>
              <a:rPr b="1" sz="4600">
                <a:latin typeface="Palatino"/>
                <a:ea typeface="Palatino"/>
                <a:cs typeface="Palatino"/>
                <a:sym typeface="Palatino"/>
              </a:rPr>
              <a:t>JTable</a:t>
            </a:r>
          </a:p>
        </p:txBody>
      </p:sp>
      <p:sp>
        <p:nvSpPr>
          <p:cNvPr id="175" name="Shape 175"/>
          <p:cNvSpPr/>
          <p:nvPr>
            <p:ph type="body" idx="1"/>
          </p:nvPr>
        </p:nvSpPr>
        <p:spPr>
          <a:prstGeom prst="rect">
            <a:avLst/>
          </a:prstGeom>
        </p:spPr>
        <p:txBody>
          <a:bodyPr/>
          <a:lstStyle/>
          <a:p>
            <a:pPr lvl="0">
              <a:lnSpc>
                <a:spcPct val="80000"/>
              </a:lnSpc>
              <a:buBlip>
                <a:blip r:embed="rId2"/>
              </a:buBlip>
              <a:defRPr sz="1800"/>
            </a:pPr>
            <a:r>
              <a:rPr sz="3200"/>
              <a:t>入力可能な表を表示するためのもの</a:t>
            </a:r>
            <a:endParaRPr sz="3200"/>
          </a:p>
          <a:p>
            <a:pPr lvl="0">
              <a:lnSpc>
                <a:spcPct val="80000"/>
              </a:lnSpc>
              <a:buBlip>
                <a:blip r:embed="rId2"/>
              </a:buBlip>
              <a:defRPr sz="1800"/>
            </a:pPr>
            <a:r>
              <a:rPr b="1" sz="3200">
                <a:latin typeface="Palatino"/>
                <a:ea typeface="Palatino"/>
                <a:cs typeface="Palatino"/>
                <a:sym typeface="Palatino"/>
              </a:rPr>
              <a:t>new</a:t>
            </a:r>
            <a:r>
              <a:rPr sz="3200">
                <a:latin typeface="Palatino"/>
                <a:ea typeface="Palatino"/>
                <a:cs typeface="Palatino"/>
                <a:sym typeface="Palatino"/>
              </a:rPr>
              <a:t> JTable</a:t>
            </a:r>
            <a:r>
              <a:rPr sz="3200"/>
              <a:t>( 行数, 列数 )</a:t>
            </a:r>
            <a:endParaRPr sz="3200"/>
          </a:p>
          <a:p>
            <a:pPr lvl="0">
              <a:lnSpc>
                <a:spcPct val="80000"/>
              </a:lnSpc>
              <a:buBlip>
                <a:blip r:embed="rId2"/>
              </a:buBlip>
              <a:defRPr sz="1800"/>
            </a:pPr>
            <a:r>
              <a:rPr sz="3200">
                <a:latin typeface="Palatino"/>
                <a:ea typeface="Palatino"/>
                <a:cs typeface="Palatino"/>
                <a:sym typeface="Palatino"/>
              </a:rPr>
              <a:t>getValueAt( 行, 列 )</a:t>
            </a:r>
            <a:r>
              <a:rPr sz="3200"/>
              <a:t>で、セルに入力されている値を取ってくることができる。</a:t>
            </a:r>
            <a:r>
              <a:rPr sz="3200">
                <a:latin typeface="Palatino"/>
                <a:ea typeface="Palatino"/>
                <a:cs typeface="Palatino"/>
                <a:sym typeface="Palatino"/>
              </a:rPr>
              <a:t>0</a:t>
            </a:r>
            <a:r>
              <a:rPr sz="3200"/>
              <a:t>始まりなので注意のこと。</a:t>
            </a:r>
            <a:r>
              <a:rPr sz="3200">
                <a:latin typeface="Palatino"/>
                <a:ea typeface="Palatino"/>
                <a:cs typeface="Palatino"/>
                <a:sym typeface="Palatino"/>
              </a:rPr>
              <a:t>Object</a:t>
            </a:r>
            <a:r>
              <a:rPr sz="3200"/>
              <a:t>クラスのオブジェクトの値として戻されるので、キャストが必要になる。たいていは、</a:t>
            </a:r>
            <a:r>
              <a:rPr sz="3200">
                <a:latin typeface="Palatino"/>
                <a:ea typeface="Palatino"/>
                <a:cs typeface="Palatino"/>
                <a:sym typeface="Palatino"/>
              </a:rPr>
              <a:t>String</a:t>
            </a:r>
            <a:r>
              <a:rPr sz="3200"/>
              <a:t>にキャストする。</a:t>
            </a:r>
            <a:endParaRPr sz="3200"/>
          </a:p>
          <a:p>
            <a:pPr lvl="1">
              <a:lnSpc>
                <a:spcPct val="80000"/>
              </a:lnSpc>
              <a:defRPr sz="1800"/>
            </a:pPr>
            <a:r>
              <a:rPr sz="3200"/>
              <a:t>　</a:t>
            </a:r>
            <a:r>
              <a:rPr sz="3200">
                <a:latin typeface="Palatino"/>
                <a:ea typeface="Palatino"/>
                <a:cs typeface="Palatino"/>
                <a:sym typeface="Palatino"/>
              </a:rPr>
              <a:t>String  value = (String)(table.getValueAt( 0, 0 ) )</a:t>
            </a:r>
            <a:r>
              <a:rPr sz="3200"/>
              <a:t>;</a:t>
            </a:r>
            <a:endParaRPr sz="3200"/>
          </a:p>
          <a:p>
            <a:pPr lvl="0">
              <a:lnSpc>
                <a:spcPct val="80000"/>
              </a:lnSpc>
              <a:buBlip>
                <a:blip r:embed="rId2"/>
              </a:buBlip>
              <a:defRPr sz="1800"/>
            </a:pPr>
            <a:r>
              <a:rPr sz="3200">
                <a:latin typeface="Palatino"/>
                <a:ea typeface="Palatino"/>
                <a:cs typeface="Palatino"/>
                <a:sym typeface="Palatino"/>
              </a:rPr>
              <a:t>setValueAt</a:t>
            </a:r>
            <a:r>
              <a:rPr sz="3200"/>
              <a:t>( オブジェクト, 行, 列 )で値を設定できる</a:t>
            </a:r>
          </a:p>
        </p:txBody>
      </p:sp>
    </p:spTree>
  </p:cSld>
  <p:clrMapOvr>
    <a:masterClrMapping/>
  </p:clrMapOvr>
  <p:transition spd="med" advClick="1"/>
</p:sld>
</file>

<file path=ppt/slides/slide4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77" name="Shape 177"/>
          <p:cNvSpPr/>
          <p:nvPr>
            <p:ph type="title"/>
          </p:nvPr>
        </p:nvSpPr>
        <p:spPr>
          <a:prstGeom prst="rect">
            <a:avLst/>
          </a:prstGeom>
        </p:spPr>
        <p:txBody>
          <a:bodyPr/>
          <a:lstStyle>
            <a:lvl1pPr defTabSz="747776"/>
          </a:lstStyle>
          <a:p>
            <a:pPr lvl="0">
              <a:defRPr b="0" sz="1800"/>
            </a:pPr>
            <a:r>
              <a:rPr b="1" sz="4200"/>
              <a:t>オブジェクトのフィールド</a:t>
            </a:r>
          </a:p>
        </p:txBody>
      </p:sp>
      <p:sp>
        <p:nvSpPr>
          <p:cNvPr id="178" name="Shape 178"/>
          <p:cNvSpPr/>
          <p:nvPr>
            <p:ph type="body" idx="1"/>
          </p:nvPr>
        </p:nvSpPr>
        <p:spPr>
          <a:prstGeom prst="rect">
            <a:avLst/>
          </a:prstGeom>
        </p:spPr>
        <p:txBody>
          <a:bodyPr/>
          <a:lstStyle/>
          <a:p>
            <a:pPr lvl="0" defTabSz="747776">
              <a:buBlip>
                <a:blip r:embed="rId2"/>
              </a:buBlip>
              <a:defRPr sz="1800"/>
            </a:pPr>
            <a:r>
              <a:rPr sz="2400"/>
              <a:t>オブジェクトの変数.フィールドの変数</a:t>
            </a:r>
            <a:endParaRPr sz="2400"/>
          </a:p>
          <a:p>
            <a:pPr lvl="0" defTabSz="747776">
              <a:buBlip>
                <a:blip r:embed="rId2"/>
              </a:buBlip>
              <a:defRPr sz="1800"/>
            </a:pPr>
            <a:r>
              <a:rPr sz="2400"/>
              <a:t>Point   p = </a:t>
            </a:r>
            <a:r>
              <a:rPr b="1" sz="2400"/>
              <a:t>new</a:t>
            </a:r>
            <a:r>
              <a:rPr sz="2400"/>
              <a:t> Point( );</a:t>
            </a:r>
            <a:endParaRPr sz="2400"/>
          </a:p>
          <a:p>
            <a:pPr lvl="0" defTabSz="747776">
              <a:buBlip>
                <a:blip r:embed="rId2"/>
              </a:buBlip>
              <a:defRPr sz="1800"/>
            </a:pPr>
            <a:r>
              <a:rPr sz="2400"/>
              <a:t>p.x = 100; p.y = 200;</a:t>
            </a:r>
            <a:endParaRPr sz="2400"/>
          </a:p>
          <a:p>
            <a:pPr lvl="0" defTabSz="747776">
              <a:buBlip>
                <a:blip r:embed="rId2"/>
              </a:buBlip>
              <a:defRPr sz="1800"/>
            </a:pPr>
            <a:r>
              <a:rPr sz="2400"/>
              <a:t>Dimension    d = </a:t>
            </a:r>
            <a:r>
              <a:rPr b="1" sz="2400"/>
              <a:t>new</a:t>
            </a:r>
            <a:r>
              <a:rPr sz="2400"/>
              <a:t> Dimension( );</a:t>
            </a:r>
            <a:endParaRPr sz="2400"/>
          </a:p>
          <a:p>
            <a:pPr lvl="0" defTabSz="747776">
              <a:buBlip>
                <a:blip r:embed="rId2"/>
              </a:buBlip>
              <a:defRPr sz="1800"/>
            </a:pPr>
            <a:r>
              <a:rPr sz="2400"/>
              <a:t>d.width = 300;  d.height = 200;</a:t>
            </a:r>
            <a:endParaRPr sz="2400"/>
          </a:p>
          <a:p>
            <a:pPr lvl="0" defTabSz="747776">
              <a:buBlip>
                <a:blip r:embed="rId2"/>
              </a:buBlip>
              <a:defRPr sz="1800"/>
            </a:pPr>
            <a:r>
              <a:rPr sz="2400"/>
              <a:t>Rectangle  r = </a:t>
            </a:r>
            <a:r>
              <a:rPr b="1" sz="2400"/>
              <a:t>new</a:t>
            </a:r>
            <a:r>
              <a:rPr sz="2400"/>
              <a:t> Rectangle( );</a:t>
            </a:r>
            <a:endParaRPr sz="2400"/>
          </a:p>
          <a:p>
            <a:pPr lvl="0" defTabSz="747776">
              <a:buBlip>
                <a:blip r:embed="rId2"/>
              </a:buBlip>
              <a:defRPr sz="1800"/>
            </a:pPr>
            <a:r>
              <a:rPr sz="2400"/>
              <a:t>r.x = 10;  r.y = 70;  r.width = 200; r.height = 40;</a:t>
            </a:r>
            <a:endParaRPr sz="2400"/>
          </a:p>
          <a:p>
            <a:pPr lvl="0" defTabSz="747776">
              <a:buBlip>
                <a:blip r:embed="rId2"/>
              </a:buBlip>
              <a:defRPr sz="1800"/>
            </a:pPr>
            <a:endParaRPr sz="2400"/>
          </a:p>
          <a:p>
            <a:pPr lvl="0" defTabSz="747776">
              <a:buBlip>
                <a:blip r:embed="rId2"/>
              </a:buBlip>
              <a:defRPr sz="1800"/>
            </a:pPr>
            <a:r>
              <a:rPr sz="2400"/>
              <a:t>Point  mp = </a:t>
            </a:r>
            <a:r>
              <a:rPr b="1" sz="2400"/>
              <a:t>new</a:t>
            </a:r>
            <a:r>
              <a:rPr sz="2400"/>
              <a:t> Point( mousex, mousey );</a:t>
            </a:r>
            <a:endParaRPr sz="2400"/>
          </a:p>
          <a:p>
            <a:pPr lvl="0" defTabSz="747776">
              <a:buBlip>
                <a:blip r:embed="rId2"/>
              </a:buBlip>
              <a:defRPr sz="1800"/>
            </a:pPr>
            <a:r>
              <a:rPr sz="2400"/>
              <a:t>if ( r.contains( mp ) ) {  System.out.println( “Ouch!” ); }</a:t>
            </a:r>
          </a:p>
        </p:txBody>
      </p:sp>
    </p:spTree>
  </p:cSld>
  <p:clrMapOvr>
    <a:masterClrMapping/>
  </p:clrMapOvr>
  <p:transition spd="med" advClick="1"/>
</p:sld>
</file>

<file path=ppt/slides/slide4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80" name="Shape 180"/>
          <p:cNvSpPr/>
          <p:nvPr>
            <p:ph type="title"/>
          </p:nvPr>
        </p:nvSpPr>
        <p:spPr>
          <a:prstGeom prst="rect">
            <a:avLst/>
          </a:prstGeom>
        </p:spPr>
        <p:txBody>
          <a:bodyPr/>
          <a:lstStyle>
            <a:lvl1pPr defTabSz="747776">
              <a:defRPr sz="3400"/>
            </a:lvl1pPr>
          </a:lstStyle>
          <a:p>
            <a:pPr lvl="0">
              <a:defRPr b="0" sz="1800"/>
            </a:pPr>
            <a:r>
              <a:rPr b="1" sz="3400"/>
              <a:t>オブジェクトの配列のフィールド・メソッド</a:t>
            </a:r>
          </a:p>
        </p:txBody>
      </p:sp>
      <p:sp>
        <p:nvSpPr>
          <p:cNvPr id="181" name="Shape 181"/>
          <p:cNvSpPr/>
          <p:nvPr>
            <p:ph type="body" idx="1"/>
          </p:nvPr>
        </p:nvSpPr>
        <p:spPr>
          <a:prstGeom prst="rect">
            <a:avLst/>
          </a:prstGeom>
        </p:spPr>
        <p:txBody>
          <a:bodyPr/>
          <a:lstStyle/>
          <a:p>
            <a:pPr lvl="0" defTabSz="747776">
              <a:buBlip>
                <a:blip r:embed="rId2"/>
              </a:buBlip>
              <a:defRPr sz="1800"/>
            </a:pPr>
            <a:r>
              <a:rPr sz="2400"/>
              <a:t>オブジェクト配列[ インデックス ].フィールド名</a:t>
            </a:r>
            <a:endParaRPr sz="2400"/>
          </a:p>
          <a:p>
            <a:pPr lvl="0" defTabSz="747776">
              <a:buBlip>
                <a:blip r:embed="rId2"/>
              </a:buBlip>
              <a:defRPr sz="1800"/>
            </a:pPr>
            <a:r>
              <a:rPr sz="2400"/>
              <a:t>rect[ 5 ].width</a:t>
            </a:r>
            <a:endParaRPr sz="2400"/>
          </a:p>
          <a:p>
            <a:pPr lvl="0" defTabSz="747776">
              <a:buBlip>
                <a:blip r:embed="rId2"/>
              </a:buBlip>
              <a:defRPr sz="1800"/>
            </a:pPr>
            <a:endParaRPr sz="2400"/>
          </a:p>
          <a:p>
            <a:pPr lvl="0" defTabSz="747776">
              <a:buBlip>
                <a:blip r:embed="rId2"/>
              </a:buBlip>
              <a:defRPr sz="1800"/>
            </a:pPr>
            <a:r>
              <a:rPr sz="2400"/>
              <a:t>オブジェクト配列[ インデックス ].メソッド名( 実パラメータ )</a:t>
            </a:r>
            <a:endParaRPr sz="2400"/>
          </a:p>
          <a:p>
            <a:pPr lvl="0" defTabSz="747776">
              <a:buBlip>
                <a:blip r:embed="rId2"/>
              </a:buBlip>
              <a:defRPr sz="1800"/>
            </a:pPr>
            <a:r>
              <a:rPr sz="2400"/>
              <a:t>fonts[  i ].getName( ) </a:t>
            </a:r>
          </a:p>
        </p:txBody>
      </p:sp>
    </p:spTree>
  </p:cSld>
  <p:clrMapOvr>
    <a:masterClrMapping/>
  </p:clrMapOvr>
  <p:transition spd="med" advClick="1"/>
</p:sld>
</file>

<file path=ppt/slides/slide4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83" name="Shape 183"/>
          <p:cNvSpPr/>
          <p:nvPr>
            <p:ph type="title"/>
          </p:nvPr>
        </p:nvSpPr>
        <p:spPr>
          <a:prstGeom prst="rect">
            <a:avLst/>
          </a:prstGeom>
        </p:spPr>
        <p:txBody>
          <a:bodyPr/>
          <a:lstStyle/>
          <a:p>
            <a:pPr lvl="0">
              <a:defRPr b="0" sz="1800"/>
            </a:pPr>
            <a:r>
              <a:rPr b="1" sz="4600"/>
              <a:t>クラスの定義</a:t>
            </a:r>
          </a:p>
        </p:txBody>
      </p:sp>
      <p:sp>
        <p:nvSpPr>
          <p:cNvPr id="184" name="Shape 184"/>
          <p:cNvSpPr/>
          <p:nvPr>
            <p:ph type="body" idx="1"/>
          </p:nvPr>
        </p:nvSpPr>
        <p:spPr>
          <a:prstGeom prst="rect">
            <a:avLst/>
          </a:prstGeom>
        </p:spPr>
        <p:txBody>
          <a:bodyPr/>
          <a:lstStyle/>
          <a:p>
            <a:pPr lvl="0">
              <a:buBlip>
                <a:blip r:embed="rId2"/>
              </a:buBlip>
              <a:defRPr sz="1800"/>
            </a:pPr>
            <a:r>
              <a:rPr sz="2800"/>
              <a:t>クラスの中に属性（フィールド）を持つための変数を定義できる。インスタンス変数と呼んできた。</a:t>
            </a:r>
            <a:endParaRPr sz="2800"/>
          </a:p>
          <a:p>
            <a:pPr lvl="3" marL="0" indent="1663700">
              <a:buSzTx/>
              <a:buNone/>
              <a:defRPr sz="1800"/>
            </a:pPr>
            <a:r>
              <a:rPr b="1" sz="2800"/>
              <a:t>class</a:t>
            </a:r>
            <a:r>
              <a:rPr sz="2800"/>
              <a:t>  クラス名 {</a:t>
            </a:r>
            <a:endParaRPr sz="2800"/>
          </a:p>
          <a:p>
            <a:pPr lvl="4" marL="0" indent="2095500">
              <a:buSzTx/>
              <a:buNone/>
              <a:defRPr sz="1800"/>
            </a:pPr>
            <a:r>
              <a:rPr sz="2800"/>
              <a:t>インスタンス変数の定義</a:t>
            </a:r>
            <a:endParaRPr sz="2800"/>
          </a:p>
          <a:p>
            <a:pPr lvl="3" marL="0" indent="1663700">
              <a:buSzTx/>
              <a:buNone/>
              <a:defRPr sz="1800"/>
            </a:pPr>
            <a:r>
              <a:rPr sz="2800"/>
              <a:t>}</a:t>
            </a:r>
            <a:endParaRPr sz="2800"/>
          </a:p>
          <a:p>
            <a:pPr lvl="0">
              <a:buBlip>
                <a:blip r:embed="rId2"/>
              </a:buBlip>
              <a:defRPr sz="1800"/>
            </a:pPr>
            <a:r>
              <a:rPr sz="2800"/>
              <a:t>インスタンス変数は、外部のクラスからアクセスすることができる。</a:t>
            </a:r>
          </a:p>
        </p:txBody>
      </p:sp>
      <p:sp>
        <p:nvSpPr>
          <p:cNvPr id="185" name="Shape 185"/>
          <p:cNvSpPr/>
          <p:nvPr/>
        </p:nvSpPr>
        <p:spPr>
          <a:xfrm>
            <a:off x="3086100" y="3060700"/>
            <a:ext cx="6554490" cy="1931988"/>
          </a:xfrm>
          <a:prstGeom prst="rect">
            <a:avLst/>
          </a:prstGeom>
          <a:solidFill>
            <a:srgbClr val="E6C5C5">
              <a:alpha val="12000"/>
            </a:srgbClr>
          </a:solidFill>
          <a:ln w="25400">
            <a:solidFill>
              <a:srgbClr val="FF2600">
                <a:alpha val="24000"/>
              </a:srgbClr>
            </a:solidFill>
            <a:miter lim="400000"/>
          </a:ln>
        </p:spPr>
        <p:txBody>
          <a:bodyPr lIns="0" tIns="0" rIns="0" bIns="0" anchor="ctr"/>
          <a:lstStyle/>
          <a:p>
            <a:pPr lvl="0">
              <a:defRPr sz="3800">
                <a:solidFill>
                  <a:srgbClr val="FFFFFF"/>
                </a:solidFill>
                <a:effectLst>
                  <a:outerShdw sx="100000" sy="100000" kx="0" ky="0" algn="b" rotWithShape="0" blurRad="38100" dist="12700" dir="5400000">
                    <a:srgbClr val="000000">
                      <a:alpha val="50000"/>
                    </a:srgbClr>
                  </a:outerShdw>
                </a:effectLst>
              </a:defRPr>
            </a:pPr>
          </a:p>
        </p:txBody>
      </p:sp>
    </p:spTree>
  </p:cSld>
  <p:clrMapOvr>
    <a:masterClrMapping/>
  </p:clrMapOvr>
  <p:transition spd="med" advClick="1"/>
</p:sld>
</file>

<file path=ppt/slides/slide4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87" name="Shape 187"/>
          <p:cNvSpPr/>
          <p:nvPr>
            <p:ph type="title"/>
          </p:nvPr>
        </p:nvSpPr>
        <p:spPr>
          <a:prstGeom prst="rect">
            <a:avLst/>
          </a:prstGeom>
        </p:spPr>
        <p:txBody>
          <a:bodyPr/>
          <a:lstStyle/>
          <a:p>
            <a:pPr lvl="0">
              <a:defRPr b="0" sz="1800"/>
            </a:pPr>
            <a:r>
              <a:rPr b="1" sz="4600"/>
              <a:t>クラスのアクセス制限</a:t>
            </a:r>
          </a:p>
        </p:txBody>
      </p:sp>
      <p:sp>
        <p:nvSpPr>
          <p:cNvPr id="188" name="Shape 188"/>
          <p:cNvSpPr/>
          <p:nvPr>
            <p:ph type="body" idx="1"/>
          </p:nvPr>
        </p:nvSpPr>
        <p:spPr>
          <a:prstGeom prst="rect">
            <a:avLst/>
          </a:prstGeom>
        </p:spPr>
        <p:txBody>
          <a:bodyPr/>
          <a:lstStyle/>
          <a:p>
            <a:pPr lvl="0">
              <a:buBlip>
                <a:blip r:embed="rId2"/>
              </a:buBlip>
              <a:defRPr sz="1800"/>
            </a:pPr>
            <a:r>
              <a:rPr sz="2800"/>
              <a:t>１つの.javaファイルの中に複数のクラスを宣言することができる。しかしながら、</a:t>
            </a:r>
            <a:r>
              <a:rPr b="1" sz="2728"/>
              <a:t>public</a:t>
            </a:r>
            <a:r>
              <a:rPr sz="2800"/>
              <a:t>（ファイル外からアクセスすることができる）のクラスは、１つだけしか宣言できない。</a:t>
            </a:r>
            <a:endParaRPr sz="2800"/>
          </a:p>
          <a:p>
            <a:pPr lvl="0">
              <a:buBlip>
                <a:blip r:embed="rId2"/>
              </a:buBlip>
              <a:defRPr sz="1800"/>
            </a:pPr>
            <a:r>
              <a:rPr b="1" sz="2800"/>
              <a:t>public</a:t>
            </a:r>
            <a:r>
              <a:rPr sz="2800"/>
              <a:t> クラスは、.javaファイルの名前と同一でなければならない。</a:t>
            </a:r>
            <a:endParaRPr sz="2800"/>
          </a:p>
          <a:p>
            <a:pPr lvl="0">
              <a:buBlip>
                <a:blip r:embed="rId2"/>
              </a:buBlip>
              <a:defRPr sz="1800"/>
            </a:pPr>
            <a:r>
              <a:rPr sz="2800"/>
              <a:t>フィールド（インスタンス）変数は、同一の.javaファイルに記述されているメソッドの中では、アクセスすることが可能である。</a:t>
            </a:r>
          </a:p>
        </p:txBody>
      </p:sp>
    </p:spTree>
  </p:cSld>
  <p:clrMapOvr>
    <a:masterClrMapping/>
  </p:clrMapOvr>
  <p:transition spd="med" advClick="1"/>
</p:sld>
</file>

<file path=ppt/slides/slide4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90" name="Shape 190"/>
          <p:cNvSpPr/>
          <p:nvPr>
            <p:ph type="title"/>
          </p:nvPr>
        </p:nvSpPr>
        <p:spPr>
          <a:prstGeom prst="rect">
            <a:avLst/>
          </a:prstGeom>
        </p:spPr>
        <p:txBody>
          <a:bodyPr/>
          <a:lstStyle/>
          <a:p>
            <a:pPr lvl="0">
              <a:defRPr b="0" sz="1800"/>
            </a:pPr>
            <a:r>
              <a:rPr b="1" sz="4600"/>
              <a:t>インスタンス変数のアクセス制限</a:t>
            </a:r>
          </a:p>
        </p:txBody>
      </p:sp>
      <p:sp>
        <p:nvSpPr>
          <p:cNvPr id="191" name="Shape 191"/>
          <p:cNvSpPr/>
          <p:nvPr>
            <p:ph type="body" idx="1"/>
          </p:nvPr>
        </p:nvSpPr>
        <p:spPr>
          <a:prstGeom prst="rect">
            <a:avLst/>
          </a:prstGeom>
        </p:spPr>
        <p:txBody>
          <a:bodyPr/>
          <a:lstStyle/>
          <a:p>
            <a:pPr lvl="0">
              <a:buBlip>
                <a:blip r:embed="rId2"/>
              </a:buBlip>
              <a:defRPr sz="1800"/>
            </a:pPr>
            <a:r>
              <a:rPr b="1" sz="2800"/>
              <a:t>public</a:t>
            </a:r>
            <a:r>
              <a:rPr sz="2800"/>
              <a:t> 修飾子を伴って宣言されたインスタンス変数</a:t>
            </a:r>
            <a:endParaRPr sz="2800"/>
          </a:p>
          <a:p>
            <a:pPr lvl="1">
              <a:defRPr sz="1800"/>
            </a:pPr>
            <a:r>
              <a:rPr sz="2800"/>
              <a:t>別のファイルに書かれているクラスからもアクセスすることができる</a:t>
            </a:r>
            <a:endParaRPr sz="2800"/>
          </a:p>
          <a:p>
            <a:pPr lvl="0">
              <a:buBlip>
                <a:blip r:embed="rId2"/>
              </a:buBlip>
              <a:defRPr sz="1800"/>
            </a:pPr>
            <a:r>
              <a:rPr b="1" sz="2800"/>
              <a:t>private</a:t>
            </a:r>
            <a:r>
              <a:rPr sz="2800"/>
              <a:t> 修飾子を伴って宣言されたインスタンス変数</a:t>
            </a:r>
            <a:endParaRPr sz="2800"/>
          </a:p>
          <a:p>
            <a:pPr lvl="1">
              <a:defRPr sz="1800"/>
            </a:pPr>
            <a:r>
              <a:rPr sz="2800"/>
              <a:t>そのクラスの中でしかアクセスできない</a:t>
            </a:r>
            <a:endParaRPr sz="2800"/>
          </a:p>
          <a:p>
            <a:pPr lvl="1">
              <a:defRPr sz="1800"/>
            </a:pPr>
            <a:r>
              <a:rPr sz="2800"/>
              <a:t>同一のファイルに書かれているクラスからもアクセスすることはできない</a:t>
            </a:r>
            <a:endParaRPr sz="2800"/>
          </a:p>
          <a:p>
            <a:pPr lvl="0">
              <a:buBlip>
                <a:blip r:embed="rId2"/>
              </a:buBlip>
              <a:defRPr sz="1800"/>
            </a:pPr>
            <a:r>
              <a:rPr sz="2800"/>
              <a:t>修飾子がないインスタンス変数</a:t>
            </a:r>
            <a:endParaRPr sz="2800"/>
          </a:p>
          <a:p>
            <a:pPr lvl="1">
              <a:defRPr sz="1800"/>
            </a:pPr>
            <a:r>
              <a:rPr sz="2800"/>
              <a:t>同一ファイルに書かれているクラスからはアクセスできる</a:t>
            </a:r>
          </a:p>
        </p:txBody>
      </p:sp>
    </p:spTree>
  </p:cSld>
  <p:clrMapOvr>
    <a:masterClrMapping/>
  </p:clrMapOvr>
  <p:transition spd="med" advClick="1"/>
</p:sld>
</file>

<file path=ppt/slides/slide4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93" name="Shape 193"/>
          <p:cNvSpPr/>
          <p:nvPr>
            <p:ph type="title"/>
          </p:nvPr>
        </p:nvSpPr>
        <p:spPr>
          <a:prstGeom prst="rect">
            <a:avLst/>
          </a:prstGeom>
        </p:spPr>
        <p:txBody>
          <a:bodyPr/>
          <a:lstStyle/>
          <a:p>
            <a:pPr lvl="0">
              <a:defRPr b="0" sz="1800"/>
            </a:pPr>
            <a:r>
              <a:rPr b="1" sz="4600"/>
              <a:t>一般的なクラスの定義</a:t>
            </a:r>
          </a:p>
        </p:txBody>
      </p:sp>
      <p:sp>
        <p:nvSpPr>
          <p:cNvPr id="194" name="Shape 194"/>
          <p:cNvSpPr/>
          <p:nvPr>
            <p:ph type="body" idx="1"/>
          </p:nvPr>
        </p:nvSpPr>
        <p:spPr>
          <a:xfrm>
            <a:off x="1371600" y="1739900"/>
            <a:ext cx="10464800" cy="6985000"/>
          </a:xfrm>
          <a:prstGeom prst="rect">
            <a:avLst/>
          </a:prstGeom>
        </p:spPr>
        <p:txBody>
          <a:bodyPr/>
          <a:lstStyle/>
          <a:p>
            <a:pPr lvl="0" marL="489908" indent="-489908">
              <a:buBlip>
                <a:blip r:embed="rId2"/>
              </a:buBlip>
              <a:defRPr sz="1800"/>
            </a:pPr>
            <a:r>
              <a:rPr sz="2800"/>
              <a:t>フィールド（インスタンス）変数とメソッドを持つクラス</a:t>
            </a:r>
            <a:endParaRPr sz="2800"/>
          </a:p>
          <a:p>
            <a:pPr lvl="2" marL="0" indent="0">
              <a:lnSpc>
                <a:spcPct val="60000"/>
              </a:lnSpc>
              <a:buSzTx/>
              <a:buNone/>
              <a:defRPr sz="1800"/>
            </a:pPr>
            <a:r>
              <a:rPr b="1" sz="2800"/>
              <a:t>class</a:t>
            </a:r>
            <a:r>
              <a:rPr sz="2800"/>
              <a:t>  クラス名 {</a:t>
            </a:r>
            <a:endParaRPr sz="2800"/>
          </a:p>
          <a:p>
            <a:pPr lvl="4" marL="0" indent="2095500">
              <a:lnSpc>
                <a:spcPct val="60000"/>
              </a:lnSpc>
              <a:buSzTx/>
              <a:buNone/>
              <a:defRPr sz="1800"/>
            </a:pPr>
            <a:r>
              <a:rPr sz="2800"/>
              <a:t>インスタンス変数の宣言</a:t>
            </a:r>
            <a:endParaRPr sz="2800"/>
          </a:p>
          <a:p>
            <a:pPr lvl="4" marL="0" indent="2095500">
              <a:lnSpc>
                <a:spcPct val="60000"/>
              </a:lnSpc>
              <a:buSzTx/>
              <a:buNone/>
              <a:defRPr sz="1800"/>
            </a:pPr>
            <a:r>
              <a:rPr sz="2800"/>
              <a:t>メソッドの定義</a:t>
            </a:r>
            <a:endParaRPr sz="2800"/>
          </a:p>
          <a:p>
            <a:pPr lvl="1" marL="0" indent="0">
              <a:lnSpc>
                <a:spcPct val="60000"/>
              </a:lnSpc>
              <a:buSzTx/>
              <a:buNone/>
              <a:defRPr sz="1800"/>
            </a:pPr>
            <a:r>
              <a:rPr sz="2800"/>
              <a:t>}</a:t>
            </a:r>
            <a:endParaRPr sz="2800"/>
          </a:p>
          <a:p>
            <a:pPr lvl="0" marL="489908" indent="-489908">
              <a:buBlip>
                <a:blip r:embed="rId2"/>
              </a:buBlip>
              <a:defRPr sz="1800"/>
            </a:pPr>
            <a:endParaRPr sz="2800"/>
          </a:p>
          <a:p>
            <a:pPr lvl="0" marL="489908" indent="-489908">
              <a:lnSpc>
                <a:spcPct val="40000"/>
              </a:lnSpc>
              <a:buBlip>
                <a:blip r:embed="rId2"/>
              </a:buBlip>
              <a:defRPr sz="1800"/>
            </a:pPr>
            <a:r>
              <a:rPr sz="2800"/>
              <a:t>例：</a:t>
            </a:r>
            <a:endParaRPr sz="2800"/>
          </a:p>
          <a:p>
            <a:pPr lvl="2" marL="0" indent="0">
              <a:lnSpc>
                <a:spcPct val="80000"/>
              </a:lnSpc>
              <a:buSzTx/>
              <a:buNone/>
              <a:defRPr sz="1800"/>
            </a:pPr>
            <a:r>
              <a:rPr b="1" sz="2800"/>
              <a:t>class</a:t>
            </a:r>
            <a:r>
              <a:rPr sz="2800"/>
              <a:t>  Binary {</a:t>
            </a:r>
            <a:endParaRPr sz="2800"/>
          </a:p>
          <a:p>
            <a:pPr lvl="3" marL="0" indent="1663700">
              <a:lnSpc>
                <a:spcPct val="80000"/>
              </a:lnSpc>
              <a:buSzTx/>
              <a:buNone/>
              <a:defRPr sz="1800"/>
            </a:pPr>
            <a:r>
              <a:rPr b="1" sz="2800"/>
              <a:t>private</a:t>
            </a:r>
            <a:r>
              <a:rPr sz="2800"/>
              <a:t> </a:t>
            </a:r>
            <a:r>
              <a:rPr b="1" sz="2800"/>
              <a:t>boolean</a:t>
            </a:r>
            <a:r>
              <a:rPr sz="2800"/>
              <a:t> value;</a:t>
            </a:r>
            <a:endParaRPr sz="2800"/>
          </a:p>
          <a:p>
            <a:pPr lvl="3" marL="0" indent="1663700">
              <a:lnSpc>
                <a:spcPct val="80000"/>
              </a:lnSpc>
              <a:buSzTx/>
              <a:buNone/>
              <a:defRPr sz="1800"/>
            </a:pPr>
            <a:r>
              <a:rPr b="1" sz="2800"/>
              <a:t>public void</a:t>
            </a:r>
            <a:r>
              <a:rPr sz="2800"/>
              <a:t> setValue( </a:t>
            </a:r>
            <a:r>
              <a:rPr b="1" sz="2800"/>
              <a:t>int</a:t>
            </a:r>
            <a:r>
              <a:rPr sz="2800"/>
              <a:t> n ) { value = ( n != 0 ); }</a:t>
            </a:r>
            <a:endParaRPr sz="2800"/>
          </a:p>
          <a:p>
            <a:pPr lvl="3" marL="0" indent="1663700">
              <a:lnSpc>
                <a:spcPct val="80000"/>
              </a:lnSpc>
              <a:buSzTx/>
              <a:buNone/>
              <a:defRPr sz="1800"/>
            </a:pPr>
            <a:r>
              <a:rPr b="1" sz="2800"/>
              <a:t>public</a:t>
            </a:r>
            <a:r>
              <a:rPr sz="2800"/>
              <a:t> </a:t>
            </a:r>
            <a:r>
              <a:rPr b="1" sz="2800"/>
              <a:t>int</a:t>
            </a:r>
            <a:r>
              <a:rPr sz="2800"/>
              <a:t> getValue( ) { </a:t>
            </a:r>
            <a:r>
              <a:rPr b="1" sz="2800"/>
              <a:t>return</a:t>
            </a:r>
            <a:r>
              <a:rPr sz="2800"/>
              <a:t> value ? -1: 0; }</a:t>
            </a:r>
            <a:endParaRPr sz="2800"/>
          </a:p>
          <a:p>
            <a:pPr lvl="2" marL="0" indent="1173791">
              <a:buSzTx/>
              <a:buNone/>
              <a:defRPr sz="1800"/>
            </a:pPr>
            <a:r>
              <a:rPr sz="2800"/>
              <a:t>}</a:t>
            </a:r>
          </a:p>
        </p:txBody>
      </p:sp>
      <p:sp>
        <p:nvSpPr>
          <p:cNvPr id="195" name="Shape 195"/>
          <p:cNvSpPr/>
          <p:nvPr/>
        </p:nvSpPr>
        <p:spPr>
          <a:xfrm>
            <a:off x="2235200" y="2438400"/>
            <a:ext cx="7099300" cy="2641600"/>
          </a:xfrm>
          <a:prstGeom prst="rect">
            <a:avLst/>
          </a:prstGeom>
          <a:solidFill>
            <a:srgbClr val="E6C5C5">
              <a:alpha val="12000"/>
            </a:srgbClr>
          </a:solidFill>
          <a:ln w="25400">
            <a:solidFill>
              <a:srgbClr val="FF2600">
                <a:alpha val="24000"/>
              </a:srgbClr>
            </a:solidFill>
            <a:miter lim="400000"/>
          </a:ln>
        </p:spPr>
        <p:txBody>
          <a:bodyPr lIns="0" tIns="0" rIns="0" bIns="0" anchor="ctr"/>
          <a:lstStyle/>
          <a:p>
            <a:pPr lvl="0">
              <a:defRPr sz="3800">
                <a:solidFill>
                  <a:srgbClr val="FFFFFF"/>
                </a:solidFill>
                <a:effectLst>
                  <a:outerShdw sx="100000" sy="100000" kx="0" ky="0" algn="b" rotWithShape="0" blurRad="38100" dist="12700" dir="5400000">
                    <a:srgbClr val="000000">
                      <a:alpha val="50000"/>
                    </a:srgbClr>
                  </a:outerShdw>
                </a:effectLst>
              </a:defRPr>
            </a:pPr>
          </a:p>
        </p:txBody>
      </p:sp>
    </p:spTree>
  </p:cSld>
  <p:clrMapOvr>
    <a:masterClrMapping/>
  </p:clrMapOvr>
  <p:transition spd="med" advClick="1"/>
</p:sld>
</file>

<file path=ppt/slides/slide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9" name="Shape 49"/>
          <p:cNvSpPr/>
          <p:nvPr>
            <p:ph type="title"/>
          </p:nvPr>
        </p:nvSpPr>
        <p:spPr>
          <a:prstGeom prst="rect">
            <a:avLst/>
          </a:prstGeom>
        </p:spPr>
        <p:txBody>
          <a:bodyPr/>
          <a:lstStyle/>
          <a:p>
            <a:pPr lvl="0">
              <a:defRPr b="0" sz="1800"/>
            </a:pPr>
            <a:r>
              <a:rPr b="1" sz="4600"/>
              <a:t>インスタンス変数の初期値</a:t>
            </a:r>
          </a:p>
        </p:txBody>
      </p:sp>
      <p:sp>
        <p:nvSpPr>
          <p:cNvPr id="50" name="Shape 50"/>
          <p:cNvSpPr/>
          <p:nvPr>
            <p:ph type="body" idx="1"/>
          </p:nvPr>
        </p:nvSpPr>
        <p:spPr>
          <a:prstGeom prst="rect">
            <a:avLst/>
          </a:prstGeom>
        </p:spPr>
        <p:txBody>
          <a:bodyPr/>
          <a:lstStyle/>
          <a:p>
            <a:pPr lvl="0">
              <a:buBlip>
                <a:blip r:embed="rId2"/>
              </a:buBlip>
              <a:defRPr sz="1800"/>
            </a:pPr>
            <a:r>
              <a:rPr sz="3200"/>
              <a:t>ローカル変数は、初期値を代入しなければだめ</a:t>
            </a:r>
            <a:endParaRPr sz="3200"/>
          </a:p>
          <a:p>
            <a:pPr lvl="0">
              <a:buBlip>
                <a:blip r:embed="rId2"/>
              </a:buBlip>
              <a:defRPr sz="1800"/>
            </a:pPr>
            <a:r>
              <a:rPr sz="3200"/>
              <a:t>インスタンス変数の場合は、代入されていなくても、初期値が仮定される（Javaだけ）</a:t>
            </a:r>
            <a:endParaRPr sz="3200"/>
          </a:p>
          <a:p>
            <a:pPr lvl="1">
              <a:defRPr sz="1800"/>
            </a:pPr>
            <a:r>
              <a:rPr sz="3200"/>
              <a:t>整数型： 0</a:t>
            </a:r>
            <a:endParaRPr sz="3200"/>
          </a:p>
          <a:p>
            <a:pPr lvl="1">
              <a:defRPr sz="1800"/>
            </a:pPr>
            <a:r>
              <a:rPr sz="3200"/>
              <a:t>実数型：0.0</a:t>
            </a:r>
            <a:endParaRPr sz="3200"/>
          </a:p>
          <a:p>
            <a:pPr lvl="1">
              <a:defRPr sz="1800"/>
            </a:pPr>
            <a:r>
              <a:rPr sz="3200"/>
              <a:t>論理型： </a:t>
            </a:r>
            <a:r>
              <a:rPr b="1" sz="3200">
                <a:latin typeface="Palatino"/>
                <a:ea typeface="Palatino"/>
                <a:cs typeface="Palatino"/>
                <a:sym typeface="Palatino"/>
              </a:rPr>
              <a:t>false</a:t>
            </a:r>
            <a:endParaRPr sz="3200"/>
          </a:p>
          <a:p>
            <a:pPr lvl="1">
              <a:defRPr sz="1800"/>
            </a:pPr>
            <a:r>
              <a:rPr sz="3200"/>
              <a:t>文字列／配列／オブジェクト：  </a:t>
            </a:r>
            <a:r>
              <a:rPr b="1" sz="3200">
                <a:latin typeface="Palatino"/>
                <a:ea typeface="Palatino"/>
                <a:cs typeface="Palatino"/>
                <a:sym typeface="Palatino"/>
              </a:rPr>
              <a:t>null</a:t>
            </a:r>
          </a:p>
        </p:txBody>
      </p:sp>
    </p:spTree>
  </p:cSld>
  <p:clrMapOvr>
    <a:masterClrMapping/>
  </p:clrMapOvr>
  <p:transition spd="med" advClick="1"/>
</p:sld>
</file>

<file path=ppt/slides/slide5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97" name="Shape 197"/>
          <p:cNvSpPr/>
          <p:nvPr>
            <p:ph type="title"/>
          </p:nvPr>
        </p:nvSpPr>
        <p:spPr>
          <a:prstGeom prst="rect">
            <a:avLst/>
          </a:prstGeom>
        </p:spPr>
        <p:txBody>
          <a:bodyPr/>
          <a:lstStyle/>
          <a:p>
            <a:pPr lvl="0">
              <a:defRPr b="0" sz="1800"/>
            </a:pPr>
            <a:r>
              <a:rPr b="1" sz="4600"/>
              <a:t>総合的なクラスの作成</a:t>
            </a:r>
          </a:p>
        </p:txBody>
      </p:sp>
      <p:sp>
        <p:nvSpPr>
          <p:cNvPr id="198" name="Shape 198"/>
          <p:cNvSpPr/>
          <p:nvPr>
            <p:ph type="body" idx="1"/>
          </p:nvPr>
        </p:nvSpPr>
        <p:spPr>
          <a:prstGeom prst="rect">
            <a:avLst/>
          </a:prstGeom>
        </p:spPr>
        <p:txBody>
          <a:bodyPr/>
          <a:lstStyle/>
          <a:p>
            <a:pPr lvl="0">
              <a:buBlip>
                <a:blip r:embed="rId2"/>
              </a:buBlip>
              <a:defRPr sz="1800"/>
            </a:pPr>
            <a:r>
              <a:rPr sz="2800"/>
              <a:t>コンストラクタ</a:t>
            </a:r>
            <a:endParaRPr sz="2800"/>
          </a:p>
          <a:p>
            <a:pPr lvl="0">
              <a:buBlip>
                <a:blip r:embed="rId2"/>
              </a:buBlip>
              <a:defRPr sz="1800"/>
            </a:pPr>
            <a:r>
              <a:rPr sz="2800"/>
              <a:t>クラスメソッド（</a:t>
            </a:r>
            <a:r>
              <a:rPr b="1" sz="2800"/>
              <a:t>static</a:t>
            </a:r>
            <a:r>
              <a:rPr sz="2800"/>
              <a:t>修飾子）</a:t>
            </a:r>
            <a:endParaRPr sz="2800"/>
          </a:p>
          <a:p>
            <a:pPr lvl="0">
              <a:buBlip>
                <a:blip r:embed="rId2"/>
              </a:buBlip>
              <a:defRPr sz="1800"/>
            </a:pPr>
            <a:r>
              <a:rPr sz="2800"/>
              <a:t>インスタンスメソッド</a:t>
            </a:r>
            <a:endParaRPr sz="2800"/>
          </a:p>
          <a:p>
            <a:pPr lvl="0">
              <a:buBlip>
                <a:blip r:embed="rId2"/>
              </a:buBlip>
              <a:defRPr sz="1800"/>
            </a:pPr>
            <a:endParaRPr sz="2800"/>
          </a:p>
          <a:p>
            <a:pPr lvl="0">
              <a:buBlip>
                <a:blip r:embed="rId2"/>
              </a:buBlip>
              <a:defRPr sz="1800"/>
            </a:pPr>
            <a:r>
              <a:rPr sz="2800"/>
              <a:t>クラス変数（</a:t>
            </a:r>
            <a:r>
              <a:rPr b="1" sz="2800"/>
              <a:t>static</a:t>
            </a:r>
            <a:r>
              <a:rPr sz="2800"/>
              <a:t>修飾子）</a:t>
            </a:r>
            <a:endParaRPr sz="2800"/>
          </a:p>
          <a:p>
            <a:pPr lvl="0">
              <a:buBlip>
                <a:blip r:embed="rId2"/>
              </a:buBlip>
              <a:defRPr sz="1800"/>
            </a:pPr>
            <a:r>
              <a:rPr sz="2800"/>
              <a:t>インスタンス変数</a:t>
            </a:r>
            <a:endParaRPr sz="2800"/>
          </a:p>
          <a:p>
            <a:pPr lvl="0">
              <a:buBlip>
                <a:blip r:embed="rId2"/>
              </a:buBlip>
              <a:defRPr sz="1800"/>
            </a:pPr>
            <a:endParaRPr sz="2800"/>
          </a:p>
          <a:p>
            <a:pPr lvl="0">
              <a:buBlip>
                <a:blip r:embed="rId2"/>
              </a:buBlip>
              <a:defRPr sz="1800"/>
            </a:pPr>
            <a:r>
              <a:rPr b="1" sz="2800"/>
              <a:t>public, private</a:t>
            </a:r>
            <a:r>
              <a:rPr sz="2800"/>
              <a:t>修飾子によるアクセス制御</a:t>
            </a:r>
          </a:p>
        </p:txBody>
      </p:sp>
    </p:spTree>
  </p:cSld>
  <p:clrMapOvr>
    <a:masterClrMapping/>
  </p:clrMapOvr>
  <p:transition spd="med" advClick="1"/>
</p:sld>
</file>

<file path=ppt/slides/slide5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00" name="Shape 200"/>
          <p:cNvSpPr/>
          <p:nvPr>
            <p:ph type="title"/>
          </p:nvPr>
        </p:nvSpPr>
        <p:spPr>
          <a:prstGeom prst="rect">
            <a:avLst/>
          </a:prstGeom>
        </p:spPr>
        <p:txBody>
          <a:bodyPr/>
          <a:lstStyle/>
          <a:p>
            <a:pPr lvl="0">
              <a:defRPr b="0" sz="1800"/>
            </a:pPr>
            <a:r>
              <a:rPr b="1" sz="4600"/>
              <a:t>コンストラクタ</a:t>
            </a:r>
          </a:p>
        </p:txBody>
      </p:sp>
      <p:sp>
        <p:nvSpPr>
          <p:cNvPr id="201" name="Shape 201"/>
          <p:cNvSpPr/>
          <p:nvPr>
            <p:ph type="body" idx="1"/>
          </p:nvPr>
        </p:nvSpPr>
        <p:spPr>
          <a:prstGeom prst="rect">
            <a:avLst/>
          </a:prstGeom>
        </p:spPr>
        <p:txBody>
          <a:bodyPr/>
          <a:lstStyle/>
          <a:p>
            <a:pPr lvl="0">
              <a:lnSpc>
                <a:spcPct val="80000"/>
              </a:lnSpc>
              <a:buBlip>
                <a:blip r:embed="rId2"/>
              </a:buBlip>
              <a:defRPr sz="1800"/>
            </a:pPr>
            <a:r>
              <a:rPr sz="2800"/>
              <a:t>オブジェクト生成時に呼び出される特別なメソッド</a:t>
            </a:r>
            <a:endParaRPr sz="2800"/>
          </a:p>
          <a:p>
            <a:pPr lvl="1">
              <a:lnSpc>
                <a:spcPct val="80000"/>
              </a:lnSpc>
              <a:defRPr sz="1800"/>
            </a:pPr>
            <a:r>
              <a:rPr b="1" sz="2800">
                <a:latin typeface="Palatino"/>
                <a:ea typeface="Palatino"/>
                <a:cs typeface="Palatino"/>
                <a:sym typeface="Palatino"/>
              </a:rPr>
              <a:t>new</a:t>
            </a:r>
            <a:r>
              <a:rPr sz="2800"/>
              <a:t> クラス名（ パラメータ名 )</a:t>
            </a:r>
            <a:endParaRPr sz="2800"/>
          </a:p>
          <a:p>
            <a:pPr lvl="0">
              <a:lnSpc>
                <a:spcPct val="80000"/>
              </a:lnSpc>
              <a:buBlip>
                <a:blip r:embed="rId2"/>
              </a:buBlip>
              <a:defRPr sz="1800"/>
            </a:pPr>
            <a:endParaRPr sz="2800"/>
          </a:p>
          <a:p>
            <a:pPr lvl="0">
              <a:lnSpc>
                <a:spcPct val="80000"/>
              </a:lnSpc>
              <a:buBlip>
                <a:blip r:embed="rId2"/>
              </a:buBlip>
              <a:defRPr sz="1800"/>
            </a:pPr>
            <a:r>
              <a:rPr sz="2800"/>
              <a:t>通常はクラス名( )のコンストラクタは仮定されている。もし、クラス名（　パラメータ名　）のコンストラクタを定義した場合は、上記の仮定が外れる。そのため、クラス名（）のコンストラクタを定義する必要がある。</a:t>
            </a:r>
            <a:endParaRPr sz="2800"/>
          </a:p>
          <a:p>
            <a:pPr lvl="0">
              <a:lnSpc>
                <a:spcPct val="80000"/>
              </a:lnSpc>
              <a:buBlip>
                <a:blip r:embed="rId2"/>
              </a:buBlip>
              <a:defRPr sz="1800"/>
            </a:pPr>
            <a:endParaRPr sz="2800"/>
          </a:p>
          <a:p>
            <a:pPr lvl="0">
              <a:lnSpc>
                <a:spcPct val="80000"/>
              </a:lnSpc>
              <a:buBlip>
                <a:blip r:embed="rId2"/>
              </a:buBlip>
              <a:defRPr sz="1800"/>
            </a:pPr>
            <a:r>
              <a:rPr sz="2800"/>
              <a:t>コンストラクタはインスタンスメソッドなので、</a:t>
            </a:r>
            <a:r>
              <a:rPr b="1" sz="2800"/>
              <a:t>this</a:t>
            </a:r>
            <a:r>
              <a:rPr sz="2800"/>
              <a:t>が使える。また、スーパークラスのメソッドを呼び出す</a:t>
            </a:r>
            <a:r>
              <a:rPr b="1" sz="2800"/>
              <a:t>super</a:t>
            </a:r>
            <a:r>
              <a:rPr sz="2800"/>
              <a:t>も用いることができる</a:t>
            </a:r>
          </a:p>
        </p:txBody>
      </p:sp>
    </p:spTree>
  </p:cSld>
  <p:clrMapOvr>
    <a:masterClrMapping/>
  </p:clrMapOvr>
  <p:transition spd="med" advClick="1"/>
</p:sld>
</file>

<file path=ppt/slides/slide5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03" name="Shape 203"/>
          <p:cNvSpPr/>
          <p:nvPr>
            <p:ph type="title"/>
          </p:nvPr>
        </p:nvSpPr>
        <p:spPr>
          <a:prstGeom prst="rect">
            <a:avLst/>
          </a:prstGeom>
        </p:spPr>
        <p:txBody>
          <a:bodyPr/>
          <a:lstStyle/>
          <a:p>
            <a:pPr lvl="0">
              <a:defRPr b="0" sz="1800"/>
            </a:pPr>
            <a:r>
              <a:rPr b="1" sz="4600"/>
              <a:t>コンストラクタの例</a:t>
            </a:r>
          </a:p>
        </p:txBody>
      </p:sp>
      <p:sp>
        <p:nvSpPr>
          <p:cNvPr id="204" name="Shape 204"/>
          <p:cNvSpPr/>
          <p:nvPr>
            <p:ph type="body" idx="1"/>
          </p:nvPr>
        </p:nvSpPr>
        <p:spPr>
          <a:prstGeom prst="rect">
            <a:avLst/>
          </a:prstGeom>
        </p:spPr>
        <p:txBody>
          <a:bodyPr/>
          <a:lstStyle/>
          <a:p>
            <a:pPr lvl="0" marL="0" indent="0">
              <a:buSzTx/>
              <a:buNone/>
              <a:defRPr sz="1800"/>
            </a:pPr>
            <a:r>
              <a:rPr b="1" sz="2800"/>
              <a:t>class</a:t>
            </a:r>
            <a:r>
              <a:rPr sz="2800"/>
              <a:t> Fraction {</a:t>
            </a:r>
            <a:endParaRPr sz="2800"/>
          </a:p>
          <a:p>
            <a:pPr lvl="3" marL="0" indent="1295400">
              <a:buSzTx/>
              <a:buNone/>
              <a:defRPr sz="1800"/>
            </a:pPr>
            <a:r>
              <a:rPr b="1" sz="2800"/>
              <a:t>public</a:t>
            </a:r>
            <a:r>
              <a:rPr sz="2800"/>
              <a:t> </a:t>
            </a:r>
            <a:r>
              <a:rPr b="1" sz="2800"/>
              <a:t>int</a:t>
            </a:r>
            <a:r>
              <a:rPr sz="2800"/>
              <a:t> numerator, denominator;</a:t>
            </a:r>
            <a:endParaRPr sz="2800"/>
          </a:p>
          <a:p>
            <a:pPr lvl="3" marL="0" indent="1295400">
              <a:buSzTx/>
              <a:buNone/>
              <a:defRPr sz="1800"/>
            </a:pPr>
            <a:r>
              <a:rPr b="1" sz="2800"/>
              <a:t>public</a:t>
            </a:r>
            <a:r>
              <a:rPr sz="2800"/>
              <a:t> Fraction( ) { }</a:t>
            </a:r>
            <a:endParaRPr sz="2800"/>
          </a:p>
          <a:p>
            <a:pPr lvl="3" marL="0" indent="1295400">
              <a:buSzTx/>
              <a:buNone/>
              <a:defRPr sz="1800"/>
            </a:pPr>
            <a:r>
              <a:rPr b="1" sz="2800"/>
              <a:t>public</a:t>
            </a:r>
            <a:r>
              <a:rPr sz="2800"/>
              <a:t> Fraction( </a:t>
            </a:r>
            <a:r>
              <a:rPr b="1" sz="2800"/>
              <a:t>int</a:t>
            </a:r>
            <a:r>
              <a:rPr sz="2800"/>
              <a:t> num , </a:t>
            </a:r>
            <a:r>
              <a:rPr b="1" sz="2800"/>
              <a:t>int</a:t>
            </a:r>
            <a:r>
              <a:rPr sz="2800"/>
              <a:t> denom ) {</a:t>
            </a:r>
            <a:endParaRPr sz="2800"/>
          </a:p>
          <a:p>
            <a:pPr lvl="4" marL="0" indent="1638300">
              <a:buSzTx/>
              <a:buNone/>
              <a:defRPr sz="1800"/>
            </a:pPr>
            <a:r>
              <a:rPr b="1" sz="2800"/>
              <a:t>this</a:t>
            </a:r>
            <a:r>
              <a:rPr sz="2800"/>
              <a:t>.numerator = num;</a:t>
            </a:r>
            <a:endParaRPr sz="2800"/>
          </a:p>
          <a:p>
            <a:pPr lvl="4" marL="0" indent="1638300">
              <a:buSzTx/>
              <a:buNone/>
              <a:defRPr sz="1800"/>
            </a:pPr>
            <a:r>
              <a:rPr b="1" sz="2800"/>
              <a:t>this</a:t>
            </a:r>
            <a:r>
              <a:rPr sz="2800"/>
              <a:t>.denominator = denom;</a:t>
            </a:r>
            <a:endParaRPr sz="2800"/>
          </a:p>
          <a:p>
            <a:pPr lvl="3" marL="0" indent="1295400">
              <a:buSzTx/>
              <a:buNone/>
              <a:defRPr sz="1800"/>
            </a:pPr>
            <a:r>
              <a:rPr sz="2800"/>
              <a:t>}</a:t>
            </a:r>
            <a:endParaRPr sz="2800"/>
          </a:p>
          <a:p>
            <a:pPr lvl="0" marL="0" indent="0">
              <a:buSzTx/>
              <a:buNone/>
              <a:defRPr sz="1800"/>
            </a:pPr>
            <a:r>
              <a:rPr sz="2800"/>
              <a:t>}</a:t>
            </a:r>
            <a:endParaRPr sz="2800"/>
          </a:p>
          <a:p>
            <a:pPr lvl="0" marL="0" indent="0">
              <a:buSzTx/>
              <a:buNone/>
              <a:defRPr sz="1800"/>
            </a:pPr>
            <a:endParaRPr sz="2800"/>
          </a:p>
          <a:p>
            <a:pPr lvl="0" marL="0" indent="0">
              <a:buSzTx/>
              <a:buNone/>
              <a:defRPr sz="1800"/>
            </a:pPr>
            <a:r>
              <a:rPr sz="2800"/>
              <a:t>Fraction  number = </a:t>
            </a:r>
            <a:r>
              <a:rPr b="1" sz="2800"/>
              <a:t>new</a:t>
            </a:r>
            <a:r>
              <a:rPr sz="2800"/>
              <a:t> Fraction( 7, 12 );</a:t>
            </a:r>
            <a:endParaRPr sz="2800"/>
          </a:p>
          <a:p>
            <a:pPr lvl="0" marL="0" indent="0">
              <a:buSzTx/>
              <a:buNone/>
              <a:defRPr sz="1800"/>
            </a:pPr>
            <a:r>
              <a:rPr sz="2800"/>
              <a:t>Fraction  another = </a:t>
            </a:r>
            <a:r>
              <a:rPr b="1" sz="2800"/>
              <a:t>new</a:t>
            </a:r>
            <a:r>
              <a:rPr sz="2800"/>
              <a:t> Fraction( );</a:t>
            </a:r>
          </a:p>
        </p:txBody>
      </p:sp>
    </p:spTree>
  </p:cSld>
  <p:clrMapOvr>
    <a:masterClrMapping/>
  </p:clrMapOvr>
  <p:transition spd="med" advClick="1"/>
</p:sld>
</file>

<file path=ppt/slides/slide5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06" name="Shape 206"/>
          <p:cNvSpPr/>
          <p:nvPr>
            <p:ph type="title"/>
          </p:nvPr>
        </p:nvSpPr>
        <p:spPr>
          <a:prstGeom prst="rect">
            <a:avLst/>
          </a:prstGeom>
        </p:spPr>
        <p:txBody>
          <a:bodyPr/>
          <a:lstStyle/>
          <a:p>
            <a:pPr lvl="0">
              <a:defRPr b="0" sz="1800"/>
            </a:pPr>
            <a:r>
              <a:rPr b="1" sz="4600"/>
              <a:t>アプリケーションでのウィンドウ</a:t>
            </a:r>
          </a:p>
        </p:txBody>
      </p:sp>
      <p:sp>
        <p:nvSpPr>
          <p:cNvPr id="207" name="Shape 207"/>
          <p:cNvSpPr/>
          <p:nvPr>
            <p:ph type="body" idx="1"/>
          </p:nvPr>
        </p:nvSpPr>
        <p:spPr>
          <a:prstGeom prst="rect">
            <a:avLst/>
          </a:prstGeom>
        </p:spPr>
        <p:txBody>
          <a:bodyPr/>
          <a:lstStyle/>
          <a:p>
            <a:pPr lvl="0">
              <a:buBlip>
                <a:blip r:embed="rId2"/>
              </a:buBlip>
              <a:defRPr sz="1800"/>
            </a:pPr>
            <a:r>
              <a:rPr sz="2800"/>
              <a:t>Frame</a:t>
            </a:r>
            <a:r>
              <a:rPr sz="2800"/>
              <a:t>クラスのサブクラスとしてクラスを定義する</a:t>
            </a:r>
            <a:endParaRPr sz="2800"/>
          </a:p>
          <a:p>
            <a:pPr lvl="0">
              <a:buBlip>
                <a:blip r:embed="rId2"/>
              </a:buBlip>
              <a:defRPr sz="1800"/>
            </a:pPr>
            <a:r>
              <a:rPr sz="2800"/>
              <a:t>init</a:t>
            </a:r>
            <a:r>
              <a:rPr sz="2800"/>
              <a:t>メソッドの替わりにコンストラクタを用いて初期化する</a:t>
            </a:r>
            <a:endParaRPr sz="2800"/>
          </a:p>
          <a:p>
            <a:pPr lvl="0">
              <a:buBlip>
                <a:blip r:embed="rId2"/>
              </a:buBlip>
              <a:defRPr sz="1800"/>
            </a:pPr>
            <a:r>
              <a:rPr sz="2800"/>
              <a:t>コンストラクタの中で、</a:t>
            </a:r>
            <a:r>
              <a:rPr b="1" sz="2800"/>
              <a:t>super</a:t>
            </a:r>
            <a:r>
              <a:rPr sz="2800"/>
              <a:t>コンストラクタを使ってウィンドウを生成する</a:t>
            </a:r>
            <a:endParaRPr sz="2800"/>
          </a:p>
          <a:p>
            <a:pPr lvl="0">
              <a:buBlip>
                <a:blip r:embed="rId2"/>
              </a:buBlip>
              <a:defRPr sz="1800"/>
            </a:pPr>
            <a:r>
              <a:rPr sz="2800"/>
              <a:t>コンストラクタの中で、</a:t>
            </a:r>
            <a:r>
              <a:rPr sz="2800"/>
              <a:t>setSize</a:t>
            </a:r>
            <a:r>
              <a:rPr sz="2800"/>
              <a:t>メソッドと</a:t>
            </a:r>
            <a:r>
              <a:rPr sz="2800"/>
              <a:t>setVisible</a:t>
            </a:r>
            <a:r>
              <a:rPr sz="2800"/>
              <a:t>メソッドを呼び出す</a:t>
            </a:r>
            <a:endParaRPr sz="2800"/>
          </a:p>
          <a:p>
            <a:pPr lvl="0">
              <a:buBlip>
                <a:blip r:embed="rId2"/>
              </a:buBlip>
              <a:defRPr sz="1800"/>
            </a:pPr>
            <a:r>
              <a:rPr sz="2800"/>
              <a:t>main</a:t>
            </a:r>
            <a:r>
              <a:rPr sz="2800"/>
              <a:t>メソッドから、自クラスのインスタンスを１つ作る</a:t>
            </a:r>
          </a:p>
        </p:txBody>
      </p:sp>
    </p:spTree>
  </p:cSld>
  <p:clrMapOvr>
    <a:masterClrMapping/>
  </p:clrMapOvr>
  <p:transition spd="med" advClick="1"/>
</p:sld>
</file>

<file path=ppt/slides/slide5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09" name="Shape 209"/>
          <p:cNvSpPr/>
          <p:nvPr>
            <p:ph type="title"/>
          </p:nvPr>
        </p:nvSpPr>
        <p:spPr>
          <a:prstGeom prst="rect">
            <a:avLst/>
          </a:prstGeom>
        </p:spPr>
        <p:txBody>
          <a:bodyPr/>
          <a:lstStyle/>
          <a:p>
            <a:pPr lvl="0">
              <a:defRPr b="0" sz="1800"/>
            </a:pPr>
            <a:r>
              <a:rPr b="1" sz="4600"/>
              <a:t>アプリケーションでのウィンドウ</a:t>
            </a:r>
          </a:p>
        </p:txBody>
      </p:sp>
      <p:sp>
        <p:nvSpPr>
          <p:cNvPr id="210" name="Shape 210"/>
          <p:cNvSpPr/>
          <p:nvPr>
            <p:ph type="body" idx="1"/>
          </p:nvPr>
        </p:nvSpPr>
        <p:spPr>
          <a:xfrm>
            <a:off x="1270000" y="1739900"/>
            <a:ext cx="10464800" cy="7099300"/>
          </a:xfrm>
          <a:prstGeom prst="rect">
            <a:avLst/>
          </a:prstGeom>
        </p:spPr>
        <p:txBody>
          <a:bodyPr/>
          <a:lstStyle/>
          <a:p>
            <a:pPr lvl="0" marL="489908" indent="-489908">
              <a:buBlip>
                <a:blip r:embed="rId2"/>
              </a:buBlip>
              <a:defRPr sz="1800"/>
            </a:pPr>
            <a:r>
              <a:rPr sz="2800"/>
              <a:t>例：</a:t>
            </a:r>
            <a:endParaRPr sz="2800"/>
          </a:p>
          <a:p>
            <a:pPr lvl="0" marL="0" indent="0">
              <a:buSzTx/>
              <a:buNone/>
              <a:defRPr sz="1800"/>
            </a:pPr>
            <a:r>
              <a:rPr b="1" sz="2800"/>
              <a:t>import	</a:t>
            </a:r>
            <a:r>
              <a:rPr sz="2800"/>
              <a:t>java.awt.*;</a:t>
            </a:r>
            <a:endParaRPr sz="2800"/>
          </a:p>
          <a:p>
            <a:pPr lvl="0" marL="0" indent="0">
              <a:buSzTx/>
              <a:buNone/>
              <a:defRPr sz="1800"/>
            </a:pPr>
            <a:r>
              <a:rPr b="1" sz="2800"/>
              <a:t>public</a:t>
            </a:r>
            <a:r>
              <a:rPr sz="2800"/>
              <a:t> </a:t>
            </a:r>
            <a:r>
              <a:rPr b="1" sz="2800"/>
              <a:t>class</a:t>
            </a:r>
            <a:r>
              <a:rPr sz="2800"/>
              <a:t> SampleFrame </a:t>
            </a:r>
            <a:r>
              <a:rPr b="1" sz="2800"/>
              <a:t>extends</a:t>
            </a:r>
            <a:r>
              <a:rPr sz="2800"/>
              <a:t> Frame {</a:t>
            </a:r>
            <a:endParaRPr sz="2800"/>
          </a:p>
          <a:p>
            <a:pPr lvl="0" marL="0" indent="0">
              <a:buSzTx/>
              <a:buNone/>
              <a:defRPr sz="1800"/>
            </a:pPr>
            <a:r>
              <a:rPr sz="2800"/>
              <a:t>	SampleFrame( ) {</a:t>
            </a:r>
            <a:endParaRPr sz="2800"/>
          </a:p>
          <a:p>
            <a:pPr lvl="2" marL="0" indent="939800">
              <a:buSzTx/>
              <a:buNone/>
              <a:defRPr sz="1800"/>
            </a:pPr>
            <a:r>
              <a:rPr sz="2800"/>
              <a:t>  </a:t>
            </a:r>
            <a:r>
              <a:rPr b="1" sz="2800"/>
              <a:t>super</a:t>
            </a:r>
            <a:r>
              <a:rPr sz="2800"/>
              <a:t>( "Sample" ); setSize( 300, 300 );</a:t>
            </a:r>
            <a:endParaRPr sz="2800"/>
          </a:p>
          <a:p>
            <a:pPr lvl="2" marL="0" indent="939800">
              <a:buSzTx/>
              <a:buNone/>
              <a:defRPr sz="1800"/>
            </a:pPr>
            <a:r>
              <a:rPr sz="2800"/>
              <a:t>  setVisible( </a:t>
            </a:r>
            <a:r>
              <a:rPr b="1" sz="2800"/>
              <a:t>true</a:t>
            </a:r>
            <a:r>
              <a:rPr sz="2800"/>
              <a:t> );  }</a:t>
            </a:r>
            <a:endParaRPr sz="2800"/>
          </a:p>
          <a:p>
            <a:pPr lvl="0" marL="0" indent="0">
              <a:buSzTx/>
              <a:buNone/>
              <a:defRPr sz="1800"/>
            </a:pPr>
            <a:r>
              <a:rPr sz="2800"/>
              <a:t>	</a:t>
            </a:r>
            <a:r>
              <a:rPr b="1" sz="2800"/>
              <a:t>public</a:t>
            </a:r>
            <a:r>
              <a:rPr sz="2800"/>
              <a:t> </a:t>
            </a:r>
            <a:r>
              <a:rPr b="1" sz="2800"/>
              <a:t>void</a:t>
            </a:r>
            <a:r>
              <a:rPr sz="2800"/>
              <a:t> paint( Graphics g ) {</a:t>
            </a:r>
            <a:endParaRPr sz="2800"/>
          </a:p>
          <a:p>
            <a:pPr lvl="0" marL="0" indent="0">
              <a:buSzTx/>
              <a:buNone/>
              <a:defRPr sz="1800"/>
            </a:pPr>
            <a:r>
              <a:rPr sz="2800"/>
              <a:t>           g.setColor( Color.blue );</a:t>
            </a:r>
            <a:endParaRPr sz="2800"/>
          </a:p>
          <a:p>
            <a:pPr lvl="0" marL="0" indent="0">
              <a:buSzTx/>
              <a:buNone/>
              <a:defRPr sz="1800"/>
            </a:pPr>
            <a:r>
              <a:rPr sz="2800"/>
              <a:t>           g.drawLine( 10, 10, 200, 200 ); }</a:t>
            </a:r>
            <a:endParaRPr sz="2800"/>
          </a:p>
          <a:p>
            <a:pPr lvl="0" marL="0" indent="0">
              <a:buSzTx/>
              <a:buNone/>
              <a:defRPr sz="1800"/>
            </a:pPr>
            <a:r>
              <a:rPr sz="2800"/>
              <a:t>	</a:t>
            </a:r>
            <a:r>
              <a:rPr b="1" sz="2800"/>
              <a:t>public</a:t>
            </a:r>
            <a:r>
              <a:rPr sz="2800"/>
              <a:t> </a:t>
            </a:r>
            <a:r>
              <a:rPr b="1" sz="2800"/>
              <a:t>static</a:t>
            </a:r>
            <a:r>
              <a:rPr sz="2800"/>
              <a:t> </a:t>
            </a:r>
            <a:r>
              <a:rPr b="1" sz="2800"/>
              <a:t>void</a:t>
            </a:r>
            <a:r>
              <a:rPr sz="2800"/>
              <a:t> main( String [ ] args ) {</a:t>
            </a:r>
            <a:endParaRPr sz="2800"/>
          </a:p>
          <a:p>
            <a:pPr lvl="2" marL="0" indent="939800">
              <a:buSzTx/>
              <a:buNone/>
              <a:defRPr sz="1800"/>
            </a:pPr>
            <a:r>
              <a:rPr b="1" sz="2800"/>
              <a:t>new</a:t>
            </a:r>
            <a:r>
              <a:rPr sz="2800"/>
              <a:t>  SampleFrame( );  }</a:t>
            </a:r>
          </a:p>
        </p:txBody>
      </p:sp>
    </p:spTree>
  </p:cSld>
  <p:clrMapOvr>
    <a:masterClrMapping/>
  </p:clrMapOvr>
  <p:transition spd="med" advClick="1"/>
</p:sld>
</file>

<file path=ppt/slides/slide5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12" name="Shape 212"/>
          <p:cNvSpPr/>
          <p:nvPr>
            <p:ph type="title"/>
          </p:nvPr>
        </p:nvSpPr>
        <p:spPr>
          <a:prstGeom prst="rect">
            <a:avLst/>
          </a:prstGeom>
        </p:spPr>
        <p:txBody>
          <a:bodyPr/>
          <a:lstStyle/>
          <a:p>
            <a:pPr lvl="0">
              <a:defRPr b="0" sz="1800"/>
            </a:pPr>
            <a:r>
              <a:rPr b="1" sz="4600"/>
              <a:t>クラスメソッド</a:t>
            </a:r>
          </a:p>
        </p:txBody>
      </p:sp>
      <p:sp>
        <p:nvSpPr>
          <p:cNvPr id="213" name="Shape 213"/>
          <p:cNvSpPr/>
          <p:nvPr>
            <p:ph type="body" idx="1"/>
          </p:nvPr>
        </p:nvSpPr>
        <p:spPr>
          <a:prstGeom prst="rect">
            <a:avLst/>
          </a:prstGeom>
        </p:spPr>
        <p:txBody>
          <a:bodyPr/>
          <a:lstStyle/>
          <a:p>
            <a:pPr lvl="0">
              <a:buBlip>
                <a:blip r:embed="rId2"/>
              </a:buBlip>
              <a:defRPr sz="1800"/>
            </a:pPr>
            <a:r>
              <a:rPr sz="2800"/>
              <a:t>クラスフィールドやクラスメソッドは、クラスだけが持つことのできる変数やメソッドである。</a:t>
            </a:r>
            <a:endParaRPr sz="2800"/>
          </a:p>
          <a:p>
            <a:pPr lvl="0">
              <a:buBlip>
                <a:blip r:embed="rId2"/>
              </a:buBlip>
              <a:defRPr sz="1800"/>
            </a:pPr>
            <a:endParaRPr sz="2800"/>
          </a:p>
          <a:p>
            <a:pPr lvl="0">
              <a:buBlip>
                <a:blip r:embed="rId2"/>
              </a:buBlip>
              <a:defRPr sz="1800"/>
            </a:pPr>
            <a:r>
              <a:rPr sz="2800"/>
              <a:t>クラスメソッドでは、特定のインスタンスに依拠しているわけではないので、</a:t>
            </a:r>
            <a:r>
              <a:rPr b="1" sz="2800"/>
              <a:t>this</a:t>
            </a:r>
            <a:r>
              <a:rPr sz="2800"/>
              <a:t>は使えない</a:t>
            </a:r>
            <a:endParaRPr sz="2800"/>
          </a:p>
          <a:p>
            <a:pPr lvl="0">
              <a:buBlip>
                <a:blip r:embed="rId2"/>
              </a:buBlip>
              <a:defRPr sz="1800"/>
            </a:pPr>
            <a:endParaRPr sz="2800"/>
          </a:p>
          <a:p>
            <a:pPr lvl="0">
              <a:buBlip>
                <a:blip r:embed="rId2"/>
              </a:buBlip>
              <a:defRPr sz="1800"/>
            </a:pPr>
            <a:r>
              <a:rPr sz="2800"/>
              <a:t>クラスメソッドを呼び出すときは、</a:t>
            </a:r>
            <a:br>
              <a:rPr sz="2800"/>
            </a:br>
            <a:r>
              <a:rPr sz="2800"/>
              <a:t>        クラス名.クラスメソッド名( パラメータ )</a:t>
            </a:r>
            <a:br>
              <a:rPr sz="2800"/>
            </a:br>
            <a:r>
              <a:rPr sz="2800"/>
              <a:t>という形で呼び出す。</a:t>
            </a:r>
          </a:p>
        </p:txBody>
      </p:sp>
    </p:spTree>
  </p:cSld>
  <p:clrMapOvr>
    <a:masterClrMapping/>
  </p:clrMapOvr>
  <p:transition spd="med" advClick="1"/>
</p:sld>
</file>

<file path=ppt/slides/slide5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15" name="Shape 215"/>
          <p:cNvSpPr/>
          <p:nvPr>
            <p:ph type="title"/>
          </p:nvPr>
        </p:nvSpPr>
        <p:spPr>
          <a:prstGeom prst="rect">
            <a:avLst/>
          </a:prstGeom>
        </p:spPr>
        <p:txBody>
          <a:bodyPr/>
          <a:lstStyle/>
          <a:p>
            <a:pPr lvl="0">
              <a:defRPr b="0" sz="1800"/>
            </a:pPr>
            <a:r>
              <a:rPr b="1" sz="4600"/>
              <a:t>クラスメソッドからの呼出し</a:t>
            </a:r>
          </a:p>
        </p:txBody>
      </p:sp>
      <p:sp>
        <p:nvSpPr>
          <p:cNvPr id="216" name="Shape 216"/>
          <p:cNvSpPr/>
          <p:nvPr>
            <p:ph type="body" idx="1"/>
          </p:nvPr>
        </p:nvSpPr>
        <p:spPr>
          <a:prstGeom prst="rect">
            <a:avLst/>
          </a:prstGeom>
        </p:spPr>
        <p:txBody>
          <a:bodyPr/>
          <a:lstStyle/>
          <a:p>
            <a:pPr lvl="0">
              <a:buBlip>
                <a:blip r:embed="rId2"/>
              </a:buBlip>
              <a:defRPr sz="1800"/>
            </a:pPr>
            <a:r>
              <a:rPr sz="2800"/>
              <a:t>インスタンスメソッドや、インスタンス変数を参照したい場合は、そのクラス自身から、オブジェクトを作る</a:t>
            </a:r>
            <a:endParaRPr sz="2800"/>
          </a:p>
          <a:p>
            <a:pPr lvl="1">
              <a:defRPr sz="1800"/>
            </a:pPr>
            <a:r>
              <a:rPr sz="2800"/>
              <a:t>例：  </a:t>
            </a:r>
            <a:r>
              <a:rPr sz="2800">
                <a:latin typeface="Palatino"/>
                <a:ea typeface="Palatino"/>
                <a:cs typeface="Palatino"/>
                <a:sym typeface="Palatino"/>
              </a:rPr>
              <a:t>Practice1  </a:t>
            </a:r>
            <a:r>
              <a:rPr i="1" sz="2800">
                <a:latin typeface="Palatino"/>
                <a:ea typeface="Palatino"/>
                <a:cs typeface="Palatino"/>
                <a:sym typeface="Palatino"/>
              </a:rPr>
              <a:t>self</a:t>
            </a:r>
            <a:r>
              <a:rPr sz="2800">
                <a:latin typeface="Palatino"/>
                <a:ea typeface="Palatino"/>
                <a:cs typeface="Palatino"/>
                <a:sym typeface="Palatino"/>
              </a:rPr>
              <a:t> = </a:t>
            </a:r>
            <a:r>
              <a:rPr b="1" sz="2800">
                <a:latin typeface="Palatino"/>
                <a:ea typeface="Palatino"/>
                <a:cs typeface="Palatino"/>
                <a:sym typeface="Palatino"/>
              </a:rPr>
              <a:t>new</a:t>
            </a:r>
            <a:r>
              <a:rPr sz="2800">
                <a:latin typeface="Palatino"/>
                <a:ea typeface="Palatino"/>
                <a:cs typeface="Palatino"/>
                <a:sym typeface="Palatino"/>
              </a:rPr>
              <a:t> Practice1( );</a:t>
            </a:r>
            <a:endParaRPr sz="2800">
              <a:latin typeface="Palatino"/>
              <a:ea typeface="Palatino"/>
              <a:cs typeface="Palatino"/>
              <a:sym typeface="Palatino"/>
            </a:endParaRPr>
          </a:p>
          <a:p>
            <a:pPr lvl="0">
              <a:buBlip>
                <a:blip r:embed="rId2"/>
              </a:buBlip>
              <a:defRPr sz="1800"/>
            </a:pPr>
            <a:endParaRPr sz="2800"/>
          </a:p>
          <a:p>
            <a:pPr lvl="0">
              <a:buBlip>
                <a:blip r:embed="rId2"/>
              </a:buBlip>
              <a:defRPr sz="1800"/>
            </a:pPr>
            <a:r>
              <a:rPr sz="2800"/>
              <a:t>そのオブジェクトを参照する変数を通して、インスタンスメソッドを呼び出したり、インスタンス変数にアクセスする</a:t>
            </a:r>
            <a:endParaRPr sz="2800"/>
          </a:p>
          <a:p>
            <a:pPr lvl="1">
              <a:defRPr sz="1800"/>
            </a:pPr>
            <a:r>
              <a:rPr sz="2800"/>
              <a:t>例： </a:t>
            </a:r>
            <a:r>
              <a:rPr i="1" sz="2800">
                <a:latin typeface="Palatino"/>
                <a:ea typeface="Palatino"/>
                <a:cs typeface="Palatino"/>
                <a:sym typeface="Palatino"/>
              </a:rPr>
              <a:t>self</a:t>
            </a:r>
            <a:r>
              <a:rPr sz="2800">
                <a:latin typeface="Palatino"/>
                <a:ea typeface="Palatino"/>
                <a:cs typeface="Palatino"/>
                <a:sym typeface="Palatino"/>
              </a:rPr>
              <a:t>.displayNumber( 10 )</a:t>
            </a:r>
            <a:r>
              <a:rPr sz="2800"/>
              <a:t>;</a:t>
            </a:r>
            <a:endParaRPr sz="2800"/>
          </a:p>
          <a:p>
            <a:pPr lvl="1">
              <a:defRPr sz="1800"/>
            </a:pPr>
            <a:r>
              <a:rPr sz="2800"/>
              <a:t>例： </a:t>
            </a:r>
            <a:r>
              <a:rPr i="1" sz="2800">
                <a:latin typeface="Palatino"/>
                <a:ea typeface="Palatino"/>
                <a:cs typeface="Palatino"/>
                <a:sym typeface="Palatino"/>
              </a:rPr>
              <a:t>self</a:t>
            </a:r>
            <a:r>
              <a:rPr sz="2800">
                <a:latin typeface="Palatino"/>
                <a:ea typeface="Palatino"/>
                <a:cs typeface="Palatino"/>
                <a:sym typeface="Palatino"/>
              </a:rPr>
              <a:t>.current += 10</a:t>
            </a:r>
            <a:r>
              <a:rPr sz="2800"/>
              <a:t>;</a:t>
            </a:r>
          </a:p>
        </p:txBody>
      </p:sp>
    </p:spTree>
  </p:cSld>
  <p:clrMapOvr>
    <a:masterClrMapping/>
  </p:clrMapOvr>
  <p:transition spd="med" advClick="1"/>
</p:sld>
</file>

<file path=ppt/slides/slide5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18" name="Shape 218"/>
          <p:cNvSpPr/>
          <p:nvPr>
            <p:ph type="title"/>
          </p:nvPr>
        </p:nvSpPr>
        <p:spPr>
          <a:prstGeom prst="rect">
            <a:avLst/>
          </a:prstGeom>
        </p:spPr>
        <p:txBody>
          <a:bodyPr/>
          <a:lstStyle/>
          <a:p>
            <a:pPr lvl="0">
              <a:defRPr b="0" sz="1800"/>
            </a:pPr>
            <a:r>
              <a:rPr b="1" sz="4600"/>
              <a:t>クラスメソッド、フィールドの例</a:t>
            </a:r>
          </a:p>
        </p:txBody>
      </p:sp>
      <p:sp>
        <p:nvSpPr>
          <p:cNvPr id="219" name="Shape 219"/>
          <p:cNvSpPr/>
          <p:nvPr>
            <p:ph type="body" idx="1"/>
          </p:nvPr>
        </p:nvSpPr>
        <p:spPr>
          <a:xfrm>
            <a:off x="1270000" y="1752600"/>
            <a:ext cx="10464800" cy="7084880"/>
          </a:xfrm>
          <a:prstGeom prst="rect">
            <a:avLst/>
          </a:prstGeom>
        </p:spPr>
        <p:txBody>
          <a:bodyPr/>
          <a:lstStyle/>
          <a:p>
            <a:pPr lvl="0" marL="0" indent="0">
              <a:lnSpc>
                <a:spcPct val="90000"/>
              </a:lnSpc>
              <a:buSzTx/>
              <a:buNone/>
              <a:defRPr sz="1800"/>
            </a:pPr>
            <a:r>
              <a:rPr b="1" sz="2800"/>
              <a:t>class</a:t>
            </a:r>
            <a:r>
              <a:rPr sz="2800"/>
              <a:t> Color4 {</a:t>
            </a:r>
            <a:endParaRPr sz="2800"/>
          </a:p>
          <a:p>
            <a:pPr lvl="0" marL="0" indent="0">
              <a:lnSpc>
                <a:spcPct val="90000"/>
              </a:lnSpc>
              <a:buSzTx/>
              <a:buNone/>
              <a:defRPr sz="1800"/>
            </a:pPr>
            <a:r>
              <a:rPr sz="2800"/>
              <a:t>    </a:t>
            </a:r>
            <a:r>
              <a:rPr b="1" sz="2800"/>
              <a:t>public</a:t>
            </a:r>
            <a:r>
              <a:rPr sz="2800"/>
              <a:t> </a:t>
            </a:r>
            <a:r>
              <a:rPr b="1" sz="2800"/>
              <a:t>int</a:t>
            </a:r>
            <a:r>
              <a:rPr sz="2800"/>
              <a:t> red, blue, green, alpha;</a:t>
            </a:r>
            <a:endParaRPr sz="2800"/>
          </a:p>
          <a:p>
            <a:pPr lvl="0" marL="0" indent="0">
              <a:lnSpc>
                <a:spcPct val="90000"/>
              </a:lnSpc>
              <a:buSzTx/>
              <a:buNone/>
              <a:defRPr sz="1800"/>
            </a:pPr>
            <a:r>
              <a:rPr sz="2800"/>
              <a:t>    </a:t>
            </a:r>
            <a:r>
              <a:rPr b="1" sz="2800"/>
              <a:t>final</a:t>
            </a:r>
            <a:r>
              <a:rPr sz="2800"/>
              <a:t> </a:t>
            </a:r>
            <a:r>
              <a:rPr b="1" sz="2800"/>
              <a:t>static</a:t>
            </a:r>
            <a:r>
              <a:rPr sz="2800"/>
              <a:t> Color4  RED = </a:t>
            </a:r>
            <a:r>
              <a:rPr b="1" sz="2800"/>
              <a:t>new</a:t>
            </a:r>
            <a:r>
              <a:rPr sz="2800"/>
              <a:t> Color4( 255, 0, 0, 255 );</a:t>
            </a:r>
            <a:endParaRPr sz="2800"/>
          </a:p>
          <a:p>
            <a:pPr lvl="0" marL="0" indent="0">
              <a:lnSpc>
                <a:spcPct val="90000"/>
              </a:lnSpc>
              <a:buSzTx/>
              <a:buNone/>
              <a:defRPr sz="1800"/>
            </a:pPr>
            <a:r>
              <a:rPr sz="2800"/>
              <a:t>    </a:t>
            </a:r>
            <a:r>
              <a:rPr b="1" sz="2800"/>
              <a:t>static</a:t>
            </a:r>
            <a:r>
              <a:rPr sz="2800"/>
              <a:t> Color4  createBlackColor4( ) {</a:t>
            </a:r>
            <a:endParaRPr sz="2800"/>
          </a:p>
          <a:p>
            <a:pPr lvl="0" marL="0" indent="0">
              <a:lnSpc>
                <a:spcPct val="90000"/>
              </a:lnSpc>
              <a:buSzTx/>
              <a:buNone/>
              <a:defRPr sz="1800"/>
            </a:pPr>
            <a:r>
              <a:rPr sz="2800"/>
              <a:t>        </a:t>
            </a:r>
            <a:r>
              <a:rPr b="1" sz="2800"/>
              <a:t>return</a:t>
            </a:r>
            <a:r>
              <a:rPr sz="2800"/>
              <a:t>  </a:t>
            </a:r>
            <a:r>
              <a:rPr b="1" sz="2800"/>
              <a:t>new</a:t>
            </a:r>
            <a:r>
              <a:rPr sz="2800"/>
              <a:t> Color4( 0, 0, 0, 255 );</a:t>
            </a:r>
            <a:endParaRPr sz="2800"/>
          </a:p>
          <a:p>
            <a:pPr lvl="0" marL="0" indent="0">
              <a:lnSpc>
                <a:spcPct val="90000"/>
              </a:lnSpc>
              <a:buSzTx/>
              <a:buNone/>
              <a:defRPr sz="1800"/>
            </a:pPr>
            <a:r>
              <a:rPr sz="2800"/>
              <a:t>    }</a:t>
            </a:r>
            <a:endParaRPr sz="2800"/>
          </a:p>
          <a:p>
            <a:pPr lvl="0" marL="0" indent="0">
              <a:lnSpc>
                <a:spcPct val="90000"/>
              </a:lnSpc>
              <a:buSzTx/>
              <a:buNone/>
              <a:defRPr sz="1800"/>
            </a:pPr>
            <a:endParaRPr sz="2800"/>
          </a:p>
          <a:p>
            <a:pPr lvl="0" marL="0" indent="0">
              <a:lnSpc>
                <a:spcPct val="90000"/>
              </a:lnSpc>
              <a:buSzTx/>
              <a:buNone/>
              <a:defRPr sz="1800"/>
            </a:pPr>
            <a:r>
              <a:rPr sz="2800"/>
              <a:t>    </a:t>
            </a:r>
            <a:r>
              <a:rPr b="1" sz="2800"/>
              <a:t>public</a:t>
            </a:r>
            <a:r>
              <a:rPr sz="2800"/>
              <a:t> Color4( </a:t>
            </a:r>
            <a:r>
              <a:rPr b="1" sz="2800"/>
              <a:t>int</a:t>
            </a:r>
            <a:r>
              <a:rPr sz="2800"/>
              <a:t> r, </a:t>
            </a:r>
            <a:r>
              <a:rPr b="1" sz="2800"/>
              <a:t>int</a:t>
            </a:r>
            <a:r>
              <a:rPr sz="2800"/>
              <a:t> b, </a:t>
            </a:r>
            <a:r>
              <a:rPr b="1" sz="2800"/>
              <a:t>int</a:t>
            </a:r>
            <a:r>
              <a:rPr sz="2800"/>
              <a:t> g, </a:t>
            </a:r>
            <a:r>
              <a:rPr b="1" sz="2800"/>
              <a:t>int</a:t>
            </a:r>
            <a:r>
              <a:rPr sz="2800"/>
              <a:t> a ) {</a:t>
            </a:r>
            <a:endParaRPr sz="2800"/>
          </a:p>
          <a:p>
            <a:pPr lvl="0" marL="0" indent="0">
              <a:lnSpc>
                <a:spcPct val="90000"/>
              </a:lnSpc>
              <a:buSzTx/>
              <a:buNone/>
              <a:defRPr sz="1800"/>
            </a:pPr>
            <a:r>
              <a:rPr sz="2800"/>
              <a:t>          red = r; blue = b; green = g; alpha = a;</a:t>
            </a:r>
            <a:endParaRPr sz="2800"/>
          </a:p>
          <a:p>
            <a:pPr lvl="0" marL="0" indent="0">
              <a:lnSpc>
                <a:spcPct val="90000"/>
              </a:lnSpc>
              <a:buSzTx/>
              <a:buNone/>
              <a:defRPr sz="1800"/>
            </a:pPr>
            <a:r>
              <a:rPr sz="2800"/>
              <a:t>    }</a:t>
            </a:r>
            <a:endParaRPr sz="2800"/>
          </a:p>
          <a:p>
            <a:pPr lvl="0" marL="0" indent="0">
              <a:lnSpc>
                <a:spcPct val="90000"/>
              </a:lnSpc>
              <a:buSzTx/>
              <a:buNone/>
              <a:defRPr sz="1800"/>
            </a:pPr>
            <a:r>
              <a:rPr sz="2800"/>
              <a:t>}</a:t>
            </a:r>
          </a:p>
        </p:txBody>
      </p:sp>
    </p:spTree>
  </p:cSld>
  <p:clrMapOvr>
    <a:masterClrMapping/>
  </p:clrMapOvr>
  <p:transition spd="med" advClick="1"/>
</p:sld>
</file>

<file path=ppt/slides/slide5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21" name="Shape 221"/>
          <p:cNvSpPr/>
          <p:nvPr>
            <p:ph type="title"/>
          </p:nvPr>
        </p:nvSpPr>
        <p:spPr>
          <a:prstGeom prst="rect">
            <a:avLst/>
          </a:prstGeom>
        </p:spPr>
        <p:txBody>
          <a:bodyPr/>
          <a:lstStyle/>
          <a:p>
            <a:pPr lvl="0">
              <a:defRPr b="0" sz="1800"/>
            </a:pPr>
            <a:r>
              <a:rPr b="1" sz="4600"/>
              <a:t>クラス変数</a:t>
            </a:r>
          </a:p>
        </p:txBody>
      </p:sp>
      <p:sp>
        <p:nvSpPr>
          <p:cNvPr id="222" name="Shape 222"/>
          <p:cNvSpPr/>
          <p:nvPr>
            <p:ph type="body" idx="1"/>
          </p:nvPr>
        </p:nvSpPr>
        <p:spPr>
          <a:prstGeom prst="rect">
            <a:avLst/>
          </a:prstGeom>
        </p:spPr>
        <p:txBody>
          <a:bodyPr/>
          <a:lstStyle/>
          <a:p>
            <a:pPr lvl="0">
              <a:buBlip>
                <a:blip r:embed="rId2"/>
              </a:buBlip>
              <a:defRPr sz="1800"/>
            </a:pPr>
            <a:r>
              <a:rPr sz="2800"/>
              <a:t>そのクラスに（そのクラスに属するオブジェクトに）共通で１つの値を保持することができる変数を定義できる</a:t>
            </a:r>
            <a:endParaRPr sz="2800"/>
          </a:p>
          <a:p>
            <a:pPr lvl="0">
              <a:buBlip>
                <a:blip r:embed="rId2"/>
              </a:buBlip>
              <a:defRPr sz="1800"/>
            </a:pPr>
            <a:r>
              <a:rPr sz="2800"/>
              <a:t>クラス変数には、</a:t>
            </a:r>
            <a:r>
              <a:rPr b="1" sz="2800"/>
              <a:t>static</a:t>
            </a:r>
            <a:r>
              <a:rPr sz="2800"/>
              <a:t>修飾子を用いる</a:t>
            </a:r>
            <a:endParaRPr sz="2800"/>
          </a:p>
          <a:p>
            <a:pPr lvl="0">
              <a:buBlip>
                <a:blip r:embed="rId2"/>
              </a:buBlip>
              <a:defRPr sz="1800"/>
            </a:pPr>
            <a:r>
              <a:rPr sz="2800"/>
              <a:t>オブジェクトからは自由にアクセスできる</a:t>
            </a:r>
            <a:endParaRPr sz="2800"/>
          </a:p>
          <a:p>
            <a:pPr lvl="0">
              <a:buBlip>
                <a:blip r:embed="rId2"/>
              </a:buBlip>
              <a:defRPr sz="1800"/>
            </a:pPr>
            <a:r>
              <a:rPr b="1" sz="2800"/>
              <a:t>public</a:t>
            </a:r>
            <a:r>
              <a:rPr sz="2800"/>
              <a:t>、</a:t>
            </a:r>
            <a:r>
              <a:rPr b="1" sz="2800"/>
              <a:t>private</a:t>
            </a:r>
            <a:r>
              <a:rPr sz="2800"/>
              <a:t>などと併用することができる</a:t>
            </a:r>
            <a:endParaRPr sz="2800"/>
          </a:p>
          <a:p>
            <a:pPr lvl="0">
              <a:buBlip>
                <a:blip r:embed="rId2"/>
              </a:buBlip>
              <a:defRPr sz="1800"/>
            </a:pPr>
            <a:r>
              <a:rPr sz="2800"/>
              <a:t>外部からアクセスするときは、</a:t>
            </a:r>
            <a:endParaRPr sz="2800"/>
          </a:p>
          <a:p>
            <a:pPr lvl="1">
              <a:defRPr sz="1800"/>
            </a:pPr>
            <a:r>
              <a:rPr sz="2800"/>
              <a:t>クラス名.クラス変数名</a:t>
            </a:r>
            <a:endParaRPr sz="2800"/>
          </a:p>
          <a:p>
            <a:pPr lvl="0">
              <a:buBlip>
                <a:blip r:embed="rId2"/>
              </a:buBlip>
              <a:defRPr sz="1800"/>
            </a:pPr>
            <a:r>
              <a:rPr sz="2800"/>
              <a:t>でアクセスする。</a:t>
            </a:r>
          </a:p>
        </p:txBody>
      </p:sp>
    </p:spTree>
  </p:cSld>
  <p:clrMapOvr>
    <a:masterClrMapping/>
  </p:clrMapOvr>
  <p:transition spd="med" advClick="1"/>
</p:sld>
</file>

<file path=ppt/slides/slide5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24" name="Shape 224"/>
          <p:cNvSpPr/>
          <p:nvPr>
            <p:ph type="title"/>
          </p:nvPr>
        </p:nvSpPr>
        <p:spPr>
          <a:prstGeom prst="rect">
            <a:avLst/>
          </a:prstGeom>
        </p:spPr>
        <p:txBody>
          <a:bodyPr/>
          <a:lstStyle/>
          <a:p>
            <a:pPr lvl="0">
              <a:defRPr b="0" sz="1800"/>
            </a:pPr>
            <a:r>
              <a:rPr b="1" sz="4600"/>
              <a:t>継承とクラス</a:t>
            </a:r>
          </a:p>
        </p:txBody>
      </p:sp>
      <p:sp>
        <p:nvSpPr>
          <p:cNvPr id="225" name="Shape 225"/>
          <p:cNvSpPr/>
          <p:nvPr>
            <p:ph type="body" idx="1"/>
          </p:nvPr>
        </p:nvSpPr>
        <p:spPr>
          <a:prstGeom prst="rect">
            <a:avLst/>
          </a:prstGeom>
        </p:spPr>
        <p:txBody>
          <a:bodyPr/>
          <a:lstStyle/>
          <a:p>
            <a:pPr lvl="0">
              <a:buBlip>
                <a:blip r:embed="rId2"/>
              </a:buBlip>
              <a:defRPr sz="1800"/>
            </a:pPr>
            <a:r>
              <a:rPr sz="3000"/>
              <a:t>final指定</a:t>
            </a:r>
            <a:endParaRPr sz="3000"/>
          </a:p>
          <a:p>
            <a:pPr lvl="0">
              <a:buBlip>
                <a:blip r:embed="rId2"/>
              </a:buBlip>
              <a:defRPr sz="1800"/>
            </a:pPr>
            <a:r>
              <a:rPr sz="3000"/>
              <a:t>protected指定</a:t>
            </a:r>
          </a:p>
        </p:txBody>
      </p:sp>
    </p:spTree>
  </p:cSld>
  <p:clrMapOvr>
    <a:masterClrMapping/>
  </p:clrMapOvr>
  <p:transition spd="med" advClick="1"/>
</p:sld>
</file>

<file path=ppt/slides/slide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2" name="Shape 52"/>
          <p:cNvSpPr/>
          <p:nvPr>
            <p:ph type="title"/>
          </p:nvPr>
        </p:nvSpPr>
        <p:spPr>
          <a:prstGeom prst="rect">
            <a:avLst/>
          </a:prstGeom>
        </p:spPr>
        <p:txBody>
          <a:bodyPr/>
          <a:lstStyle/>
          <a:p>
            <a:pPr lvl="0">
              <a:defRPr b="0" sz="1800"/>
            </a:pPr>
            <a:r>
              <a:rPr b="1" sz="4600"/>
              <a:t>特殊なインスタンス変数</a:t>
            </a:r>
          </a:p>
        </p:txBody>
      </p:sp>
      <p:sp>
        <p:nvSpPr>
          <p:cNvPr id="53" name="Shape 53"/>
          <p:cNvSpPr/>
          <p:nvPr>
            <p:ph type="body" idx="1"/>
          </p:nvPr>
        </p:nvSpPr>
        <p:spPr>
          <a:prstGeom prst="rect">
            <a:avLst/>
          </a:prstGeom>
        </p:spPr>
        <p:txBody>
          <a:bodyPr/>
          <a:lstStyle/>
          <a:p>
            <a:pPr lvl="0">
              <a:buBlip>
                <a:blip r:embed="rId2"/>
              </a:buBlip>
              <a:defRPr sz="1800"/>
            </a:pPr>
            <a:r>
              <a:rPr sz="3200"/>
              <a:t>	</a:t>
            </a:r>
            <a:r>
              <a:rPr b="1" sz="3200">
                <a:latin typeface="Palatino"/>
                <a:ea typeface="Palatino"/>
                <a:cs typeface="Palatino"/>
                <a:sym typeface="Palatino"/>
              </a:rPr>
              <a:t>this</a:t>
            </a:r>
            <a:r>
              <a:rPr sz="3200"/>
              <a:t>…このオブジェクト</a:t>
            </a:r>
            <a:endParaRPr sz="3200"/>
          </a:p>
          <a:p>
            <a:pPr lvl="0">
              <a:buBlip>
                <a:blip r:embed="rId2"/>
              </a:buBlip>
              <a:defRPr sz="1800"/>
            </a:pPr>
            <a:r>
              <a:rPr sz="3200"/>
              <a:t>	</a:t>
            </a:r>
            <a:r>
              <a:rPr b="1" sz="3200">
                <a:latin typeface="Palatino"/>
                <a:ea typeface="Palatino"/>
                <a:cs typeface="Palatino"/>
                <a:sym typeface="Palatino"/>
              </a:rPr>
              <a:t>super</a:t>
            </a:r>
            <a:r>
              <a:rPr sz="3200"/>
              <a:t>…スーパクラス（のオブジェクト）を指す</a:t>
            </a:r>
          </a:p>
        </p:txBody>
      </p:sp>
    </p:spTree>
  </p:cSld>
  <p:clrMapOvr>
    <a:masterClrMapping/>
  </p:clrMapOvr>
  <p:transition spd="med" advClick="1"/>
</p:sld>
</file>

<file path=ppt/slides/slide6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27" name="Shape 227"/>
          <p:cNvSpPr/>
          <p:nvPr>
            <p:ph type="title"/>
          </p:nvPr>
        </p:nvSpPr>
        <p:spPr>
          <a:prstGeom prst="rect">
            <a:avLst/>
          </a:prstGeom>
        </p:spPr>
        <p:txBody>
          <a:bodyPr/>
          <a:lstStyle/>
          <a:p>
            <a:pPr lvl="0">
              <a:defRPr b="0" sz="1800"/>
            </a:pPr>
            <a:r>
              <a:rPr b="1" sz="4600"/>
              <a:t>抽象クラス</a:t>
            </a:r>
          </a:p>
        </p:txBody>
      </p:sp>
      <p:sp>
        <p:nvSpPr>
          <p:cNvPr id="228" name="Shape 228"/>
          <p:cNvSpPr/>
          <p:nvPr>
            <p:ph type="body" idx="1"/>
          </p:nvPr>
        </p:nvSpPr>
        <p:spPr>
          <a:prstGeom prst="rect">
            <a:avLst/>
          </a:prstGeom>
        </p:spPr>
        <p:txBody>
          <a:bodyPr/>
          <a:lstStyle/>
          <a:p>
            <a:pPr lvl="0">
              <a:buBlip>
                <a:blip r:embed="rId2"/>
              </a:buBlip>
              <a:defRPr sz="1800"/>
            </a:pPr>
            <a:r>
              <a:rPr sz="2800"/>
              <a:t>具体的な記述を持たないスーパークラス</a:t>
            </a:r>
            <a:endParaRPr sz="2800"/>
          </a:p>
          <a:p>
            <a:pPr lvl="0">
              <a:buBlip>
                <a:blip r:embed="rId2"/>
              </a:buBlip>
              <a:defRPr sz="1800"/>
            </a:pPr>
            <a:r>
              <a:rPr sz="2800"/>
              <a:t>サブクラスは、メソッドを上書きする必要がある</a:t>
            </a:r>
            <a:endParaRPr sz="2800"/>
          </a:p>
          <a:p>
            <a:pPr lvl="0">
              <a:buBlip>
                <a:blip r:embed="rId2"/>
              </a:buBlip>
              <a:defRPr sz="1800"/>
            </a:pPr>
            <a:endParaRPr sz="2800"/>
          </a:p>
          <a:p>
            <a:pPr lvl="0">
              <a:buBlip>
                <a:blip r:embed="rId2"/>
              </a:buBlip>
              <a:defRPr sz="1800"/>
            </a:pPr>
            <a:r>
              <a:rPr sz="2800"/>
              <a:t>書式：</a:t>
            </a:r>
            <a:endParaRPr sz="2800"/>
          </a:p>
          <a:p>
            <a:pPr lvl="1">
              <a:defRPr sz="1800"/>
            </a:pPr>
            <a:r>
              <a:rPr sz="2800"/>
              <a:t>  </a:t>
            </a:r>
            <a:r>
              <a:rPr b="1" sz="2800">
                <a:latin typeface="Palatino"/>
                <a:ea typeface="Palatino"/>
                <a:cs typeface="Palatino"/>
                <a:sym typeface="Palatino"/>
              </a:rPr>
              <a:t>abstract</a:t>
            </a:r>
            <a:r>
              <a:rPr sz="2800">
                <a:latin typeface="Palatino"/>
                <a:ea typeface="Palatino"/>
                <a:cs typeface="Palatino"/>
                <a:sym typeface="Palatino"/>
              </a:rPr>
              <a:t> </a:t>
            </a:r>
            <a:r>
              <a:rPr b="1" sz="2800">
                <a:latin typeface="Palatino"/>
                <a:ea typeface="Palatino"/>
                <a:cs typeface="Palatino"/>
                <a:sym typeface="Palatino"/>
              </a:rPr>
              <a:t>class</a:t>
            </a:r>
            <a:r>
              <a:rPr sz="2800"/>
              <a:t> クラス名 { クラス定義 }</a:t>
            </a:r>
          </a:p>
        </p:txBody>
      </p:sp>
    </p:spTree>
  </p:cSld>
  <p:clrMapOvr>
    <a:masterClrMapping/>
  </p:clrMapOvr>
  <p:transition spd="med" advClick="1"/>
</p:sld>
</file>

<file path=ppt/slides/slide6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30" name="Shape 230"/>
          <p:cNvSpPr/>
          <p:nvPr>
            <p:ph type="title"/>
          </p:nvPr>
        </p:nvSpPr>
        <p:spPr>
          <a:prstGeom prst="rect">
            <a:avLst/>
          </a:prstGeom>
        </p:spPr>
        <p:txBody>
          <a:bodyPr/>
          <a:lstStyle/>
          <a:p>
            <a:pPr lvl="0">
              <a:defRPr b="0" sz="1800"/>
            </a:pPr>
            <a:r>
              <a:rPr b="1" sz="4600"/>
              <a:t>インタフェースの作成</a:t>
            </a:r>
          </a:p>
        </p:txBody>
      </p:sp>
      <p:sp>
        <p:nvSpPr>
          <p:cNvPr id="231" name="Shape 231"/>
          <p:cNvSpPr/>
          <p:nvPr>
            <p:ph type="body" idx="1"/>
          </p:nvPr>
        </p:nvSpPr>
        <p:spPr>
          <a:prstGeom prst="rect">
            <a:avLst/>
          </a:prstGeom>
        </p:spPr>
        <p:txBody>
          <a:bodyPr/>
          <a:lstStyle/>
          <a:p>
            <a:pPr lvl="0">
              <a:buBlip>
                <a:blip r:embed="rId2"/>
              </a:buBlip>
              <a:defRPr sz="1800"/>
            </a:pPr>
            <a:r>
              <a:rPr sz="3000"/>
              <a:t>抽象クラスと同様に、仕様と実装の切り分けを考えた場合に、クラスの仕様のみを記述</a:t>
            </a:r>
            <a:endParaRPr sz="3000"/>
          </a:p>
          <a:p>
            <a:pPr lvl="0">
              <a:buBlip>
                <a:blip r:embed="rId2"/>
              </a:buBlip>
              <a:defRPr sz="1800"/>
            </a:pPr>
            <a:r>
              <a:rPr sz="3000"/>
              <a:t>抽象クラスと異なるのは、利用するクラスが、複数のインターフェースを利用して機能拡張できること</a:t>
            </a:r>
            <a:endParaRPr sz="3000"/>
          </a:p>
          <a:p>
            <a:pPr lvl="0">
              <a:buBlip>
                <a:blip r:embed="rId2"/>
              </a:buBlip>
              <a:defRPr sz="1800"/>
            </a:pPr>
            <a:r>
              <a:rPr sz="3000"/>
              <a:t>定義の仕方</a:t>
            </a:r>
            <a:endParaRPr sz="3000"/>
          </a:p>
          <a:p>
            <a:pPr lvl="1">
              <a:defRPr sz="1800"/>
            </a:pPr>
            <a:r>
              <a:rPr b="1" sz="3000">
                <a:latin typeface="Palatino"/>
                <a:ea typeface="Palatino"/>
                <a:cs typeface="Palatino"/>
                <a:sym typeface="Palatino"/>
              </a:rPr>
              <a:t>interface</a:t>
            </a:r>
            <a:r>
              <a:rPr sz="3000"/>
              <a:t> インターフェース名 {</a:t>
            </a:r>
            <a:endParaRPr sz="3000"/>
          </a:p>
          <a:p>
            <a:pPr lvl="1">
              <a:defRPr sz="1800"/>
            </a:pPr>
            <a:r>
              <a:rPr sz="3000"/>
              <a:t>　　インタフェースで記述する仕様</a:t>
            </a:r>
            <a:endParaRPr sz="3000"/>
          </a:p>
          <a:p>
            <a:pPr lvl="1">
              <a:defRPr sz="1800"/>
            </a:pPr>
            <a:r>
              <a:rPr sz="3000"/>
              <a:t>}</a:t>
            </a:r>
            <a:endParaRPr sz="3000"/>
          </a:p>
          <a:p>
            <a:pPr lvl="0">
              <a:buBlip>
                <a:blip r:embed="rId2"/>
              </a:buBlip>
              <a:defRPr sz="1800"/>
            </a:pPr>
            <a:r>
              <a:rPr sz="3000"/>
              <a:t>フィールドはすべて</a:t>
            </a:r>
            <a:r>
              <a:rPr sz="3000">
                <a:latin typeface="Palatino"/>
                <a:ea typeface="Palatino"/>
                <a:cs typeface="Palatino"/>
                <a:sym typeface="Palatino"/>
              </a:rPr>
              <a:t>final</a:t>
            </a:r>
            <a:r>
              <a:rPr sz="3000"/>
              <a:t>指定にしておく</a:t>
            </a:r>
            <a:endParaRPr sz="3000"/>
          </a:p>
          <a:p>
            <a:pPr lvl="0">
              <a:buBlip>
                <a:blip r:embed="rId2"/>
              </a:buBlip>
              <a:defRPr sz="1800"/>
            </a:pPr>
            <a:r>
              <a:rPr sz="3000"/>
              <a:t>メソッドはすべて</a:t>
            </a:r>
            <a:r>
              <a:rPr sz="3000">
                <a:latin typeface="Palatino"/>
                <a:ea typeface="Palatino"/>
                <a:cs typeface="Palatino"/>
                <a:sym typeface="Palatino"/>
              </a:rPr>
              <a:t>abstract</a:t>
            </a:r>
            <a:r>
              <a:rPr sz="3000"/>
              <a:t>指定にしておく</a:t>
            </a:r>
          </a:p>
        </p:txBody>
      </p:sp>
    </p:spTree>
  </p:cSld>
  <p:clrMapOvr>
    <a:masterClrMapping/>
  </p:clrMapOvr>
  <p:transition spd="med" advClick="1"/>
</p:sld>
</file>

<file path=ppt/slides/slide6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33" name="Shape 233"/>
          <p:cNvSpPr/>
          <p:nvPr>
            <p:ph type="title"/>
          </p:nvPr>
        </p:nvSpPr>
        <p:spPr>
          <a:prstGeom prst="rect">
            <a:avLst/>
          </a:prstGeom>
        </p:spPr>
        <p:txBody>
          <a:bodyPr/>
          <a:lstStyle/>
          <a:p>
            <a:pPr lvl="0">
              <a:defRPr b="0" sz="1800"/>
            </a:pPr>
            <a:r>
              <a:rPr b="1" sz="4600"/>
              <a:t>インターフェースの例</a:t>
            </a:r>
          </a:p>
        </p:txBody>
      </p:sp>
      <p:sp>
        <p:nvSpPr>
          <p:cNvPr id="234" name="Shape 234"/>
          <p:cNvSpPr/>
          <p:nvPr>
            <p:ph type="body" idx="1"/>
          </p:nvPr>
        </p:nvSpPr>
        <p:spPr>
          <a:prstGeom prst="rect">
            <a:avLst/>
          </a:prstGeom>
        </p:spPr>
        <p:txBody>
          <a:bodyPr/>
          <a:lstStyle/>
          <a:p>
            <a:pPr lvl="0">
              <a:buBlip>
                <a:blip r:embed="rId2"/>
              </a:buBlip>
              <a:defRPr sz="1800"/>
            </a:pPr>
            <a:r>
              <a:rPr sz="3000"/>
              <a:t>作成例</a:t>
            </a:r>
            <a:endParaRPr sz="3000"/>
          </a:p>
          <a:p>
            <a:pPr lvl="1">
              <a:spcBef>
                <a:spcPts val="0"/>
              </a:spcBef>
              <a:defRPr sz="1800"/>
            </a:pPr>
            <a:r>
              <a:rPr b="1" sz="3000">
                <a:latin typeface="Palatino"/>
                <a:ea typeface="Palatino"/>
                <a:cs typeface="Palatino"/>
                <a:sym typeface="Palatino"/>
              </a:rPr>
              <a:t>interface</a:t>
            </a:r>
            <a:r>
              <a:rPr sz="3000">
                <a:latin typeface="Palatino"/>
                <a:ea typeface="Palatino"/>
                <a:cs typeface="Palatino"/>
                <a:sym typeface="Palatino"/>
              </a:rPr>
              <a:t>  InterfaceSample</a:t>
            </a:r>
            <a:r>
              <a:rPr sz="3000"/>
              <a:t>  {</a:t>
            </a:r>
            <a:endParaRPr sz="3000"/>
          </a:p>
          <a:p>
            <a:pPr lvl="1">
              <a:spcBef>
                <a:spcPts val="0"/>
              </a:spcBef>
              <a:defRPr sz="1800"/>
            </a:pPr>
            <a:r>
              <a:rPr sz="3000"/>
              <a:t>	</a:t>
            </a:r>
            <a:r>
              <a:rPr b="1" sz="3000">
                <a:latin typeface="Palatino"/>
                <a:ea typeface="Palatino"/>
                <a:cs typeface="Palatino"/>
                <a:sym typeface="Palatino"/>
              </a:rPr>
              <a:t>final</a:t>
            </a:r>
            <a:r>
              <a:rPr sz="3000">
                <a:latin typeface="Palatino"/>
                <a:ea typeface="Palatino"/>
                <a:cs typeface="Palatino"/>
                <a:sym typeface="Palatino"/>
              </a:rPr>
              <a:t> </a:t>
            </a:r>
            <a:r>
              <a:rPr b="1" sz="3000">
                <a:latin typeface="Palatino"/>
                <a:ea typeface="Palatino"/>
                <a:cs typeface="Palatino"/>
                <a:sym typeface="Palatino"/>
              </a:rPr>
              <a:t>int</a:t>
            </a:r>
            <a:r>
              <a:rPr sz="3000">
                <a:latin typeface="Palatino"/>
                <a:ea typeface="Palatino"/>
                <a:cs typeface="Palatino"/>
                <a:sym typeface="Palatino"/>
              </a:rPr>
              <a:t>   zero = 0</a:t>
            </a:r>
            <a:r>
              <a:rPr sz="3000"/>
              <a:t>;			//  初期値代入</a:t>
            </a:r>
            <a:endParaRPr sz="3000"/>
          </a:p>
          <a:p>
            <a:pPr lvl="1">
              <a:spcBef>
                <a:spcPts val="0"/>
              </a:spcBef>
              <a:defRPr sz="1800"/>
            </a:pPr>
            <a:r>
              <a:rPr sz="3000"/>
              <a:t>	</a:t>
            </a:r>
            <a:r>
              <a:rPr b="1" sz="3000">
                <a:latin typeface="Palatino"/>
                <a:ea typeface="Palatino"/>
                <a:cs typeface="Palatino"/>
                <a:sym typeface="Palatino"/>
              </a:rPr>
              <a:t>abstract</a:t>
            </a:r>
            <a:r>
              <a:rPr sz="3000">
                <a:latin typeface="Palatino"/>
                <a:ea typeface="Palatino"/>
                <a:cs typeface="Palatino"/>
                <a:sym typeface="Palatino"/>
              </a:rPr>
              <a:t> </a:t>
            </a:r>
            <a:r>
              <a:rPr b="1" sz="3000">
                <a:latin typeface="Palatino"/>
                <a:ea typeface="Palatino"/>
                <a:cs typeface="Palatino"/>
                <a:sym typeface="Palatino"/>
              </a:rPr>
              <a:t>boolean</a:t>
            </a:r>
            <a:r>
              <a:rPr sz="3000">
                <a:latin typeface="Palatino"/>
                <a:ea typeface="Palatino"/>
                <a:cs typeface="Palatino"/>
                <a:sym typeface="Palatino"/>
              </a:rPr>
              <a:t>  equals(  </a:t>
            </a:r>
            <a:r>
              <a:rPr b="1" sz="3000">
                <a:latin typeface="Palatino"/>
                <a:ea typeface="Palatino"/>
                <a:cs typeface="Palatino"/>
                <a:sym typeface="Palatino"/>
              </a:rPr>
              <a:t>int</a:t>
            </a:r>
            <a:r>
              <a:rPr sz="3000">
                <a:latin typeface="Palatino"/>
                <a:ea typeface="Palatino"/>
                <a:cs typeface="Palatino"/>
                <a:sym typeface="Palatino"/>
              </a:rPr>
              <a:t>  a )</a:t>
            </a:r>
            <a:r>
              <a:rPr sz="3000"/>
              <a:t>;		//シグネチャ</a:t>
            </a:r>
            <a:endParaRPr sz="3000"/>
          </a:p>
          <a:p>
            <a:pPr lvl="1">
              <a:spcBef>
                <a:spcPts val="0"/>
              </a:spcBef>
              <a:defRPr sz="1800"/>
            </a:pPr>
            <a:r>
              <a:rPr sz="3000"/>
              <a:t>}</a:t>
            </a:r>
            <a:endParaRPr sz="3000"/>
          </a:p>
          <a:p>
            <a:pPr lvl="0">
              <a:buBlip>
                <a:blip r:embed="rId2"/>
              </a:buBlip>
              <a:defRPr sz="1800"/>
            </a:pPr>
            <a:r>
              <a:rPr sz="3000"/>
              <a:t>実装例</a:t>
            </a:r>
            <a:endParaRPr sz="3000"/>
          </a:p>
          <a:p>
            <a:pPr lvl="1">
              <a:defRPr sz="1800"/>
            </a:pPr>
            <a:r>
              <a:rPr b="1" sz="3000">
                <a:latin typeface="Palatino"/>
                <a:ea typeface="Palatino"/>
                <a:cs typeface="Palatino"/>
                <a:sym typeface="Palatino"/>
              </a:rPr>
              <a:t>class</a:t>
            </a:r>
            <a:r>
              <a:rPr sz="3000">
                <a:latin typeface="Palatino"/>
                <a:ea typeface="Palatino"/>
                <a:cs typeface="Palatino"/>
                <a:sym typeface="Palatino"/>
              </a:rPr>
              <a:t> InterfaceTester </a:t>
            </a:r>
            <a:r>
              <a:rPr b="1" sz="3000">
                <a:latin typeface="Palatino"/>
                <a:ea typeface="Palatino"/>
                <a:cs typeface="Palatino"/>
                <a:sym typeface="Palatino"/>
              </a:rPr>
              <a:t>implements</a:t>
            </a:r>
            <a:r>
              <a:rPr sz="3000">
                <a:latin typeface="Palatino"/>
                <a:ea typeface="Palatino"/>
                <a:cs typeface="Palatino"/>
                <a:sym typeface="Palatino"/>
              </a:rPr>
              <a:t> InterfaceSample</a:t>
            </a:r>
            <a:r>
              <a:rPr sz="3000"/>
              <a:t> {</a:t>
            </a:r>
            <a:endParaRPr sz="3000"/>
          </a:p>
          <a:p>
            <a:pPr lvl="1">
              <a:defRPr sz="1800"/>
            </a:pPr>
            <a:r>
              <a:rPr sz="3000"/>
              <a:t>	</a:t>
            </a:r>
            <a:r>
              <a:rPr b="1" sz="3000">
                <a:latin typeface="Palatino"/>
                <a:ea typeface="Palatino"/>
                <a:cs typeface="Palatino"/>
                <a:sym typeface="Palatino"/>
              </a:rPr>
              <a:t>boolean</a:t>
            </a:r>
            <a:r>
              <a:rPr sz="3000">
                <a:latin typeface="Palatino"/>
                <a:ea typeface="Palatino"/>
                <a:cs typeface="Palatino"/>
                <a:sym typeface="Palatino"/>
              </a:rPr>
              <a:t> equals(  </a:t>
            </a:r>
            <a:r>
              <a:rPr b="1" sz="3000">
                <a:latin typeface="Palatino"/>
                <a:ea typeface="Palatino"/>
                <a:cs typeface="Palatino"/>
                <a:sym typeface="Palatino"/>
              </a:rPr>
              <a:t>int</a:t>
            </a:r>
            <a:r>
              <a:rPr sz="3000">
                <a:latin typeface="Palatino"/>
                <a:ea typeface="Palatino"/>
                <a:cs typeface="Palatino"/>
                <a:sym typeface="Palatino"/>
              </a:rPr>
              <a:t> a ) {  </a:t>
            </a:r>
            <a:r>
              <a:rPr b="1" sz="3000">
                <a:latin typeface="Palatino"/>
                <a:ea typeface="Palatino"/>
                <a:cs typeface="Palatino"/>
                <a:sym typeface="Palatino"/>
              </a:rPr>
              <a:t>return</a:t>
            </a:r>
            <a:r>
              <a:rPr sz="3000">
                <a:latin typeface="Palatino"/>
                <a:ea typeface="Palatino"/>
                <a:cs typeface="Palatino"/>
                <a:sym typeface="Palatino"/>
              </a:rPr>
              <a:t> a == zero; </a:t>
            </a:r>
            <a:r>
              <a:rPr sz="3000"/>
              <a:t>}</a:t>
            </a:r>
            <a:endParaRPr sz="3000"/>
          </a:p>
          <a:p>
            <a:pPr lvl="1">
              <a:defRPr sz="1800"/>
            </a:pPr>
            <a:r>
              <a:rPr sz="3000"/>
              <a:t>}</a:t>
            </a:r>
          </a:p>
        </p:txBody>
      </p:sp>
    </p:spTree>
  </p:cSld>
  <p:clrMapOvr>
    <a:masterClrMapping/>
  </p:clrMapOvr>
  <p:transition spd="med" advClick="1"/>
</p:sld>
</file>

<file path=ppt/slides/slide6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36" name="Shape 236"/>
          <p:cNvSpPr/>
          <p:nvPr>
            <p:ph type="title"/>
          </p:nvPr>
        </p:nvSpPr>
        <p:spPr>
          <a:prstGeom prst="rect">
            <a:avLst/>
          </a:prstGeom>
        </p:spPr>
        <p:txBody>
          <a:bodyPr/>
          <a:lstStyle/>
          <a:p>
            <a:pPr lvl="0">
              <a:defRPr b="0" sz="1800"/>
            </a:pPr>
            <a:r>
              <a:rPr b="1" sz="4600"/>
              <a:t>内部クラス</a:t>
            </a:r>
          </a:p>
        </p:txBody>
      </p:sp>
      <p:sp>
        <p:nvSpPr>
          <p:cNvPr id="237" name="Shape 237"/>
          <p:cNvSpPr/>
          <p:nvPr>
            <p:ph type="body" idx="1"/>
          </p:nvPr>
        </p:nvSpPr>
        <p:spPr>
          <a:prstGeom prst="rect">
            <a:avLst/>
          </a:prstGeom>
        </p:spPr>
        <p:txBody>
          <a:bodyPr/>
          <a:lstStyle/>
          <a:p>
            <a:pPr lvl="0">
              <a:buBlip>
                <a:blip r:embed="rId2"/>
              </a:buBlip>
              <a:defRPr sz="1800"/>
            </a:pPr>
            <a:r>
              <a:rPr sz="2800"/>
              <a:t>コールバックのメソッドを登録するために用いられる。</a:t>
            </a:r>
            <a:endParaRPr sz="2800"/>
          </a:p>
          <a:p>
            <a:pPr lvl="0">
              <a:buBlip>
                <a:blip r:embed="rId2"/>
              </a:buBlip>
              <a:defRPr sz="1800"/>
            </a:pPr>
            <a:r>
              <a:rPr sz="2800"/>
              <a:t>内部クラスのメソッドからは、その外側のクラスのインスタンス変数などにアクセスすることができる。</a:t>
            </a:r>
            <a:endParaRPr sz="2800"/>
          </a:p>
          <a:p>
            <a:pPr lvl="0">
              <a:buBlip>
                <a:blip r:embed="rId2"/>
              </a:buBlip>
              <a:defRPr sz="1800"/>
            </a:pPr>
            <a:r>
              <a:rPr sz="2800"/>
              <a:t>書式</a:t>
            </a:r>
            <a:endParaRPr sz="2800"/>
          </a:p>
          <a:p>
            <a:pPr lvl="1">
              <a:defRPr sz="1800"/>
            </a:pPr>
            <a:r>
              <a:rPr sz="2800"/>
              <a:t>　</a:t>
            </a:r>
            <a:r>
              <a:rPr b="1" sz="2800">
                <a:latin typeface="Palatino"/>
                <a:ea typeface="Palatino"/>
                <a:cs typeface="Palatino"/>
                <a:sym typeface="Palatino"/>
              </a:rPr>
              <a:t>class</a:t>
            </a:r>
            <a:r>
              <a:rPr sz="2800"/>
              <a:t>  クラス名  {  クラスブロック }</a:t>
            </a:r>
          </a:p>
        </p:txBody>
      </p:sp>
    </p:spTree>
  </p:cSld>
  <p:clrMapOvr>
    <a:masterClrMapping/>
  </p:clrMapOvr>
  <p:transition spd="med" advClick="1"/>
</p:sld>
</file>

<file path=ppt/slides/slide6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39" name="Shape 239"/>
          <p:cNvSpPr/>
          <p:nvPr>
            <p:ph type="title"/>
          </p:nvPr>
        </p:nvSpPr>
        <p:spPr>
          <a:prstGeom prst="rect">
            <a:avLst/>
          </a:prstGeom>
        </p:spPr>
        <p:txBody>
          <a:bodyPr/>
          <a:lstStyle/>
          <a:p>
            <a:pPr lvl="0">
              <a:defRPr b="0" sz="1800"/>
            </a:pPr>
            <a:r>
              <a:rPr b="1" sz="4600"/>
              <a:t>無名クラス</a:t>
            </a:r>
          </a:p>
        </p:txBody>
      </p:sp>
      <p:sp>
        <p:nvSpPr>
          <p:cNvPr id="240" name="Shape 240"/>
          <p:cNvSpPr/>
          <p:nvPr>
            <p:ph type="body" idx="1"/>
          </p:nvPr>
        </p:nvSpPr>
        <p:spPr>
          <a:prstGeom prst="rect">
            <a:avLst/>
          </a:prstGeom>
        </p:spPr>
        <p:txBody>
          <a:bodyPr/>
          <a:lstStyle/>
          <a:p>
            <a:pPr lvl="0">
              <a:buBlip>
                <a:blip r:embed="rId2"/>
              </a:buBlip>
              <a:defRPr sz="1800"/>
            </a:pPr>
            <a:r>
              <a:rPr sz="3000"/>
              <a:t>コールバック関数を登録するために、無名のクラスを定義することができる。</a:t>
            </a:r>
            <a:endParaRPr sz="3000"/>
          </a:p>
          <a:p>
            <a:pPr lvl="0">
              <a:buBlip>
                <a:blip r:embed="rId2"/>
              </a:buBlip>
              <a:defRPr sz="1800"/>
            </a:pPr>
            <a:endParaRPr sz="3000"/>
          </a:p>
          <a:p>
            <a:pPr lvl="0">
              <a:buBlip>
                <a:blip r:embed="rId2"/>
              </a:buBlip>
              <a:defRPr sz="1800"/>
            </a:pPr>
            <a:r>
              <a:rPr b="1" sz="3000">
                <a:latin typeface="Palatino"/>
                <a:ea typeface="Palatino"/>
                <a:cs typeface="Palatino"/>
                <a:sym typeface="Palatino"/>
              </a:rPr>
              <a:t>new</a:t>
            </a:r>
            <a:r>
              <a:rPr sz="3000"/>
              <a:t> スーパクラスの名前 {</a:t>
            </a:r>
            <a:endParaRPr sz="3000"/>
          </a:p>
          <a:p>
            <a:pPr lvl="0">
              <a:buBlip>
                <a:blip r:embed="rId2"/>
              </a:buBlip>
              <a:defRPr sz="1800"/>
            </a:pPr>
            <a:r>
              <a:rPr sz="3000"/>
              <a:t>}</a:t>
            </a:r>
            <a:endParaRPr sz="3000"/>
          </a:p>
          <a:p>
            <a:pPr lvl="0">
              <a:buBlip>
                <a:blip r:embed="rId2"/>
              </a:buBlip>
              <a:defRPr sz="1800"/>
            </a:pPr>
            <a:endParaRPr sz="3000"/>
          </a:p>
          <a:p>
            <a:pPr lvl="0">
              <a:buBlip>
                <a:blip r:embed="rId2"/>
              </a:buBlip>
              <a:defRPr sz="1800"/>
            </a:pPr>
            <a:r>
              <a:rPr sz="3000"/>
              <a:t>リスナーなどで登録することが可能</a:t>
            </a:r>
          </a:p>
        </p:txBody>
      </p:sp>
    </p:spTree>
  </p:cSld>
  <p:clrMapOvr>
    <a:masterClrMapping/>
  </p:clrMapOvr>
  <p:transition spd="med" advClick="1"/>
</p:sld>
</file>

<file path=ppt/slides/slide6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42" name="Shape 242"/>
          <p:cNvSpPr/>
          <p:nvPr>
            <p:ph type="title"/>
          </p:nvPr>
        </p:nvSpPr>
        <p:spPr>
          <a:prstGeom prst="rect">
            <a:avLst/>
          </a:prstGeom>
        </p:spPr>
        <p:txBody>
          <a:bodyPr/>
          <a:lstStyle/>
          <a:p>
            <a:pPr lvl="0">
              <a:defRPr b="0" sz="1800"/>
            </a:pPr>
            <a:r>
              <a:rPr b="1" sz="4600"/>
              <a:t>プログラムの構成方法</a:t>
            </a:r>
          </a:p>
        </p:txBody>
      </p:sp>
      <p:sp>
        <p:nvSpPr>
          <p:cNvPr id="243" name="Shape 243"/>
          <p:cNvSpPr/>
          <p:nvPr>
            <p:ph type="body" idx="1"/>
          </p:nvPr>
        </p:nvSpPr>
        <p:spPr>
          <a:prstGeom prst="rect">
            <a:avLst/>
          </a:prstGeom>
        </p:spPr>
        <p:txBody>
          <a:bodyPr/>
          <a:lstStyle/>
          <a:p>
            <a:pPr lvl="0">
              <a:buBlip>
                <a:blip r:embed="rId2"/>
              </a:buBlip>
              <a:defRPr sz="1800"/>
            </a:pPr>
            <a:r>
              <a:rPr sz="2800"/>
              <a:t>プログラムで機能を分けられる場合</a:t>
            </a:r>
            <a:endParaRPr sz="2800"/>
          </a:p>
          <a:p>
            <a:pPr lvl="1">
              <a:defRPr sz="1800"/>
            </a:pPr>
            <a:r>
              <a:rPr sz="2800"/>
              <a:t>メソッドとして記述し直す</a:t>
            </a:r>
            <a:endParaRPr sz="2800"/>
          </a:p>
          <a:p>
            <a:pPr lvl="0">
              <a:buBlip>
                <a:blip r:embed="rId2"/>
              </a:buBlip>
              <a:defRPr sz="1800"/>
            </a:pPr>
            <a:r>
              <a:rPr sz="2800"/>
              <a:t>プログラム上の機能が複数のメソッドから構成される場合</a:t>
            </a:r>
            <a:endParaRPr sz="2800"/>
          </a:p>
          <a:p>
            <a:pPr lvl="1">
              <a:defRPr sz="1800"/>
            </a:pPr>
            <a:r>
              <a:rPr sz="2800"/>
              <a:t>クラスとして記述し直し、メソッドをそのクラスに所属させる</a:t>
            </a:r>
            <a:endParaRPr sz="2800"/>
          </a:p>
          <a:p>
            <a:pPr lvl="0">
              <a:buBlip>
                <a:blip r:embed="rId2"/>
              </a:buBlip>
              <a:defRPr sz="1800"/>
            </a:pPr>
            <a:r>
              <a:rPr sz="2800"/>
              <a:t>GUIでの独自のコンポーネント</a:t>
            </a:r>
            <a:endParaRPr sz="2800"/>
          </a:p>
          <a:p>
            <a:pPr lvl="1">
              <a:defRPr sz="1800"/>
            </a:pPr>
            <a:r>
              <a:rPr sz="2800"/>
              <a:t>スマートコンポーネントにして独立させる</a:t>
            </a:r>
            <a:endParaRPr sz="2800"/>
          </a:p>
          <a:p>
            <a:pPr lvl="0">
              <a:buBlip>
                <a:blip r:embed="rId2"/>
              </a:buBlip>
              <a:defRPr sz="1800"/>
            </a:pPr>
            <a:r>
              <a:rPr sz="2800"/>
              <a:t>データとメソッドのカプセル化</a:t>
            </a:r>
            <a:endParaRPr sz="2800"/>
          </a:p>
          <a:p>
            <a:pPr lvl="1">
              <a:defRPr sz="1800"/>
            </a:pPr>
            <a:r>
              <a:rPr sz="2800"/>
              <a:t>特定のデータとメソッドを一体化してクラスとして独立させる</a:t>
            </a:r>
          </a:p>
        </p:txBody>
      </p:sp>
    </p:spTree>
  </p:cSld>
  <p:clrMapOvr>
    <a:masterClrMapping/>
  </p:clrMapOvr>
  <p:transition spd="med" advClick="1"/>
</p:sld>
</file>

<file path=ppt/slides/slide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5" name="Shape 55"/>
          <p:cNvSpPr/>
          <p:nvPr>
            <p:ph type="title"/>
          </p:nvPr>
        </p:nvSpPr>
        <p:spPr>
          <a:prstGeom prst="rect">
            <a:avLst/>
          </a:prstGeom>
        </p:spPr>
        <p:txBody>
          <a:bodyPr/>
          <a:lstStyle/>
          <a:p>
            <a:pPr lvl="0">
              <a:defRPr b="0" sz="1800"/>
            </a:pPr>
            <a:r>
              <a:rPr b="1" sz="4600"/>
              <a:t>インスタンス変数の初期値を代入</a:t>
            </a:r>
          </a:p>
        </p:txBody>
      </p:sp>
      <p:sp>
        <p:nvSpPr>
          <p:cNvPr id="56" name="Shape 56"/>
          <p:cNvSpPr/>
          <p:nvPr>
            <p:ph type="body" idx="1"/>
          </p:nvPr>
        </p:nvSpPr>
        <p:spPr>
          <a:prstGeom prst="rect">
            <a:avLst/>
          </a:prstGeom>
        </p:spPr>
        <p:txBody>
          <a:bodyPr/>
          <a:lstStyle/>
          <a:p>
            <a:pPr lvl="0">
              <a:buBlip>
                <a:blip r:embed="rId2"/>
              </a:buBlip>
              <a:defRPr sz="1800"/>
            </a:pPr>
            <a:r>
              <a:rPr sz="3200">
                <a:latin typeface="Palatino"/>
                <a:ea typeface="Palatino"/>
                <a:cs typeface="Palatino"/>
                <a:sym typeface="Palatino"/>
              </a:rPr>
              <a:t>インスタンス変数は、宣言時に初期値代入ができる</a:t>
            </a:r>
            <a:endParaRPr sz="3200">
              <a:latin typeface="Palatino"/>
              <a:ea typeface="Palatino"/>
              <a:cs typeface="Palatino"/>
              <a:sym typeface="Palatino"/>
            </a:endParaRPr>
          </a:p>
          <a:p>
            <a:pPr lvl="1">
              <a:defRPr sz="1800"/>
            </a:pPr>
            <a:r>
              <a:rPr b="1" sz="3200">
                <a:latin typeface="Palatino"/>
                <a:ea typeface="Palatino"/>
                <a:cs typeface="Palatino"/>
                <a:sym typeface="Palatino"/>
              </a:rPr>
              <a:t>int</a:t>
            </a:r>
            <a:r>
              <a:rPr sz="3200">
                <a:latin typeface="Palatino"/>
                <a:ea typeface="Palatino"/>
                <a:cs typeface="Palatino"/>
                <a:sym typeface="Palatino"/>
              </a:rPr>
              <a:t>   x = 100, y = 100;</a:t>
            </a:r>
            <a:endParaRPr sz="3200">
              <a:latin typeface="Palatino"/>
              <a:ea typeface="Palatino"/>
              <a:cs typeface="Palatino"/>
              <a:sym typeface="Palatino"/>
            </a:endParaRPr>
          </a:p>
          <a:p>
            <a:pPr lvl="0">
              <a:buBlip>
                <a:blip r:embed="rId2"/>
              </a:buBlip>
              <a:defRPr sz="1800"/>
            </a:pPr>
            <a:endParaRPr sz="3200">
              <a:latin typeface="Palatino"/>
              <a:ea typeface="Palatino"/>
              <a:cs typeface="Palatino"/>
              <a:sym typeface="Palatino"/>
            </a:endParaRPr>
          </a:p>
          <a:p>
            <a:pPr lvl="0">
              <a:buBlip>
                <a:blip r:embed="rId2"/>
              </a:buBlip>
              <a:defRPr sz="1800"/>
            </a:pPr>
            <a:r>
              <a:rPr sz="3200">
                <a:latin typeface="Palatino"/>
                <a:ea typeface="Palatino"/>
                <a:cs typeface="Palatino"/>
                <a:sym typeface="Palatino"/>
              </a:rPr>
              <a:t>アプレットではinit( )</a:t>
            </a:r>
            <a:r>
              <a:rPr sz="3200"/>
              <a:t>メソッドの中でやる方が無難</a:t>
            </a:r>
            <a:endParaRPr sz="3200"/>
          </a:p>
          <a:p>
            <a:pPr lvl="1">
              <a:defRPr sz="1800"/>
            </a:pPr>
            <a:r>
              <a:rPr sz="3200"/>
              <a:t>特にオブジェクトを指す変数の場合</a:t>
            </a:r>
            <a:endParaRPr sz="3200"/>
          </a:p>
          <a:p>
            <a:pPr lvl="1">
              <a:spcBef>
                <a:spcPts val="0"/>
              </a:spcBef>
              <a:defRPr sz="1800"/>
            </a:pPr>
            <a:r>
              <a:rPr sz="3200">
                <a:latin typeface="Palatino"/>
                <a:ea typeface="Palatino"/>
                <a:cs typeface="Palatino"/>
                <a:sym typeface="Palatino"/>
              </a:rPr>
              <a:t>Color   c</a:t>
            </a:r>
            <a:r>
              <a:rPr sz="3200"/>
              <a:t>;</a:t>
            </a:r>
            <a:endParaRPr sz="3200"/>
          </a:p>
          <a:p>
            <a:pPr lvl="1">
              <a:spcBef>
                <a:spcPts val="0"/>
              </a:spcBef>
              <a:defRPr sz="1800"/>
            </a:pPr>
            <a:r>
              <a:rPr sz="3200">
                <a:latin typeface="Palatino"/>
                <a:ea typeface="Palatino"/>
                <a:cs typeface="Palatino"/>
                <a:sym typeface="Palatino"/>
              </a:rPr>
              <a:t>public void init( )</a:t>
            </a:r>
            <a:r>
              <a:rPr sz="3200"/>
              <a:t> {</a:t>
            </a:r>
            <a:endParaRPr sz="3200"/>
          </a:p>
          <a:p>
            <a:pPr lvl="1">
              <a:spcBef>
                <a:spcPts val="0"/>
              </a:spcBef>
              <a:defRPr sz="1800"/>
            </a:pPr>
            <a:r>
              <a:rPr sz="3200"/>
              <a:t>     </a:t>
            </a:r>
            <a:r>
              <a:rPr sz="3200">
                <a:latin typeface="Palatino"/>
                <a:ea typeface="Palatino"/>
                <a:cs typeface="Palatino"/>
                <a:sym typeface="Palatino"/>
              </a:rPr>
              <a:t>c = new Color( 23, 45, 100 )</a:t>
            </a:r>
            <a:r>
              <a:rPr sz="3200"/>
              <a:t>;</a:t>
            </a:r>
            <a:endParaRPr sz="3200"/>
          </a:p>
          <a:p>
            <a:pPr lvl="1">
              <a:defRPr sz="1800"/>
            </a:pPr>
            <a:r>
              <a:rPr sz="3200"/>
              <a:t>}</a:t>
            </a:r>
          </a:p>
        </p:txBody>
      </p:sp>
    </p:spTree>
  </p:cSld>
  <p:clrMapOvr>
    <a:masterClrMapping/>
  </p:clrMapOvr>
  <p:transition spd="med" advClick="1"/>
</p:sld>
</file>

<file path=ppt/slides/slide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8" name="Shape 58"/>
          <p:cNvSpPr/>
          <p:nvPr>
            <p:ph type="title"/>
          </p:nvPr>
        </p:nvSpPr>
        <p:spPr>
          <a:prstGeom prst="rect">
            <a:avLst/>
          </a:prstGeom>
        </p:spPr>
        <p:txBody>
          <a:bodyPr/>
          <a:lstStyle/>
          <a:p>
            <a:pPr lvl="0">
              <a:defRPr b="0" sz="1800"/>
            </a:pPr>
            <a:r>
              <a:rPr b="1" sz="4600"/>
              <a:t>インスタンス変数とローカル変数</a:t>
            </a:r>
          </a:p>
        </p:txBody>
      </p:sp>
      <p:sp>
        <p:nvSpPr>
          <p:cNvPr id="59" name="Shape 59"/>
          <p:cNvSpPr/>
          <p:nvPr>
            <p:ph type="body" idx="1"/>
          </p:nvPr>
        </p:nvSpPr>
        <p:spPr>
          <a:prstGeom prst="rect">
            <a:avLst/>
          </a:prstGeom>
        </p:spPr>
        <p:txBody>
          <a:bodyPr/>
          <a:lstStyle/>
          <a:p>
            <a:pPr lvl="0">
              <a:buBlip>
                <a:blip r:embed="rId2"/>
              </a:buBlip>
              <a:defRPr sz="1800"/>
            </a:pPr>
            <a:r>
              <a:rPr sz="3200"/>
              <a:t>同じ名前だと隠蔽される</a:t>
            </a:r>
            <a:endParaRPr sz="3200"/>
          </a:p>
          <a:p>
            <a:pPr lvl="1" marL="0" indent="0">
              <a:spcBef>
                <a:spcPts val="0"/>
              </a:spcBef>
              <a:buSzTx/>
              <a:buNone/>
              <a:defRPr sz="1800"/>
            </a:pPr>
            <a:r>
              <a:rPr b="1" sz="3000">
                <a:latin typeface="Palatino"/>
                <a:ea typeface="Palatino"/>
                <a:cs typeface="Palatino"/>
                <a:sym typeface="Palatino"/>
              </a:rPr>
              <a:t>public</a:t>
            </a:r>
            <a:r>
              <a:rPr sz="3000">
                <a:latin typeface="Palatino"/>
                <a:ea typeface="Palatino"/>
                <a:cs typeface="Palatino"/>
                <a:sym typeface="Palatino"/>
              </a:rPr>
              <a:t> </a:t>
            </a:r>
            <a:r>
              <a:rPr b="1" sz="3000">
                <a:latin typeface="Palatino"/>
                <a:ea typeface="Palatino"/>
                <a:cs typeface="Palatino"/>
                <a:sym typeface="Palatino"/>
              </a:rPr>
              <a:t>class</a:t>
            </a:r>
            <a:r>
              <a:rPr sz="3000">
                <a:latin typeface="Palatino"/>
                <a:ea typeface="Palatino"/>
                <a:cs typeface="Palatino"/>
                <a:sym typeface="Palatino"/>
              </a:rPr>
              <a:t> A </a:t>
            </a:r>
            <a:r>
              <a:rPr sz="3000"/>
              <a:t>{</a:t>
            </a:r>
            <a:endParaRPr sz="3000"/>
          </a:p>
          <a:p>
            <a:pPr lvl="1" marL="0" indent="0">
              <a:spcBef>
                <a:spcPts val="0"/>
              </a:spcBef>
              <a:buSzTx/>
              <a:buNone/>
              <a:defRPr sz="1800"/>
            </a:pPr>
            <a:r>
              <a:rPr sz="3000"/>
              <a:t>   </a:t>
            </a:r>
            <a:r>
              <a:rPr b="1" sz="3000">
                <a:latin typeface="Palatino"/>
                <a:ea typeface="Palatino"/>
                <a:cs typeface="Palatino"/>
                <a:sym typeface="Palatino"/>
              </a:rPr>
              <a:t>int</a:t>
            </a:r>
            <a:r>
              <a:rPr sz="3000">
                <a:latin typeface="Palatino"/>
                <a:ea typeface="Palatino"/>
                <a:cs typeface="Palatino"/>
                <a:sym typeface="Palatino"/>
              </a:rPr>
              <a:t>  x=20; </a:t>
            </a:r>
            <a:r>
              <a:rPr sz="3000"/>
              <a:t> // インスタンス変数</a:t>
            </a:r>
            <a:endParaRPr sz="3000"/>
          </a:p>
          <a:p>
            <a:pPr lvl="1" marL="0" indent="0">
              <a:spcBef>
                <a:spcPts val="0"/>
              </a:spcBef>
              <a:buSzTx/>
              <a:buNone/>
              <a:defRPr sz="1800"/>
            </a:pPr>
            <a:r>
              <a:rPr sz="3000"/>
              <a:t>　</a:t>
            </a:r>
            <a:r>
              <a:rPr b="1" sz="3000">
                <a:latin typeface="Palatino"/>
                <a:ea typeface="Palatino"/>
                <a:cs typeface="Palatino"/>
                <a:sym typeface="Palatino"/>
              </a:rPr>
              <a:t>public</a:t>
            </a:r>
            <a:r>
              <a:rPr sz="3000">
                <a:latin typeface="Palatino"/>
                <a:ea typeface="Palatino"/>
                <a:cs typeface="Palatino"/>
                <a:sym typeface="Palatino"/>
              </a:rPr>
              <a:t> </a:t>
            </a:r>
            <a:r>
              <a:rPr b="1" sz="3000">
                <a:latin typeface="Palatino"/>
                <a:ea typeface="Palatino"/>
                <a:cs typeface="Palatino"/>
                <a:sym typeface="Palatino"/>
              </a:rPr>
              <a:t>void</a:t>
            </a:r>
            <a:r>
              <a:rPr sz="3000">
                <a:latin typeface="Palatino"/>
                <a:ea typeface="Palatino"/>
                <a:cs typeface="Palatino"/>
                <a:sym typeface="Palatino"/>
              </a:rPr>
              <a:t> paint( Graphics g ) {</a:t>
            </a:r>
            <a:endParaRPr sz="3000">
              <a:latin typeface="Palatino"/>
              <a:ea typeface="Palatino"/>
              <a:cs typeface="Palatino"/>
              <a:sym typeface="Palatino"/>
            </a:endParaRPr>
          </a:p>
          <a:p>
            <a:pPr lvl="2" marL="0" indent="0">
              <a:spcBef>
                <a:spcPts val="0"/>
              </a:spcBef>
              <a:buSzTx/>
              <a:buNone/>
              <a:defRPr sz="1800"/>
            </a:pPr>
            <a:r>
              <a:rPr sz="3000">
                <a:latin typeface="Palatino"/>
                <a:ea typeface="Palatino"/>
                <a:cs typeface="Palatino"/>
                <a:sym typeface="Palatino"/>
              </a:rPr>
              <a:t>     </a:t>
            </a:r>
            <a:r>
              <a:rPr b="1" sz="3000">
                <a:latin typeface="Palatino"/>
                <a:ea typeface="Palatino"/>
                <a:cs typeface="Palatino"/>
                <a:sym typeface="Palatino"/>
              </a:rPr>
              <a:t>int</a:t>
            </a:r>
            <a:r>
              <a:rPr sz="3000">
                <a:latin typeface="Palatino"/>
                <a:ea typeface="Palatino"/>
                <a:cs typeface="Palatino"/>
                <a:sym typeface="Palatino"/>
              </a:rPr>
              <a:t> x = 10; </a:t>
            </a:r>
            <a:r>
              <a:rPr sz="3000"/>
              <a:t>// ローカル変数</a:t>
            </a:r>
            <a:endParaRPr sz="3000"/>
          </a:p>
          <a:p>
            <a:pPr lvl="2" marL="0" indent="0">
              <a:spcBef>
                <a:spcPts val="0"/>
              </a:spcBef>
              <a:buSzTx/>
              <a:buNone/>
              <a:defRPr sz="1800"/>
            </a:pPr>
            <a:r>
              <a:rPr sz="3000"/>
              <a:t>    </a:t>
            </a:r>
            <a:r>
              <a:rPr sz="3000">
                <a:latin typeface="Palatino"/>
                <a:ea typeface="Palatino"/>
                <a:cs typeface="Palatino"/>
                <a:sym typeface="Palatino"/>
              </a:rPr>
              <a:t>g.drawString( “” + x, 30, 30 );</a:t>
            </a:r>
            <a:r>
              <a:rPr sz="3000"/>
              <a:t> // ローカル</a:t>
            </a:r>
            <a:endParaRPr sz="3000"/>
          </a:p>
          <a:p>
            <a:pPr lvl="2" marL="0" indent="0">
              <a:spcBef>
                <a:spcPts val="0"/>
              </a:spcBef>
              <a:buSzTx/>
              <a:buNone/>
              <a:defRPr sz="1800"/>
            </a:pPr>
            <a:r>
              <a:rPr sz="3000"/>
              <a:t>    </a:t>
            </a:r>
            <a:r>
              <a:rPr sz="3000">
                <a:latin typeface="Palatino"/>
                <a:ea typeface="Palatino"/>
                <a:cs typeface="Palatino"/>
                <a:sym typeface="Palatino"/>
              </a:rPr>
              <a:t>g.drawString( “” + </a:t>
            </a:r>
            <a:r>
              <a:rPr sz="3000">
                <a:solidFill>
                  <a:srgbClr val="FF2600"/>
                </a:solidFill>
                <a:latin typeface="Palatino"/>
                <a:ea typeface="Palatino"/>
                <a:cs typeface="Palatino"/>
                <a:sym typeface="Palatino"/>
              </a:rPr>
              <a:t>this.x</a:t>
            </a:r>
            <a:r>
              <a:rPr sz="3000">
                <a:latin typeface="Palatino"/>
                <a:ea typeface="Palatino"/>
                <a:cs typeface="Palatino"/>
                <a:sym typeface="Palatino"/>
              </a:rPr>
              <a:t>,  30,60 );</a:t>
            </a:r>
            <a:r>
              <a:rPr sz="3000"/>
              <a:t>// インスタンス変数</a:t>
            </a:r>
            <a:endParaRPr sz="3000"/>
          </a:p>
          <a:p>
            <a:pPr lvl="2" marL="0" indent="0">
              <a:spcBef>
                <a:spcPts val="0"/>
              </a:spcBef>
              <a:buSzTx/>
              <a:buNone/>
              <a:defRPr sz="1800"/>
            </a:pPr>
            <a:r>
              <a:rPr sz="3000"/>
              <a:t>   }</a:t>
            </a:r>
            <a:endParaRPr sz="3000"/>
          </a:p>
          <a:p>
            <a:pPr lvl="1" marL="0" indent="0">
              <a:spcBef>
                <a:spcPts val="0"/>
              </a:spcBef>
              <a:buSzTx/>
              <a:buNone/>
              <a:defRPr sz="1800"/>
            </a:pPr>
            <a:r>
              <a:rPr sz="3000"/>
              <a:t>}</a:t>
            </a:r>
          </a:p>
        </p:txBody>
      </p:sp>
    </p:spTree>
  </p:cSld>
  <p:clrMapOvr>
    <a:masterClrMapping/>
  </p:clrMapOvr>
  <p:transition spd="med" advClick="1"/>
</p:sld>
</file>

<file path=ppt/slides/slide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61" name="Shape 61"/>
          <p:cNvSpPr/>
          <p:nvPr>
            <p:ph type="title"/>
          </p:nvPr>
        </p:nvSpPr>
        <p:spPr>
          <a:prstGeom prst="rect">
            <a:avLst/>
          </a:prstGeom>
        </p:spPr>
        <p:txBody>
          <a:bodyPr/>
          <a:lstStyle/>
          <a:p>
            <a:pPr lvl="0">
              <a:defRPr b="0" sz="1800"/>
            </a:pPr>
            <a:r>
              <a:rPr b="1" sz="4600"/>
              <a:t>アプレットとインスタンス変数</a:t>
            </a:r>
          </a:p>
        </p:txBody>
      </p:sp>
      <p:sp>
        <p:nvSpPr>
          <p:cNvPr id="62" name="Shape 62"/>
          <p:cNvSpPr/>
          <p:nvPr>
            <p:ph type="body" idx="1"/>
          </p:nvPr>
        </p:nvSpPr>
        <p:spPr>
          <a:prstGeom prst="rect">
            <a:avLst/>
          </a:prstGeom>
        </p:spPr>
        <p:txBody>
          <a:bodyPr/>
          <a:lstStyle/>
          <a:p>
            <a:pPr lvl="0">
              <a:buBlip>
                <a:blip r:embed="rId2"/>
              </a:buBlip>
              <a:defRPr sz="1800"/>
            </a:pPr>
            <a:r>
              <a:rPr sz="3200"/>
              <a:t>周期的にする足し算を利用して表示する</a:t>
            </a:r>
            <a:endParaRPr sz="3200"/>
          </a:p>
          <a:p>
            <a:pPr lvl="0">
              <a:buBlip>
                <a:blip r:embed="rId2"/>
              </a:buBlip>
              <a:defRPr sz="1800"/>
            </a:pPr>
            <a:r>
              <a:rPr sz="3200">
                <a:latin typeface="Palatino"/>
                <a:ea typeface="Palatino"/>
                <a:cs typeface="Palatino"/>
                <a:sym typeface="Palatino"/>
              </a:rPr>
              <a:t>startx = (startx + 10) % 500;</a:t>
            </a:r>
            <a:endParaRPr sz="3200"/>
          </a:p>
          <a:p>
            <a:pPr lvl="1">
              <a:defRPr sz="1800"/>
            </a:pPr>
            <a:r>
              <a:rPr sz="3200">
                <a:latin typeface="Palatino"/>
                <a:ea typeface="Palatino"/>
                <a:cs typeface="Palatino"/>
                <a:sym typeface="Palatino"/>
              </a:rPr>
              <a:t>x % n</a:t>
            </a:r>
            <a:r>
              <a:rPr sz="3200"/>
              <a:t> → </a:t>
            </a:r>
            <a:r>
              <a:rPr sz="3200">
                <a:latin typeface="Palatino"/>
                <a:ea typeface="Palatino"/>
                <a:cs typeface="Palatino"/>
                <a:sym typeface="Palatino"/>
              </a:rPr>
              <a:t>0</a:t>
            </a:r>
            <a:r>
              <a:rPr sz="3200"/>
              <a:t> ～ </a:t>
            </a:r>
            <a:r>
              <a:rPr sz="3200">
                <a:latin typeface="Palatino"/>
                <a:ea typeface="Palatino"/>
                <a:cs typeface="Palatino"/>
                <a:sym typeface="Palatino"/>
              </a:rPr>
              <a:t>n-1を思い出そう</a:t>
            </a:r>
          </a:p>
        </p:txBody>
      </p:sp>
    </p:spTree>
  </p:cSld>
  <p:clrMapOvr>
    <a:masterClrMapping/>
  </p:clrMapOvr>
  <p:transition spd="med" advClick="1"/>
</p:sld>
</file>

<file path=ppt/theme/_rels/theme1.xml.rels><?xml version="1.0" encoding="UTF-8" standalone="yes"?><Relationships xmlns="http://schemas.openxmlformats.org/package/2006/relationships"><Relationship Id="rId1" Type="http://schemas.openxmlformats.org/officeDocument/2006/relationships/image" Target="../media/image2.jpeg"/></Relationships>

</file>

<file path=ppt/theme/_rels/theme2.xml.rels><?xml version="1.0" encoding="UTF-8" standalone="yes"?><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xmlns:r="http://schemas.openxmlformats.org/officeDocument/2006/relationships"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ヒラギノ明朝 Pro W3"/>
        <a:ea typeface="ヒラギノ明朝 Pro W3"/>
        <a:cs typeface="ヒラギノ明朝 Pro W3"/>
      </a:majorFont>
      <a:minorFont>
        <a:latin typeface="ヒラギノ明朝 Pro W3"/>
        <a:ea typeface="ヒラギノ明朝 Pro W3"/>
        <a:cs typeface="ヒラギノ明朝 Pro W3"/>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sx="100000" sy="100000" kx="0" ky="0" algn="b" rotWithShape="0" blurRad="50800" dist="12700" dir="0">
              <a:srgbClr val="000000">
                <a:alpha val="50000"/>
              </a:srgbClr>
            </a:outerShdw>
          </a:effectLst>
        </a:effectStyle>
        <a:effectStyle>
          <a:effectLst>
            <a:outerShdw sx="100000" sy="100000" kx="0" ky="0" algn="b" rotWithShape="0" blurRad="38100" dist="25400" dir="540000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r:embed="rId1"/>
          <a:srcRect l="0" t="0" r="0" b="0"/>
          <a:tile tx="0" ty="0" sx="100000" sy="100000" flip="none" algn="tl"/>
        </a:blipFill>
        <a:ln w="25400" cap="flat">
          <a:solidFill>
            <a:srgbClr val="000000"/>
          </a:solidFill>
          <a:prstDash val="solid"/>
          <a:miter lim="400000"/>
        </a:ln>
        <a:effectLst/>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1" hangingPunct="0">
          <a:lnSpc>
            <a:spcPct val="100000"/>
          </a:lnSpc>
          <a:spcBef>
            <a:spcPts val="0"/>
          </a:spcBef>
          <a:spcAft>
            <a:spcPts val="0"/>
          </a:spcAft>
          <a:buClrTx/>
          <a:buSzTx/>
          <a:buFontTx/>
          <a:buNone/>
          <a:tabLst/>
          <a:defRPr b="0" baseline="0" cap="none" i="0" spc="0" strike="noStrike" sz="3800" u="none" kumimoji="0" normalizeH="0">
            <a:ln>
              <a:noFill/>
            </a:ln>
            <a:solidFill>
              <a:srgbClr val="FFFFFF"/>
            </a:solidFill>
            <a:effectLst>
              <a:outerShdw sx="100000" sy="100000" kx="0" ky="0" algn="b" rotWithShape="0" blurRad="38100" dist="12700" dir="5400000">
                <a:srgbClr val="000000">
                  <a:alpha val="50000"/>
                </a:srgbClr>
              </a:outerShdw>
            </a:effectLst>
            <a:uFillTx/>
            <a:latin typeface="Gill Sans"/>
            <a:ea typeface="Gill Sans"/>
            <a:cs typeface="Gill Sans"/>
            <a:sym typeface="Gill Sans"/>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38100" cap="flat">
          <a:solidFill>
            <a:srgbClr val="000000"/>
          </a:solidFill>
          <a:prstDash val="solid"/>
          <a:miter lim="400000"/>
        </a:ln>
        <a:effectLst/>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1" hangingPunct="0">
          <a:lnSpc>
            <a:spcPct val="100000"/>
          </a:lnSpc>
          <a:spcBef>
            <a:spcPts val="0"/>
          </a:spcBef>
          <a:spcAft>
            <a:spcPts val="0"/>
          </a:spcAft>
          <a:buClrTx/>
          <a:buSzTx/>
          <a:buFontTx/>
          <a:buNone/>
          <a:tabLst/>
          <a:defRPr b="0" baseline="0" cap="none" i="0" spc="0" strike="noStrike" sz="4000" u="none" kumimoji="0" normalizeH="0">
            <a:ln>
              <a:noFill/>
            </a:ln>
            <a:solidFill>
              <a:srgbClr val="000000"/>
            </a:solidFill>
            <a:effectLst/>
            <a:uFillTx/>
            <a:latin typeface="Gill Sans"/>
            <a:ea typeface="Gill Sans"/>
            <a:cs typeface="Gill Sans"/>
            <a:sym typeface="Gill Sans"/>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ヒラギノ明朝 Pro W3"/>
        <a:ea typeface="ヒラギノ明朝 Pro W3"/>
        <a:cs typeface="ヒラギノ明朝 Pro W3"/>
      </a:majorFont>
      <a:minorFont>
        <a:latin typeface="ヒラギノ明朝 Pro W3"/>
        <a:ea typeface="ヒラギノ明朝 Pro W3"/>
        <a:cs typeface="ヒラギノ明朝 Pro W3"/>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sx="100000" sy="100000" kx="0" ky="0" algn="b" rotWithShape="0" blurRad="50800" dist="12700" dir="0">
              <a:srgbClr val="000000">
                <a:alpha val="50000"/>
              </a:srgbClr>
            </a:outerShdw>
          </a:effectLst>
        </a:effectStyle>
        <a:effectStyle>
          <a:effectLst>
            <a:outerShdw sx="100000" sy="100000" kx="0" ky="0" algn="b" rotWithShape="0" blurRad="38100" dist="25400" dir="540000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r:embed="rId1"/>
          <a:srcRect l="0" t="0" r="0" b="0"/>
          <a:tile tx="0" ty="0" sx="100000" sy="100000" flip="none" algn="tl"/>
        </a:blipFill>
        <a:ln w="25400" cap="flat">
          <a:solidFill>
            <a:srgbClr val="000000"/>
          </a:solidFill>
          <a:prstDash val="solid"/>
          <a:miter lim="400000"/>
        </a:ln>
        <a:effectLst/>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1" hangingPunct="0">
          <a:lnSpc>
            <a:spcPct val="100000"/>
          </a:lnSpc>
          <a:spcBef>
            <a:spcPts val="0"/>
          </a:spcBef>
          <a:spcAft>
            <a:spcPts val="0"/>
          </a:spcAft>
          <a:buClrTx/>
          <a:buSzTx/>
          <a:buFontTx/>
          <a:buNone/>
          <a:tabLst/>
          <a:defRPr b="0" baseline="0" cap="none" i="0" spc="0" strike="noStrike" sz="3800" u="none" kumimoji="0" normalizeH="0">
            <a:ln>
              <a:noFill/>
            </a:ln>
            <a:solidFill>
              <a:srgbClr val="FFFFFF"/>
            </a:solidFill>
            <a:effectLst>
              <a:outerShdw sx="100000" sy="100000" kx="0" ky="0" algn="b" rotWithShape="0" blurRad="38100" dist="12700" dir="5400000">
                <a:srgbClr val="000000">
                  <a:alpha val="50000"/>
                </a:srgbClr>
              </a:outerShdw>
            </a:effectLst>
            <a:uFillTx/>
            <a:latin typeface="Gill Sans"/>
            <a:ea typeface="Gill Sans"/>
            <a:cs typeface="Gill Sans"/>
            <a:sym typeface="Gill Sans"/>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38100" cap="flat">
          <a:solidFill>
            <a:srgbClr val="000000"/>
          </a:solidFill>
          <a:prstDash val="solid"/>
          <a:miter lim="400000"/>
        </a:ln>
        <a:effectLst/>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1" hangingPunct="0">
          <a:lnSpc>
            <a:spcPct val="100000"/>
          </a:lnSpc>
          <a:spcBef>
            <a:spcPts val="0"/>
          </a:spcBef>
          <a:spcAft>
            <a:spcPts val="0"/>
          </a:spcAft>
          <a:buClrTx/>
          <a:buSzTx/>
          <a:buFontTx/>
          <a:buNone/>
          <a:tabLst/>
          <a:defRPr b="0" baseline="0" cap="none" i="0" spc="0" strike="noStrike" sz="4000" u="none" kumimoji="0" normalizeH="0">
            <a:ln>
              <a:noFill/>
            </a:ln>
            <a:solidFill>
              <a:srgbClr val="000000"/>
            </a:solidFill>
            <a:effectLst/>
            <a:uFillTx/>
            <a:latin typeface="Gill Sans"/>
            <a:ea typeface="Gill Sans"/>
            <a:cs typeface="Gill Sans"/>
            <a:sym typeface="Gill Sans"/>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