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media/image2.jpeg" ContentType="image/jpeg"/>
  <Override PartName="/ppt/media/image3.jpeg" ContentType="image/jpeg"/>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 id="314" r:id="rId66"/>
    <p:sldId id="315" r:id="rId67"/>
    <p:sldId id="316" r:id="rId68"/>
  </p:sldIdLst>
  <p:sldSz cx="13004800" cy="9753600"/>
  <p:notesSz cx="6858000" cy="9144000"/>
  <p:defaultTextStyle>
    <a:lvl1pPr algn="ctr" defTabSz="584200">
      <a:defRPr sz="4000">
        <a:latin typeface="Gill Sans"/>
        <a:ea typeface="Gill Sans"/>
        <a:cs typeface="Gill Sans"/>
        <a:sym typeface="Gill Sans"/>
      </a:defRPr>
    </a:lvl1pPr>
    <a:lvl2pPr indent="342900" algn="ctr" defTabSz="584200">
      <a:defRPr sz="4000">
        <a:latin typeface="Gill Sans"/>
        <a:ea typeface="Gill Sans"/>
        <a:cs typeface="Gill Sans"/>
        <a:sym typeface="Gill Sans"/>
      </a:defRPr>
    </a:lvl2pPr>
    <a:lvl3pPr indent="685800" algn="ctr" defTabSz="584200">
      <a:defRPr sz="4000">
        <a:latin typeface="Gill Sans"/>
        <a:ea typeface="Gill Sans"/>
        <a:cs typeface="Gill Sans"/>
        <a:sym typeface="Gill Sans"/>
      </a:defRPr>
    </a:lvl3pPr>
    <a:lvl4pPr indent="1028700" algn="ctr" defTabSz="584200">
      <a:defRPr sz="4000">
        <a:latin typeface="Gill Sans"/>
        <a:ea typeface="Gill Sans"/>
        <a:cs typeface="Gill Sans"/>
        <a:sym typeface="Gill Sans"/>
      </a:defRPr>
    </a:lvl4pPr>
    <a:lvl5pPr indent="1371600" algn="ctr" defTabSz="584200">
      <a:defRPr sz="4000">
        <a:latin typeface="Gill Sans"/>
        <a:ea typeface="Gill Sans"/>
        <a:cs typeface="Gill Sans"/>
        <a:sym typeface="Gill Sans"/>
      </a:defRPr>
    </a:lvl5pPr>
    <a:lvl6pPr indent="1714500" algn="ctr" defTabSz="584200">
      <a:defRPr sz="4000">
        <a:latin typeface="Gill Sans"/>
        <a:ea typeface="Gill Sans"/>
        <a:cs typeface="Gill Sans"/>
        <a:sym typeface="Gill Sans"/>
      </a:defRPr>
    </a:lvl6pPr>
    <a:lvl7pPr indent="2057400" algn="ctr" defTabSz="584200">
      <a:defRPr sz="4000">
        <a:latin typeface="Gill Sans"/>
        <a:ea typeface="Gill Sans"/>
        <a:cs typeface="Gill Sans"/>
        <a:sym typeface="Gill Sans"/>
      </a:defRPr>
    </a:lvl7pPr>
    <a:lvl8pPr indent="2400300" algn="ctr" defTabSz="584200">
      <a:defRPr sz="4000">
        <a:latin typeface="Gill Sans"/>
        <a:ea typeface="Gill Sans"/>
        <a:cs typeface="Gill Sans"/>
        <a:sym typeface="Gill Sans"/>
      </a:defRPr>
    </a:lvl8pPr>
    <a:lvl9pPr indent="2743200" algn="ctr" defTabSz="584200">
      <a:defRPr sz="4000">
        <a:latin typeface="Gill Sans"/>
        <a:ea typeface="Gill Sans"/>
        <a:cs typeface="Gill Sans"/>
        <a:sym typeface="Gill San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8F44A2F1-9E1F-4B54-A3A2-5F16C0AD49E2}" styleName="">
    <a:tblBg/>
    <a:wholeTbl>
      <a:tcTxStyle b="off" i="off">
        <a:font>
          <a:latin typeface="Gill Sans"/>
          <a:ea typeface="Gill Sans"/>
          <a:cs typeface="Gill Sans"/>
        </a:font>
        <a:srgbClr val="000000"/>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wholeTbl>
    <a:band2H>
      <a:tcTxStyle b="def" i="def"/>
      <a:tcStyle>
        <a:tcBdr/>
        <a:fill>
          <a:solidFill>
            <a:srgbClr val="EFF1F3"/>
          </a:solidFill>
        </a:fill>
      </a:tcStyle>
    </a:band2H>
    <a:firstCol>
      <a:tcTxStyle b="off" i="off">
        <a:font>
          <a:latin typeface="Gill Sans"/>
          <a:ea typeface="Gill Sans"/>
          <a:cs typeface="Gill Sans"/>
        </a:font>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tcStyle>
    </a:firstCol>
    <a:lastRow>
      <a:tcTxStyle b="off" i="off">
        <a:font>
          <a:latin typeface="Gill Sans"/>
          <a:ea typeface="Gill Sans"/>
          <a:cs typeface="Gill Sans"/>
        </a:font>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tcStyle>
    </a:lastRow>
    <a:firstRow>
      <a:tcTxStyle b="off" i="off">
        <a:font>
          <a:latin typeface="Gill Sans"/>
          <a:ea typeface="Gill Sans"/>
          <a:cs typeface="Gill Sans"/>
        </a:font>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tcStyle>
    </a:firstRow>
  </a:tblStyle>
  <a:tblStyle styleId="{C7B018BB-80A7-4F77-B60F-C8B233D01FF8}" styleName="">
    <a:tblBg/>
    <a:wholeTbl>
      <a:tcTxStyle b="def" i="def">
        <a:font>
          <a:latin typeface="ヒラギノ角ゴ ProN W3"/>
          <a:ea typeface="ヒラギノ角ゴ ProN W3"/>
          <a:cs typeface="ヒラギノ角ゴ ProN W3"/>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n" i="def">
        <a:font>
          <a:latin typeface="ヒラギノ角ゴ ProN W3"/>
          <a:ea typeface="ヒラギノ角ゴ ProN W3"/>
          <a:cs typeface="ヒラギノ角ゴ ProN W3"/>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def" i="def">
        <a:font>
          <a:latin typeface="ヒラギノ角ゴ ProN W3"/>
          <a:ea typeface="ヒラギノ角ゴ ProN W3"/>
          <a:cs typeface="ヒラギノ角ゴ ProN W3"/>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def">
        <a:font>
          <a:latin typeface="ヒラギノ角ゴ ProN W3"/>
          <a:ea typeface="ヒラギノ角ゴ ProN W3"/>
          <a:cs typeface="ヒラギノ角ゴ ProN W3"/>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00882B"/>
          </a:solidFill>
        </a:fill>
      </a:tcStyle>
    </a:firstRow>
  </a:tblStyle>
  <a:tblStyle styleId="{EEE7283C-3CF3-47DC-8721-378D4A62B228}" styleName="">
    <a:tblBg/>
    <a:wholeTbl>
      <a:tcTxStyle b="def" i="def">
        <a:font>
          <a:latin typeface="ヒラギノ角ゴ ProN W3"/>
          <a:ea typeface="ヒラギノ角ゴ ProN W3"/>
          <a:cs typeface="ヒラギノ角ゴ ProN W3"/>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b="def" i="def"/>
      <a:tcStyle>
        <a:tcBdr/>
        <a:fill>
          <a:solidFill>
            <a:srgbClr val="C3C2C2"/>
          </a:solidFill>
        </a:fill>
      </a:tcStyle>
    </a:band2H>
    <a:firstCol>
      <a:tcTxStyle b="on" i="def">
        <a:font>
          <a:latin typeface="ヒラギノ角ゴ ProN W3"/>
          <a:ea typeface="ヒラギノ角ゴ ProN W3"/>
          <a:cs typeface="ヒラギノ角ゴ ProN W3"/>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def">
        <a:font>
          <a:latin typeface="ヒラギノ角ゴ ProN W3"/>
          <a:ea typeface="ヒラギノ角ゴ ProN W3"/>
          <a:cs typeface="ヒラギノ角ゴ ProN W3"/>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def">
        <a:font>
          <a:latin typeface="ヒラギノ角ゴ ProN W3"/>
          <a:ea typeface="ヒラギノ角ゴ ProN W3"/>
          <a:cs typeface="ヒラギノ角ゴ ProN W3"/>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def" i="def">
        <a:font>
          <a:latin typeface="ヒラギノ角ゴ ProN W3"/>
          <a:ea typeface="ヒラギノ角ゴ ProN W3"/>
          <a:cs typeface="ヒラギノ角ゴ ProN W3"/>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b="def" i="def"/>
      <a:tcStyle>
        <a:tcBdr/>
        <a:fill>
          <a:solidFill>
            <a:srgbClr val="DCE5E6"/>
          </a:solidFill>
        </a:fill>
      </a:tcStyle>
    </a:band2H>
    <a:firstCol>
      <a:tcTxStyle b="on" i="def">
        <a:font>
          <a:latin typeface="ヒラギノ角ゴ ProN W3"/>
          <a:ea typeface="ヒラギノ角ゴ ProN W3"/>
          <a:cs typeface="ヒラギノ角ゴ ProN W3"/>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def">
        <a:font>
          <a:latin typeface="ヒラギノ角ゴ ProN W3"/>
          <a:ea typeface="ヒラギノ角ゴ ProN W3"/>
          <a:cs typeface="ヒラギノ角ゴ ProN W3"/>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def">
        <a:font>
          <a:latin typeface="ヒラギノ角ゴ ProN W3"/>
          <a:ea typeface="ヒラギノ角ゴ ProN W3"/>
          <a:cs typeface="ヒラギノ角ゴ ProN W3"/>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def" i="def">
        <a:font>
          <a:latin typeface="ヒラギノ角ゴ ProN W3"/>
          <a:ea typeface="ヒラギノ角ゴ ProN W3"/>
          <a:cs typeface="ヒラギノ角ゴ ProN W3"/>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b="def" i="def"/>
      <a:tcStyle>
        <a:tcBdr/>
        <a:fill>
          <a:solidFill>
            <a:srgbClr val="DEDEDF"/>
          </a:solidFill>
        </a:fill>
      </a:tcStyle>
    </a:band2H>
    <a:firstCol>
      <a:tcTxStyle b="on" i="def">
        <a:font>
          <a:latin typeface="ヒラギノ角ゴ ProN W3"/>
          <a:ea typeface="ヒラギノ角ゴ ProN W3"/>
          <a:cs typeface="ヒラギノ角ゴ ProN W3"/>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def">
        <a:font>
          <a:latin typeface="ヒラギノ角ゴ ProN W3"/>
          <a:ea typeface="ヒラギノ角ゴ ProN W3"/>
          <a:cs typeface="ヒラギノ角ゴ ProN W3"/>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def">
        <a:font>
          <a:latin typeface="ヒラギノ角ゴ ProN W3"/>
          <a:ea typeface="ヒラギノ角ゴ ProN W3"/>
          <a:cs typeface="ヒラギノ角ゴ ProN W3"/>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def" i="def">
        <a:font>
          <a:latin typeface="ヒラギノ角ゴ ProN W3"/>
          <a:ea typeface="ヒラギノ角ゴ ProN W3"/>
          <a:cs typeface="ヒラギノ角ゴ ProN W3"/>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def">
        <a:font>
          <a:latin typeface="ヒラギノ角ゴ ProN W6"/>
          <a:ea typeface="ヒラギノ角ゴ ProN W6"/>
          <a:cs typeface="ヒラギノ角ゴ ProN W6"/>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def">
        <a:font>
          <a:latin typeface="ヒラギノ角ゴ ProN W6"/>
          <a:ea typeface="ヒラギノ角ゴ ProN W6"/>
          <a:cs typeface="ヒラギノ角ゴ ProN W6"/>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def">
        <a:font>
          <a:latin typeface="ヒラギノ角ゴ ProN W6"/>
          <a:ea typeface="ヒラギノ角ゴ ProN W6"/>
          <a:cs typeface="ヒラギノ角ゴ ProN W6"/>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4C3C2611-4C71-4FC5-86AE-919BDF0F9419}" styleName="">
    <a:tblBg/>
    <a:wholeTbl>
      <a:tcTxStyle b="def" i="def">
        <a:font>
          <a:latin typeface="ヒラギノ角ゴ ProN W3"/>
          <a:ea typeface="ヒラギノ角ゴ ProN W3"/>
          <a:cs typeface="ヒラギノ角ゴ ProN W3"/>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def">
        <a:font>
          <a:latin typeface="ヒラギノ角ゴ ProN W3"/>
          <a:ea typeface="ヒラギノ角ゴ ProN W3"/>
          <a:cs typeface="ヒラギノ角ゴ ProN W3"/>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def" i="def">
        <a:font>
          <a:latin typeface="ヒラギノ角ゴ ProN W3"/>
          <a:ea typeface="ヒラギノ角ゴ ProN W3"/>
          <a:cs typeface="ヒラギノ角ゴ ProN W3"/>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def">
        <a:font>
          <a:latin typeface="ヒラギノ角ゴ ProN W3"/>
          <a:ea typeface="ヒラギノ角ゴ ProN W3"/>
          <a:cs typeface="ヒラギノ角ゴ ProN W3"/>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365C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 Id="rId57" Type="http://schemas.openxmlformats.org/officeDocument/2006/relationships/slide" Target="slides/slide50.xml"/><Relationship Id="rId58" Type="http://schemas.openxmlformats.org/officeDocument/2006/relationships/slide" Target="slides/slide51.xml"/><Relationship Id="rId59" Type="http://schemas.openxmlformats.org/officeDocument/2006/relationships/slide" Target="slides/slide52.xml"/><Relationship Id="rId60" Type="http://schemas.openxmlformats.org/officeDocument/2006/relationships/slide" Target="slides/slide53.xml"/><Relationship Id="rId61" Type="http://schemas.openxmlformats.org/officeDocument/2006/relationships/slide" Target="slides/slide54.xml"/><Relationship Id="rId62" Type="http://schemas.openxmlformats.org/officeDocument/2006/relationships/slide" Target="slides/slide55.xml"/><Relationship Id="rId63" Type="http://schemas.openxmlformats.org/officeDocument/2006/relationships/slide" Target="slides/slide56.xml"/><Relationship Id="rId64" Type="http://schemas.openxmlformats.org/officeDocument/2006/relationships/slide" Target="slides/slide57.xml"/><Relationship Id="rId65" Type="http://schemas.openxmlformats.org/officeDocument/2006/relationships/slide" Target="slides/slide58.xml"/><Relationship Id="rId66" Type="http://schemas.openxmlformats.org/officeDocument/2006/relationships/slide" Target="slides/slide59.xml"/><Relationship Id="rId67" Type="http://schemas.openxmlformats.org/officeDocument/2006/relationships/slide" Target="slides/slide60.xml"/><Relationship Id="rId68" Type="http://schemas.openxmlformats.org/officeDocument/2006/relationships/slide" Target="slides/slide61.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Shape 28"/>
          <p:cNvSpPr/>
          <p:nvPr>
            <p:ph type="sldImg"/>
          </p:nvPr>
        </p:nvSpPr>
        <p:spPr>
          <a:xfrm>
            <a:off x="1143000" y="685800"/>
            <a:ext cx="4572000" cy="3429000"/>
          </a:xfrm>
          <a:prstGeom prst="rect">
            <a:avLst/>
          </a:prstGeom>
        </p:spPr>
        <p:txBody>
          <a:bodyPr/>
          <a:lstStyle/>
          <a:p>
            <a:pPr lvl="0"/>
          </a:p>
        </p:txBody>
      </p:sp>
      <p:sp>
        <p:nvSpPr>
          <p:cNvPr id="29" name="Shape 29"/>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584200">
      <a:defRPr sz="2000">
        <a:latin typeface="Lucida Grande"/>
        <a:ea typeface="Lucida Grande"/>
        <a:cs typeface="Lucida Grande"/>
        <a:sym typeface="Lucida Grande"/>
      </a:defRPr>
    </a:lvl1pPr>
    <a:lvl2pPr indent="228600" defTabSz="584200">
      <a:defRPr sz="2000">
        <a:latin typeface="Lucida Grande"/>
        <a:ea typeface="Lucida Grande"/>
        <a:cs typeface="Lucida Grande"/>
        <a:sym typeface="Lucida Grande"/>
      </a:defRPr>
    </a:lvl2pPr>
    <a:lvl3pPr indent="457200" defTabSz="584200">
      <a:defRPr sz="2000">
        <a:latin typeface="Lucida Grande"/>
        <a:ea typeface="Lucida Grande"/>
        <a:cs typeface="Lucida Grande"/>
        <a:sym typeface="Lucida Grande"/>
      </a:defRPr>
    </a:lvl3pPr>
    <a:lvl4pPr indent="685800" defTabSz="584200">
      <a:defRPr sz="2000">
        <a:latin typeface="Lucida Grande"/>
        <a:ea typeface="Lucida Grande"/>
        <a:cs typeface="Lucida Grande"/>
        <a:sym typeface="Lucida Grande"/>
      </a:defRPr>
    </a:lvl4pPr>
    <a:lvl5pPr indent="914400" defTabSz="584200">
      <a:defRPr sz="2000">
        <a:latin typeface="Lucida Grande"/>
        <a:ea typeface="Lucida Grande"/>
        <a:cs typeface="Lucida Grande"/>
        <a:sym typeface="Lucida Grande"/>
      </a:defRPr>
    </a:lvl5pPr>
    <a:lvl6pPr indent="1143000" defTabSz="584200">
      <a:defRPr sz="2000">
        <a:latin typeface="Lucida Grande"/>
        <a:ea typeface="Lucida Grande"/>
        <a:cs typeface="Lucida Grande"/>
        <a:sym typeface="Lucida Grande"/>
      </a:defRPr>
    </a:lvl6pPr>
    <a:lvl7pPr indent="1371600" defTabSz="584200">
      <a:defRPr sz="2000">
        <a:latin typeface="Lucida Grande"/>
        <a:ea typeface="Lucida Grande"/>
        <a:cs typeface="Lucida Grande"/>
        <a:sym typeface="Lucida Grande"/>
      </a:defRPr>
    </a:lvl7pPr>
    <a:lvl8pPr indent="1600200" defTabSz="584200">
      <a:defRPr sz="2000">
        <a:latin typeface="Lucida Grande"/>
        <a:ea typeface="Lucida Grande"/>
        <a:cs typeface="Lucida Grande"/>
        <a:sym typeface="Lucida Grande"/>
      </a:defRPr>
    </a:lvl8pPr>
    <a:lvl9pPr indent="1828800" defTabSz="584200">
      <a:defRPr sz="2000">
        <a:latin typeface="Lucida Grande"/>
        <a:ea typeface="Lucida Grande"/>
        <a:cs typeface="Lucida Grande"/>
        <a:sym typeface="Lucida Grand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tif"/></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tif"/></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tif"/></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tif"/></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タイトル &amp; 箇条書き">
    <p:spTree>
      <p:nvGrpSpPr>
        <p:cNvPr id="1" name=""/>
        <p:cNvGrpSpPr/>
        <p:nvPr/>
      </p:nvGrpSpPr>
      <p:grpSpPr>
        <a:xfrm>
          <a:off x="0" y="0"/>
          <a:ext cx="0" cy="0"/>
          <a:chOff x="0" y="0"/>
          <a:chExt cx="0" cy="0"/>
        </a:xfrm>
      </p:grpSpPr>
      <p:sp>
        <p:nvSpPr>
          <p:cNvPr id="6" name="Shape 6"/>
          <p:cNvSpPr/>
          <p:nvPr>
            <p:ph type="title"/>
          </p:nvPr>
        </p:nvSpPr>
        <p:spPr>
          <a:prstGeom prst="rect">
            <a:avLst/>
          </a:prstGeom>
        </p:spPr>
        <p:txBody>
          <a:bodyPr/>
          <a:lstStyle/>
          <a:p>
            <a:pPr lvl="0">
              <a:defRPr b="0" sz="1800"/>
            </a:pPr>
            <a:r>
              <a:rPr b="1" sz="4600"/>
              <a:t>タイトルテキスト</a:t>
            </a:r>
          </a:p>
        </p:txBody>
      </p:sp>
      <p:sp>
        <p:nvSpPr>
          <p:cNvPr id="7" name="Shape 7"/>
          <p:cNvSpPr/>
          <p:nvPr>
            <p:ph type="body" idx="1"/>
          </p:nvPr>
        </p:nvSpPr>
        <p:spPr>
          <a:prstGeom prst="rect">
            <a:avLst/>
          </a:prstGeom>
        </p:spPr>
        <p:txBody>
          <a:bodyPr/>
          <a:lstStyle>
            <a:lvl1pPr>
              <a:buBlip>
                <a:blip r:embed="rId2"/>
              </a:buBlip>
            </a:lvl1pPr>
            <a:lvl2pPr>
              <a:buFontTx/>
              <a:buChar char="➡"/>
              <a:defRPr>
                <a:latin typeface="+mn-lt"/>
                <a:ea typeface="+mn-ea"/>
                <a:cs typeface="+mn-cs"/>
                <a:sym typeface="ヒラギノ明朝 Pro W3"/>
              </a:defRPr>
            </a:lvl2pPr>
            <a:lvl3pPr>
              <a:buFont typeface="Zapf Dingbats"/>
              <a:buChar char="✴"/>
              <a:defRPr>
                <a:latin typeface="+mn-lt"/>
                <a:ea typeface="+mn-ea"/>
                <a:cs typeface="+mn-cs"/>
                <a:sym typeface="ヒラギノ明朝 Pro W3"/>
              </a:defRPr>
            </a:lvl3pPr>
            <a:lvl4pPr>
              <a:buFontTx/>
              <a:buChar char="-"/>
              <a:defRPr>
                <a:latin typeface="+mn-lt"/>
                <a:ea typeface="+mn-ea"/>
                <a:cs typeface="+mn-cs"/>
                <a:sym typeface="ヒラギノ明朝 Pro W3"/>
              </a:defRPr>
            </a:lvl4pPr>
            <a:lvl5pPr>
              <a:defRPr>
                <a:latin typeface="+mn-lt"/>
                <a:ea typeface="+mn-ea"/>
                <a:cs typeface="+mn-cs"/>
                <a:sym typeface="ヒラギノ明朝 Pro W3"/>
              </a:defRPr>
            </a:lvl5pPr>
          </a:lstStyle>
          <a:p>
            <a:pPr lvl="0">
              <a:defRPr sz="1800"/>
            </a:pPr>
            <a:r>
              <a:rPr sz="3200"/>
              <a:t>本文レベル1</a:t>
            </a:r>
            <a:endParaRPr sz="3200"/>
          </a:p>
          <a:p>
            <a:pPr lvl="1">
              <a:defRPr sz="1800"/>
            </a:pPr>
            <a:r>
              <a:rPr sz="3200"/>
              <a:t>本文レベル2</a:t>
            </a:r>
            <a:endParaRPr sz="3200"/>
          </a:p>
          <a:p>
            <a:pPr lvl="2">
              <a:defRPr sz="1800"/>
            </a:pPr>
            <a:r>
              <a:rPr sz="3200"/>
              <a:t>本文レベル3</a:t>
            </a:r>
            <a:endParaRPr sz="3200"/>
          </a:p>
          <a:p>
            <a:pPr lvl="3">
              <a:defRPr sz="1800"/>
            </a:pPr>
            <a:r>
              <a:rPr sz="3200"/>
              <a:t>本文レベル4</a:t>
            </a:r>
            <a:endParaRPr sz="3200"/>
          </a:p>
          <a:p>
            <a:pPr lvl="4">
              <a:defRPr sz="1800"/>
            </a:pPr>
            <a:r>
              <a:rPr sz="3200"/>
              <a:t>本文レベル 5</a:t>
            </a:r>
          </a:p>
        </p:txBody>
      </p:sp>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0" showMasterPhAnim="1">
  <p:cSld name="空白">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0" showMasterPhAnim="1">
  <p:cSld name="タイトル（上）">
    <p:spTree>
      <p:nvGrpSpPr>
        <p:cNvPr id="1" name=""/>
        <p:cNvGrpSpPr/>
        <p:nvPr/>
      </p:nvGrpSpPr>
      <p:grpSpPr>
        <a:xfrm>
          <a:off x="0" y="0"/>
          <a:ext cx="0" cy="0"/>
          <a:chOff x="0" y="0"/>
          <a:chExt cx="0" cy="0"/>
        </a:xfrm>
      </p:grpSpPr>
      <p:pic>
        <p:nvPicPr>
          <p:cNvPr id="10" name="Abstract 8-1.jpg"/>
          <p:cNvPicPr/>
          <p:nvPr/>
        </p:nvPicPr>
        <p:blipFill>
          <a:blip r:embed="rId2">
            <a:extLst/>
          </a:blip>
          <a:srcRect l="0" t="2441" r="89062" b="2411"/>
          <a:stretch>
            <a:fillRect/>
          </a:stretch>
        </p:blipFill>
        <p:spPr>
          <a:xfrm>
            <a:off x="0" y="-76200"/>
            <a:ext cx="1422400" cy="9898929"/>
          </a:xfrm>
          <a:prstGeom prst="rect">
            <a:avLst/>
          </a:prstGeom>
          <a:ln w="12700">
            <a:miter lim="400000"/>
          </a:ln>
        </p:spPr>
      </p:pic>
      <p:sp>
        <p:nvSpPr>
          <p:cNvPr id="11" name="Shape 11"/>
          <p:cNvSpPr/>
          <p:nvPr/>
        </p:nvSpPr>
        <p:spPr>
          <a:xfrm>
            <a:off x="1854200" y="6350000"/>
            <a:ext cx="9740900" cy="482600"/>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just">
              <a:defRPr sz="3000">
                <a:latin typeface="+mn-lt"/>
                <a:ea typeface="+mn-ea"/>
                <a:cs typeface="+mn-cs"/>
                <a:sym typeface="ヒラギノ明朝 Pro W3"/>
              </a:defRPr>
            </a:lvl1pPr>
          </a:lstStyle>
          <a:p>
            <a:pPr lvl="0">
              <a:defRPr sz="1800"/>
            </a:pPr>
            <a:r>
              <a:rPr sz="3000"/>
              <a:t>テキスト</a:t>
            </a:r>
          </a:p>
        </p:txBody>
      </p:sp>
      <p:sp>
        <p:nvSpPr>
          <p:cNvPr id="12" name="Shape 12"/>
          <p:cNvSpPr/>
          <p:nvPr>
            <p:ph type="title"/>
          </p:nvPr>
        </p:nvSpPr>
        <p:spPr>
          <a:xfrm>
            <a:off x="1270000" y="254000"/>
            <a:ext cx="10464800" cy="1231900"/>
          </a:xfrm>
          <a:prstGeom prst="rect">
            <a:avLst/>
          </a:prstGeom>
        </p:spPr>
        <p:txBody>
          <a:bodyPr/>
          <a:lstStyle/>
          <a:p>
            <a:pPr lvl="0">
              <a:defRPr b="0" sz="1800"/>
            </a:pPr>
            <a:r>
              <a:rPr b="1" sz="4600"/>
              <a:t>タイトルテキスト</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0" showMasterPhAnim="1">
  <p:cSld name="Title &amp; Subtitles">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4" name="Shape 14"/>
          <p:cNvSpPr/>
          <p:nvPr>
            <p:ph type="title"/>
          </p:nvPr>
        </p:nvSpPr>
        <p:spPr>
          <a:xfrm>
            <a:off x="647700" y="50800"/>
            <a:ext cx="11709400" cy="2146300"/>
          </a:xfrm>
          <a:prstGeom prst="rect">
            <a:avLst/>
          </a:prstGeom>
          <a:effectLst>
            <a:outerShdw sx="100000" sy="100000" kx="0" ky="0" algn="b" rotWithShape="0" blurRad="38100" dist="50800" dir="2700000">
              <a:srgbClr val="FFFFFF"/>
            </a:outerShdw>
          </a:effectLst>
        </p:spPr>
        <p:txBody>
          <a:bodyPr/>
          <a:lstStyle>
            <a:lvl1pPr defTabSz="457200">
              <a:lnSpc>
                <a:spcPts val="10000"/>
              </a:lnSpc>
              <a:spcBef>
                <a:spcPts val="200"/>
              </a:spcBef>
              <a:tabLst>
                <a:tab pos="1244600" algn="l"/>
              </a:tabLst>
              <a:defRPr sz="8400">
                <a:solidFill>
                  <a:srgbClr val="000849"/>
                </a:solidFill>
                <a:latin typeface="Optima"/>
                <a:ea typeface="Optima"/>
                <a:cs typeface="Optima"/>
                <a:sym typeface="Optima"/>
              </a:defRPr>
            </a:lvl1pPr>
          </a:lstStyle>
          <a:p>
            <a:pPr lvl="0">
              <a:defRPr b="0" sz="1800">
                <a:solidFill>
                  <a:srgbClr val="000000"/>
                </a:solidFill>
              </a:defRPr>
            </a:pPr>
            <a:r>
              <a:rPr b="1" sz="8400">
                <a:solidFill>
                  <a:srgbClr val="000849"/>
                </a:solidFill>
              </a:rPr>
              <a:t>タイトルテキスト</a:t>
            </a:r>
          </a:p>
        </p:txBody>
      </p:sp>
      <p:sp>
        <p:nvSpPr>
          <p:cNvPr id="15" name="Shape 15"/>
          <p:cNvSpPr/>
          <p:nvPr>
            <p:ph type="body" idx="1"/>
          </p:nvPr>
        </p:nvSpPr>
        <p:spPr>
          <a:xfrm>
            <a:off x="1714500" y="3111500"/>
            <a:ext cx="9563100" cy="5308600"/>
          </a:xfrm>
          <a:prstGeom prst="rect">
            <a:avLst/>
          </a:prstGeom>
          <a:effectLst>
            <a:outerShdw sx="100000" sy="100000" kx="0" ky="0" algn="b" rotWithShape="0" blurRad="38100" dist="25400" dir="2700000">
              <a:srgbClr val="FFFFFF"/>
            </a:outerShdw>
          </a:effectLst>
        </p:spPr>
        <p:txBody>
          <a:bodyPr anchor="ctr"/>
          <a:lstStyle>
            <a:lvl1pPr marL="0" indent="0" algn="ctr" defTabSz="457200">
              <a:lnSpc>
                <a:spcPts val="4800"/>
              </a:lnSpc>
              <a:spcBef>
                <a:spcPts val="200"/>
              </a:spcBef>
              <a:buSzTx/>
              <a:buFontTx/>
              <a:buNone/>
              <a:tabLst>
                <a:tab pos="1244600" algn="l"/>
              </a:tabLst>
              <a:defRPr b="1" sz="4000">
                <a:solidFill>
                  <a:srgbClr val="2A1941"/>
                </a:solidFill>
                <a:latin typeface="Optima"/>
                <a:ea typeface="Optima"/>
                <a:cs typeface="Optima"/>
                <a:sym typeface="Optima"/>
              </a:defRPr>
            </a:lvl1pPr>
            <a:lvl2pPr marL="0" indent="0" algn="ctr" defTabSz="457200">
              <a:lnSpc>
                <a:spcPts val="4800"/>
              </a:lnSpc>
              <a:spcBef>
                <a:spcPts val="200"/>
              </a:spcBef>
              <a:buSzTx/>
              <a:buFontTx/>
              <a:buNone/>
              <a:tabLst>
                <a:tab pos="1244600" algn="l"/>
              </a:tabLst>
              <a:defRPr b="1" sz="4000">
                <a:solidFill>
                  <a:srgbClr val="2A1941"/>
                </a:solidFill>
                <a:latin typeface="Optima"/>
                <a:ea typeface="Optima"/>
                <a:cs typeface="Optima"/>
                <a:sym typeface="Optima"/>
              </a:defRPr>
            </a:lvl2pPr>
            <a:lvl3pPr marL="0" indent="0" algn="ctr" defTabSz="457200">
              <a:lnSpc>
                <a:spcPts val="4800"/>
              </a:lnSpc>
              <a:spcBef>
                <a:spcPts val="200"/>
              </a:spcBef>
              <a:buSzTx/>
              <a:buFontTx/>
              <a:buNone/>
              <a:tabLst>
                <a:tab pos="1244600" algn="l"/>
              </a:tabLst>
              <a:defRPr b="1" sz="4000">
                <a:solidFill>
                  <a:srgbClr val="2A1941"/>
                </a:solidFill>
                <a:latin typeface="Optima"/>
                <a:ea typeface="Optima"/>
                <a:cs typeface="Optima"/>
                <a:sym typeface="Optima"/>
              </a:defRPr>
            </a:lvl3pPr>
            <a:lvl4pPr marL="0" indent="0" algn="ctr" defTabSz="457200">
              <a:lnSpc>
                <a:spcPts val="4800"/>
              </a:lnSpc>
              <a:spcBef>
                <a:spcPts val="200"/>
              </a:spcBef>
              <a:buSzTx/>
              <a:buFontTx/>
              <a:buNone/>
              <a:tabLst>
                <a:tab pos="1244600" algn="l"/>
              </a:tabLst>
              <a:defRPr b="1" sz="4000">
                <a:solidFill>
                  <a:srgbClr val="2A1941"/>
                </a:solidFill>
                <a:latin typeface="Optima"/>
                <a:ea typeface="Optima"/>
                <a:cs typeface="Optima"/>
                <a:sym typeface="Optima"/>
              </a:defRPr>
            </a:lvl4pPr>
            <a:lvl5pPr marL="0" indent="0" algn="ctr" defTabSz="457200">
              <a:lnSpc>
                <a:spcPts val="4800"/>
              </a:lnSpc>
              <a:spcBef>
                <a:spcPts val="200"/>
              </a:spcBef>
              <a:buSzTx/>
              <a:buFontTx/>
              <a:buNone/>
              <a:tabLst>
                <a:tab pos="1244600" algn="l"/>
              </a:tabLst>
              <a:defRPr b="1" sz="4000">
                <a:solidFill>
                  <a:srgbClr val="2A1941"/>
                </a:solidFill>
                <a:latin typeface="Optima"/>
                <a:ea typeface="Optima"/>
                <a:cs typeface="Optima"/>
                <a:sym typeface="Optima"/>
              </a:defRPr>
            </a:lvl5pPr>
          </a:lstStyle>
          <a:p>
            <a:pPr lvl="0">
              <a:defRPr b="0" sz="1800">
                <a:solidFill>
                  <a:srgbClr val="000000"/>
                </a:solidFill>
              </a:defRPr>
            </a:pPr>
            <a:r>
              <a:rPr b="1" sz="4000">
                <a:solidFill>
                  <a:srgbClr val="2A1941"/>
                </a:solidFill>
              </a:rPr>
              <a:t>本文レベル1</a:t>
            </a:r>
            <a:endParaRPr b="1" sz="4000">
              <a:solidFill>
                <a:srgbClr val="2A1941"/>
              </a:solidFill>
            </a:endParaRPr>
          </a:p>
          <a:p>
            <a:pPr lvl="1">
              <a:defRPr b="0" sz="1800">
                <a:solidFill>
                  <a:srgbClr val="000000"/>
                </a:solidFill>
              </a:defRPr>
            </a:pPr>
            <a:r>
              <a:rPr b="1" sz="4000">
                <a:solidFill>
                  <a:srgbClr val="2A1941"/>
                </a:solidFill>
              </a:rPr>
              <a:t>本文レベル2</a:t>
            </a:r>
            <a:endParaRPr b="1" sz="4000">
              <a:solidFill>
                <a:srgbClr val="2A1941"/>
              </a:solidFill>
            </a:endParaRPr>
          </a:p>
          <a:p>
            <a:pPr lvl="2">
              <a:defRPr b="0" sz="1800">
                <a:solidFill>
                  <a:srgbClr val="000000"/>
                </a:solidFill>
              </a:defRPr>
            </a:pPr>
            <a:r>
              <a:rPr b="1" sz="4000">
                <a:solidFill>
                  <a:srgbClr val="2A1941"/>
                </a:solidFill>
              </a:rPr>
              <a:t>本文レベル3</a:t>
            </a:r>
            <a:endParaRPr b="1" sz="4000">
              <a:solidFill>
                <a:srgbClr val="2A1941"/>
              </a:solidFill>
            </a:endParaRPr>
          </a:p>
          <a:p>
            <a:pPr lvl="3">
              <a:defRPr b="0" sz="1800">
                <a:solidFill>
                  <a:srgbClr val="000000"/>
                </a:solidFill>
              </a:defRPr>
            </a:pPr>
            <a:r>
              <a:rPr b="1" sz="4000">
                <a:solidFill>
                  <a:srgbClr val="2A1941"/>
                </a:solidFill>
              </a:rPr>
              <a:t>本文レベル4</a:t>
            </a:r>
            <a:endParaRPr b="1" sz="4000">
              <a:solidFill>
                <a:srgbClr val="2A1941"/>
              </a:solidFill>
            </a:endParaRPr>
          </a:p>
          <a:p>
            <a:pPr lvl="4">
              <a:defRPr b="0" sz="1800">
                <a:solidFill>
                  <a:srgbClr val="000000"/>
                </a:solidFill>
              </a:defRPr>
            </a:pPr>
            <a:r>
              <a:rPr b="1" sz="4000">
                <a:solidFill>
                  <a:srgbClr val="2A1941"/>
                </a:solidFill>
              </a:rPr>
              <a:t>本文レベル 5</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タイトル &amp; 箇条書き 詰め">
    <p:spTree>
      <p:nvGrpSpPr>
        <p:cNvPr id="1" name=""/>
        <p:cNvGrpSpPr/>
        <p:nvPr/>
      </p:nvGrpSpPr>
      <p:grpSpPr>
        <a:xfrm>
          <a:off x="0" y="0"/>
          <a:ext cx="0" cy="0"/>
          <a:chOff x="0" y="0"/>
          <a:chExt cx="0" cy="0"/>
        </a:xfrm>
      </p:grpSpPr>
      <p:sp>
        <p:nvSpPr>
          <p:cNvPr id="17" name="Shape 17"/>
          <p:cNvSpPr/>
          <p:nvPr>
            <p:ph type="title"/>
          </p:nvPr>
        </p:nvSpPr>
        <p:spPr>
          <a:prstGeom prst="rect">
            <a:avLst/>
          </a:prstGeom>
        </p:spPr>
        <p:txBody>
          <a:bodyPr/>
          <a:lstStyle/>
          <a:p>
            <a:pPr lvl="0">
              <a:defRPr b="0" sz="1800"/>
            </a:pPr>
            <a:r>
              <a:rPr b="1" sz="4600"/>
              <a:t>タイトルテキスト</a:t>
            </a:r>
          </a:p>
        </p:txBody>
      </p:sp>
      <p:sp>
        <p:nvSpPr>
          <p:cNvPr id="18" name="Shape 18"/>
          <p:cNvSpPr/>
          <p:nvPr>
            <p:ph type="body" idx="1"/>
          </p:nvPr>
        </p:nvSpPr>
        <p:spPr>
          <a:prstGeom prst="rect">
            <a:avLst/>
          </a:prstGeom>
        </p:spPr>
        <p:txBody>
          <a:bodyPr/>
          <a:lstStyle>
            <a:lvl1pPr marL="600625" indent="-346625">
              <a:spcBef>
                <a:spcPts val="500"/>
              </a:spcBef>
              <a:buBlip>
                <a:blip r:embed="rId2"/>
              </a:buBlip>
              <a:defRPr sz="3000"/>
            </a:lvl1pPr>
            <a:lvl2pPr marL="943525" indent="-346625">
              <a:spcBef>
                <a:spcPts val="500"/>
              </a:spcBef>
              <a:buFontTx/>
              <a:buChar char="➡"/>
              <a:defRPr sz="3000">
                <a:latin typeface="+mn-lt"/>
                <a:ea typeface="+mn-ea"/>
                <a:cs typeface="+mn-cs"/>
                <a:sym typeface="ヒラギノ明朝 Pro W3"/>
              </a:defRPr>
            </a:lvl2pPr>
            <a:lvl3pPr marL="1254427" indent="-314627">
              <a:spcBef>
                <a:spcPts val="500"/>
              </a:spcBef>
              <a:buFont typeface="Zapf Dingbats"/>
              <a:buChar char="✴"/>
              <a:defRPr sz="3000">
                <a:latin typeface="+mn-lt"/>
                <a:ea typeface="+mn-ea"/>
                <a:cs typeface="+mn-cs"/>
                <a:sym typeface="ヒラギノ明朝 Pro W3"/>
              </a:defRPr>
            </a:lvl3pPr>
            <a:lvl4pPr marL="1590209" indent="-294809">
              <a:spcBef>
                <a:spcPts val="500"/>
              </a:spcBef>
              <a:buFontTx/>
              <a:buChar char="-"/>
              <a:defRPr sz="3000">
                <a:latin typeface="+mn-lt"/>
                <a:ea typeface="+mn-ea"/>
                <a:cs typeface="+mn-cs"/>
                <a:sym typeface="ヒラギノ明朝 Pro W3"/>
              </a:defRPr>
            </a:lvl4pPr>
            <a:lvl5pPr marL="2017034" indent="-378734">
              <a:spcBef>
                <a:spcPts val="500"/>
              </a:spcBef>
              <a:defRPr sz="3000">
                <a:latin typeface="+mn-lt"/>
                <a:ea typeface="+mn-ea"/>
                <a:cs typeface="+mn-cs"/>
                <a:sym typeface="ヒラギノ明朝 Pro W3"/>
              </a:defRPr>
            </a:lvl5pPr>
          </a:lstStyle>
          <a:p>
            <a:pPr lvl="0">
              <a:defRPr sz="1800"/>
            </a:pPr>
            <a:r>
              <a:rPr sz="3000"/>
              <a:t>本文レベル1</a:t>
            </a:r>
            <a:endParaRPr sz="3000"/>
          </a:p>
          <a:p>
            <a:pPr lvl="1">
              <a:defRPr sz="1800"/>
            </a:pPr>
            <a:r>
              <a:rPr sz="3000"/>
              <a:t>本文レベル2</a:t>
            </a:r>
            <a:endParaRPr sz="3000"/>
          </a:p>
          <a:p>
            <a:pPr lvl="2">
              <a:defRPr sz="1800"/>
            </a:pPr>
            <a:r>
              <a:rPr sz="3000"/>
              <a:t>本文レベル3</a:t>
            </a:r>
            <a:endParaRPr sz="3000"/>
          </a:p>
          <a:p>
            <a:pPr lvl="3">
              <a:defRPr sz="1800"/>
            </a:pPr>
            <a:r>
              <a:rPr sz="3000"/>
              <a:t>本文レベル4</a:t>
            </a:r>
            <a:endParaRPr sz="3000"/>
          </a:p>
          <a:p>
            <a:pPr lvl="4">
              <a:defRPr sz="1800"/>
            </a:pPr>
            <a:r>
              <a:rPr sz="3000"/>
              <a:t>本文レベル 5</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タイトル &amp; 箇条書き">
    <p:spTree>
      <p:nvGrpSpPr>
        <p:cNvPr id="1" name=""/>
        <p:cNvGrpSpPr/>
        <p:nvPr/>
      </p:nvGrpSpPr>
      <p:grpSpPr>
        <a:xfrm>
          <a:off x="0" y="0"/>
          <a:ext cx="0" cy="0"/>
          <a:chOff x="0" y="0"/>
          <a:chExt cx="0" cy="0"/>
        </a:xfrm>
      </p:grpSpPr>
      <p:sp>
        <p:nvSpPr>
          <p:cNvPr id="20" name="Shape 20"/>
          <p:cNvSpPr/>
          <p:nvPr>
            <p:ph type="title"/>
          </p:nvPr>
        </p:nvSpPr>
        <p:spPr>
          <a:prstGeom prst="rect">
            <a:avLst/>
          </a:prstGeom>
        </p:spPr>
        <p:txBody>
          <a:bodyPr/>
          <a:lstStyle>
            <a:lvl1pPr>
              <a:defRPr>
                <a:latin typeface="Palatino"/>
                <a:ea typeface="Palatino"/>
                <a:cs typeface="Palatino"/>
                <a:sym typeface="Palatino"/>
              </a:defRPr>
            </a:lvl1pPr>
          </a:lstStyle>
          <a:p>
            <a:pPr lvl="0">
              <a:defRPr b="0" sz="1800"/>
            </a:pPr>
            <a:r>
              <a:rPr b="1" sz="4600"/>
              <a:t>タイトルテキスト</a:t>
            </a:r>
          </a:p>
        </p:txBody>
      </p:sp>
      <p:sp>
        <p:nvSpPr>
          <p:cNvPr id="21" name="Shape 21"/>
          <p:cNvSpPr/>
          <p:nvPr>
            <p:ph type="body" idx="1"/>
          </p:nvPr>
        </p:nvSpPr>
        <p:spPr>
          <a:prstGeom prst="rect">
            <a:avLst/>
          </a:prstGeom>
        </p:spPr>
        <p:txBody>
          <a:bodyPr/>
          <a:lstStyle>
            <a:lvl1pPr>
              <a:buFontTx/>
              <a:buBlip>
                <a:blip r:embed="rId2"/>
              </a:buBlip>
              <a:defRPr sz="2800"/>
            </a:lvl1pPr>
            <a:lvl2pPr>
              <a:buFontTx/>
              <a:buChar char="➡"/>
              <a:defRPr sz="2800">
                <a:latin typeface="+mn-lt"/>
                <a:ea typeface="+mn-ea"/>
                <a:cs typeface="+mn-cs"/>
                <a:sym typeface="ヒラギノ明朝 Pro W3"/>
              </a:defRPr>
            </a:lvl2pPr>
            <a:lvl3pPr>
              <a:buFontTx/>
              <a:buChar char="✴"/>
              <a:defRPr sz="2800"/>
            </a:lvl3pPr>
            <a:lvl4pPr>
              <a:buFontTx/>
              <a:buChar char="-"/>
              <a:defRPr sz="2800"/>
            </a:lvl4pPr>
            <a:lvl5pPr>
              <a:buSzPct val="100000"/>
              <a:buFontTx/>
              <a:defRPr sz="2800"/>
            </a:lvl5pPr>
          </a:lstStyle>
          <a:p>
            <a:pPr lvl="0">
              <a:defRPr sz="1800"/>
            </a:pPr>
            <a:r>
              <a:rPr sz="2800"/>
              <a:t>本文レベル1</a:t>
            </a:r>
            <a:endParaRPr sz="2800"/>
          </a:p>
          <a:p>
            <a:pPr lvl="1">
              <a:defRPr sz="1800"/>
            </a:pPr>
            <a:r>
              <a:rPr sz="2800"/>
              <a:t>本文レベル2</a:t>
            </a:r>
            <a:endParaRPr sz="2800"/>
          </a:p>
          <a:p>
            <a:pPr lvl="2">
              <a:defRPr sz="1800"/>
            </a:pPr>
            <a:r>
              <a:rPr sz="2800"/>
              <a:t>本文レベル3</a:t>
            </a:r>
            <a:endParaRPr sz="2800"/>
          </a:p>
          <a:p>
            <a:pPr lvl="3">
              <a:defRPr sz="1800"/>
            </a:pPr>
            <a:r>
              <a:rPr sz="2800"/>
              <a:t>本文レベル4</a:t>
            </a:r>
            <a:endParaRPr sz="2800"/>
          </a:p>
          <a:p>
            <a:pPr lvl="4">
              <a:defRPr sz="1800"/>
            </a:pPr>
            <a:r>
              <a:rPr sz="2800"/>
              <a:t>本文レベル 5</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0" showMasterPhAnim="1">
  <p:cSld name="Title &amp; Subtitles">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3" name="Shape 23"/>
          <p:cNvSpPr/>
          <p:nvPr>
            <p:ph type="title"/>
          </p:nvPr>
        </p:nvSpPr>
        <p:spPr>
          <a:xfrm>
            <a:off x="650240" y="48768"/>
            <a:ext cx="11704320" cy="2145792"/>
          </a:xfrm>
          <a:prstGeom prst="rect">
            <a:avLst/>
          </a:prstGeom>
          <a:effectLst>
            <a:outerShdw sx="100000" sy="100000" kx="0" ky="0" algn="b" rotWithShape="0" blurRad="38100" dist="63500" dir="2700000">
              <a:srgbClr val="FFFFFF"/>
            </a:outerShdw>
          </a:effectLst>
        </p:spPr>
        <p:txBody>
          <a:bodyPr/>
          <a:lstStyle>
            <a:lvl1pPr defTabSz="355600">
              <a:lnSpc>
                <a:spcPts val="9600"/>
              </a:lnSpc>
              <a:spcBef>
                <a:spcPts val="200"/>
              </a:spcBef>
              <a:tabLst>
                <a:tab pos="977900" algn="l"/>
              </a:tabLst>
              <a:defRPr sz="8000">
                <a:solidFill>
                  <a:srgbClr val="000849"/>
                </a:solidFill>
                <a:latin typeface="Optima"/>
                <a:ea typeface="Optima"/>
                <a:cs typeface="Optima"/>
                <a:sym typeface="Optima"/>
              </a:defRPr>
            </a:lvl1pPr>
          </a:lstStyle>
          <a:p>
            <a:pPr lvl="0">
              <a:defRPr b="0" sz="1800">
                <a:solidFill>
                  <a:srgbClr val="000000"/>
                </a:solidFill>
              </a:defRPr>
            </a:pPr>
            <a:r>
              <a:rPr b="1" sz="8000">
                <a:solidFill>
                  <a:srgbClr val="000849"/>
                </a:solidFill>
              </a:rPr>
              <a:t>タイトルテキスト</a:t>
            </a:r>
          </a:p>
        </p:txBody>
      </p:sp>
      <p:sp>
        <p:nvSpPr>
          <p:cNvPr id="24" name="Shape 24"/>
          <p:cNvSpPr/>
          <p:nvPr>
            <p:ph type="body" idx="1"/>
          </p:nvPr>
        </p:nvSpPr>
        <p:spPr>
          <a:xfrm>
            <a:off x="1706880" y="3104895"/>
            <a:ext cx="9558528" cy="5315713"/>
          </a:xfrm>
          <a:prstGeom prst="rect">
            <a:avLst/>
          </a:prstGeom>
          <a:effectLst>
            <a:outerShdw sx="100000" sy="100000" kx="0" ky="0" algn="b" rotWithShape="0" blurRad="38100" dist="25400" dir="2700000">
              <a:srgbClr val="FFFFFF"/>
            </a:outerShdw>
          </a:effectLst>
        </p:spPr>
        <p:txBody>
          <a:bodyPr lIns="65023" tIns="65023" rIns="65023" bIns="65023" anchor="ctr"/>
          <a:lstStyle>
            <a:lvl1pPr marL="0" indent="0" algn="ctr" defTabSz="355600">
              <a:lnSpc>
                <a:spcPts val="4500"/>
              </a:lnSpc>
              <a:spcBef>
                <a:spcPts val="200"/>
              </a:spcBef>
              <a:buSzTx/>
              <a:buFontTx/>
              <a:buNone/>
              <a:tabLst>
                <a:tab pos="977900" algn="l"/>
              </a:tabLst>
              <a:defRPr b="1" sz="3800">
                <a:solidFill>
                  <a:srgbClr val="2A1941"/>
                </a:solidFill>
                <a:latin typeface="Optima"/>
                <a:ea typeface="Optima"/>
                <a:cs typeface="Optima"/>
                <a:sym typeface="Optima"/>
              </a:defRPr>
            </a:lvl1pPr>
            <a:lvl2pPr marL="0" indent="0" algn="ctr" defTabSz="355600">
              <a:lnSpc>
                <a:spcPts val="4500"/>
              </a:lnSpc>
              <a:spcBef>
                <a:spcPts val="200"/>
              </a:spcBef>
              <a:buSzTx/>
              <a:buFontTx/>
              <a:buNone/>
              <a:tabLst>
                <a:tab pos="977900" algn="l"/>
              </a:tabLst>
              <a:defRPr b="1" sz="3800">
                <a:solidFill>
                  <a:srgbClr val="2A1941"/>
                </a:solidFill>
                <a:latin typeface="Optima"/>
                <a:ea typeface="Optima"/>
                <a:cs typeface="Optima"/>
                <a:sym typeface="Optima"/>
              </a:defRPr>
            </a:lvl2pPr>
            <a:lvl3pPr marL="0" indent="0" algn="ctr" defTabSz="355600">
              <a:lnSpc>
                <a:spcPts val="4500"/>
              </a:lnSpc>
              <a:spcBef>
                <a:spcPts val="200"/>
              </a:spcBef>
              <a:buSzTx/>
              <a:buFontTx/>
              <a:buNone/>
              <a:tabLst>
                <a:tab pos="977900" algn="l"/>
              </a:tabLst>
              <a:defRPr b="1" sz="3800">
                <a:solidFill>
                  <a:srgbClr val="2A1941"/>
                </a:solidFill>
                <a:latin typeface="Optima"/>
                <a:ea typeface="Optima"/>
                <a:cs typeface="Optima"/>
                <a:sym typeface="Optima"/>
              </a:defRPr>
            </a:lvl3pPr>
            <a:lvl4pPr marL="0" indent="0" algn="ctr" defTabSz="355600">
              <a:lnSpc>
                <a:spcPts val="4500"/>
              </a:lnSpc>
              <a:spcBef>
                <a:spcPts val="200"/>
              </a:spcBef>
              <a:buSzTx/>
              <a:buFontTx/>
              <a:buNone/>
              <a:tabLst>
                <a:tab pos="977900" algn="l"/>
              </a:tabLst>
              <a:defRPr b="1" sz="3800">
                <a:solidFill>
                  <a:srgbClr val="2A1941"/>
                </a:solidFill>
                <a:latin typeface="Optima"/>
                <a:ea typeface="Optima"/>
                <a:cs typeface="Optima"/>
                <a:sym typeface="Optima"/>
              </a:defRPr>
            </a:lvl4pPr>
            <a:lvl5pPr marL="0" indent="0" algn="ctr" defTabSz="355600">
              <a:lnSpc>
                <a:spcPts val="4500"/>
              </a:lnSpc>
              <a:spcBef>
                <a:spcPts val="200"/>
              </a:spcBef>
              <a:buSzTx/>
              <a:buFontTx/>
              <a:buNone/>
              <a:tabLst>
                <a:tab pos="977900" algn="l"/>
              </a:tabLst>
              <a:defRPr b="1" sz="3800">
                <a:solidFill>
                  <a:srgbClr val="2A1941"/>
                </a:solidFill>
                <a:latin typeface="Optima"/>
                <a:ea typeface="Optima"/>
                <a:cs typeface="Optima"/>
                <a:sym typeface="Optima"/>
              </a:defRPr>
            </a:lvl5pPr>
          </a:lstStyle>
          <a:p>
            <a:pPr lvl="0">
              <a:defRPr b="0" sz="1800">
                <a:solidFill>
                  <a:srgbClr val="000000"/>
                </a:solidFill>
              </a:defRPr>
            </a:pPr>
            <a:r>
              <a:rPr b="1" sz="3800">
                <a:solidFill>
                  <a:srgbClr val="2A1941"/>
                </a:solidFill>
              </a:rPr>
              <a:t>本文レベル1</a:t>
            </a:r>
            <a:endParaRPr b="1" sz="3800">
              <a:solidFill>
                <a:srgbClr val="2A1941"/>
              </a:solidFill>
            </a:endParaRPr>
          </a:p>
          <a:p>
            <a:pPr lvl="1">
              <a:defRPr b="0" sz="1800">
                <a:solidFill>
                  <a:srgbClr val="000000"/>
                </a:solidFill>
              </a:defRPr>
            </a:pPr>
            <a:r>
              <a:rPr b="1" sz="3800">
                <a:solidFill>
                  <a:srgbClr val="2A1941"/>
                </a:solidFill>
              </a:rPr>
              <a:t>本文レベル2</a:t>
            </a:r>
            <a:endParaRPr b="1" sz="3800">
              <a:solidFill>
                <a:srgbClr val="2A1941"/>
              </a:solidFill>
            </a:endParaRPr>
          </a:p>
          <a:p>
            <a:pPr lvl="2">
              <a:defRPr b="0" sz="1800">
                <a:solidFill>
                  <a:srgbClr val="000000"/>
                </a:solidFill>
              </a:defRPr>
            </a:pPr>
            <a:r>
              <a:rPr b="1" sz="3800">
                <a:solidFill>
                  <a:srgbClr val="2A1941"/>
                </a:solidFill>
              </a:rPr>
              <a:t>本文レベル3</a:t>
            </a:r>
            <a:endParaRPr b="1" sz="3800">
              <a:solidFill>
                <a:srgbClr val="2A1941"/>
              </a:solidFill>
            </a:endParaRPr>
          </a:p>
          <a:p>
            <a:pPr lvl="3">
              <a:defRPr b="0" sz="1800">
                <a:solidFill>
                  <a:srgbClr val="000000"/>
                </a:solidFill>
              </a:defRPr>
            </a:pPr>
            <a:r>
              <a:rPr b="1" sz="3800">
                <a:solidFill>
                  <a:srgbClr val="2A1941"/>
                </a:solidFill>
              </a:rPr>
              <a:t>本文レベル4</a:t>
            </a:r>
            <a:endParaRPr b="1" sz="3800">
              <a:solidFill>
                <a:srgbClr val="2A1941"/>
              </a:solidFill>
            </a:endParaRPr>
          </a:p>
          <a:p>
            <a:pPr lvl="4">
              <a:defRPr b="0" sz="1800">
                <a:solidFill>
                  <a:srgbClr val="000000"/>
                </a:solidFill>
              </a:defRPr>
            </a:pPr>
            <a:r>
              <a:rPr b="1" sz="3800">
                <a:solidFill>
                  <a:srgbClr val="2A1941"/>
                </a:solidFill>
              </a:rPr>
              <a:t>本文レベル 5</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タイトル &amp; 箇条書き 詰め">
    <p:spTree>
      <p:nvGrpSpPr>
        <p:cNvPr id="1" name=""/>
        <p:cNvGrpSpPr/>
        <p:nvPr/>
      </p:nvGrpSpPr>
      <p:grpSpPr>
        <a:xfrm>
          <a:off x="0" y="0"/>
          <a:ext cx="0" cy="0"/>
          <a:chOff x="0" y="0"/>
          <a:chExt cx="0" cy="0"/>
        </a:xfrm>
      </p:grpSpPr>
      <p:sp>
        <p:nvSpPr>
          <p:cNvPr id="26" name="Shape 26"/>
          <p:cNvSpPr/>
          <p:nvPr>
            <p:ph type="title"/>
          </p:nvPr>
        </p:nvSpPr>
        <p:spPr>
          <a:prstGeom prst="rect">
            <a:avLst/>
          </a:prstGeom>
        </p:spPr>
        <p:txBody>
          <a:bodyPr/>
          <a:lstStyle/>
          <a:p>
            <a:pPr lvl="0">
              <a:defRPr b="0" sz="1800"/>
            </a:pPr>
            <a:r>
              <a:rPr b="1" sz="4600"/>
              <a:t>タイトルテキスト</a:t>
            </a:r>
          </a:p>
        </p:txBody>
      </p:sp>
      <p:sp>
        <p:nvSpPr>
          <p:cNvPr id="27" name="Shape 27"/>
          <p:cNvSpPr/>
          <p:nvPr>
            <p:ph type="body" idx="1"/>
          </p:nvPr>
        </p:nvSpPr>
        <p:spPr>
          <a:prstGeom prst="rect">
            <a:avLst/>
          </a:prstGeom>
        </p:spPr>
        <p:txBody>
          <a:bodyPr/>
          <a:lstStyle>
            <a:lvl1pPr marL="600625" indent="-346625">
              <a:spcBef>
                <a:spcPts val="500"/>
              </a:spcBef>
              <a:buClr>
                <a:srgbClr val="000000"/>
              </a:buClr>
              <a:buBlip>
                <a:blip r:embed="rId2"/>
              </a:buBlip>
              <a:defRPr sz="3000">
                <a:latin typeface="+mn-lt"/>
                <a:ea typeface="+mn-ea"/>
                <a:cs typeface="+mn-cs"/>
                <a:sym typeface="ヒラギノ明朝 Pro W3"/>
              </a:defRPr>
            </a:lvl1pPr>
            <a:lvl2pPr marL="943525" indent="-346625">
              <a:spcBef>
                <a:spcPts val="500"/>
              </a:spcBef>
              <a:buFontTx/>
              <a:buChar char="➡"/>
              <a:defRPr sz="3000">
                <a:latin typeface="+mn-lt"/>
                <a:ea typeface="+mn-ea"/>
                <a:cs typeface="+mn-cs"/>
                <a:sym typeface="ヒラギノ明朝 Pro W3"/>
              </a:defRPr>
            </a:lvl2pPr>
            <a:lvl3pPr marL="1254427" indent="-314627">
              <a:spcBef>
                <a:spcPts val="500"/>
              </a:spcBef>
              <a:buFont typeface="Zapf Dingbats"/>
              <a:buChar char="✴"/>
              <a:defRPr sz="3000">
                <a:latin typeface="+mn-lt"/>
                <a:ea typeface="+mn-ea"/>
                <a:cs typeface="+mn-cs"/>
                <a:sym typeface="ヒラギノ明朝 Pro W3"/>
              </a:defRPr>
            </a:lvl3pPr>
            <a:lvl4pPr marL="1590209" indent="-294809">
              <a:spcBef>
                <a:spcPts val="500"/>
              </a:spcBef>
              <a:buFontTx/>
              <a:buChar char="-"/>
              <a:defRPr sz="3000">
                <a:latin typeface="+mn-lt"/>
                <a:ea typeface="+mn-ea"/>
                <a:cs typeface="+mn-cs"/>
                <a:sym typeface="ヒラギノ明朝 Pro W3"/>
              </a:defRPr>
            </a:lvl4pPr>
            <a:lvl5pPr marL="2017034" indent="-378734">
              <a:spcBef>
                <a:spcPts val="500"/>
              </a:spcBef>
              <a:defRPr sz="3000">
                <a:latin typeface="+mn-lt"/>
                <a:ea typeface="+mn-ea"/>
                <a:cs typeface="+mn-cs"/>
                <a:sym typeface="ヒラギノ明朝 Pro W3"/>
              </a:defRPr>
            </a:lvl5pPr>
          </a:lstStyle>
          <a:p>
            <a:pPr lvl="0">
              <a:defRPr sz="1800"/>
            </a:pPr>
            <a:r>
              <a:rPr sz="3000"/>
              <a:t>本文レベル1</a:t>
            </a:r>
            <a:endParaRPr sz="3000"/>
          </a:p>
          <a:p>
            <a:pPr lvl="1">
              <a:defRPr sz="1800"/>
            </a:pPr>
            <a:r>
              <a:rPr sz="3000"/>
              <a:t>本文レベル2</a:t>
            </a:r>
            <a:endParaRPr sz="3000"/>
          </a:p>
          <a:p>
            <a:pPr lvl="2">
              <a:defRPr sz="1800"/>
            </a:pPr>
            <a:r>
              <a:rPr sz="3000"/>
              <a:t>本文レベル3</a:t>
            </a:r>
            <a:endParaRPr sz="3000"/>
          </a:p>
          <a:p>
            <a:pPr lvl="3">
              <a:defRPr sz="1800"/>
            </a:pPr>
            <a:r>
              <a:rPr sz="3000"/>
              <a:t>本文レベル4</a:t>
            </a:r>
            <a:endParaRPr sz="3000"/>
          </a:p>
          <a:p>
            <a:pPr lvl="4">
              <a:defRPr sz="1800"/>
            </a:pPr>
            <a:r>
              <a:rPr sz="3000"/>
              <a:t>本文レベル 5</a:t>
            </a:r>
          </a:p>
        </p:txBody>
      </p:sp>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1.ti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pic>
        <p:nvPicPr>
          <p:cNvPr id="2" name="Abstract 8-1.jpg"/>
          <p:cNvPicPr/>
          <p:nvPr/>
        </p:nvPicPr>
        <p:blipFill>
          <a:blip r:embed="rId2">
            <a:extLst/>
          </a:blip>
          <a:srcRect l="0" t="2807" r="89502" b="2465"/>
          <a:stretch>
            <a:fillRect/>
          </a:stretch>
        </p:blipFill>
        <p:spPr>
          <a:xfrm>
            <a:off x="0" y="-38100"/>
            <a:ext cx="1365146" cy="9855200"/>
          </a:xfrm>
          <a:prstGeom prst="rect">
            <a:avLst/>
          </a:prstGeom>
          <a:ln w="12700">
            <a:miter lim="400000"/>
          </a:ln>
        </p:spPr>
      </p:pic>
      <p:sp>
        <p:nvSpPr>
          <p:cNvPr id="3" name="Shape 3"/>
          <p:cNvSpPr/>
          <p:nvPr>
            <p:ph type="title"/>
          </p:nvPr>
        </p:nvSpPr>
        <p:spPr>
          <a:xfrm>
            <a:off x="1270000" y="254000"/>
            <a:ext cx="10464800" cy="12573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lstStyle/>
          <a:p>
            <a:pPr lvl="0">
              <a:defRPr b="0" sz="1800"/>
            </a:pPr>
            <a:r>
              <a:rPr b="1" sz="4600"/>
              <a:t>タイトルテキスト</a:t>
            </a:r>
          </a:p>
        </p:txBody>
      </p:sp>
      <p:sp>
        <p:nvSpPr>
          <p:cNvPr id="4" name="Shape 4"/>
          <p:cNvSpPr/>
          <p:nvPr>
            <p:ph type="body" idx="1"/>
          </p:nvPr>
        </p:nvSpPr>
        <p:spPr>
          <a:xfrm>
            <a:off x="1270000" y="1739900"/>
            <a:ext cx="10464800" cy="6743700"/>
          </a:xfrm>
          <a:prstGeom prst="rect">
            <a:avLst/>
          </a:prstGeom>
          <a:ln w="12700">
            <a:miter lim="400000"/>
          </a:ln>
          <a:extLst>
            <a:ext uri="{C572A759-6A51-4108-AA02-DFA0A04FC94B}">
              <ma14:wrappingTextBoxFlag xmlns:ma14="http://schemas.microsoft.com/office/mac/drawingml/2011/main" val="1"/>
            </a:ext>
          </a:extLst>
        </p:spPr>
        <p:txBody>
          <a:bodyPr lIns="0" tIns="0" rIns="0" bIns="0"/>
          <a:lstStyle>
            <a:lvl1pPr>
              <a:buBlip>
                <a:blip r:embed="rId3"/>
              </a:buBlip>
            </a:lvl1pPr>
            <a:lvl2pPr>
              <a:buFontTx/>
              <a:buChar char="➡"/>
              <a:defRPr>
                <a:latin typeface="+mn-lt"/>
                <a:ea typeface="+mn-ea"/>
                <a:cs typeface="+mn-cs"/>
                <a:sym typeface="ヒラギノ明朝 Pro W3"/>
              </a:defRPr>
            </a:lvl2pPr>
            <a:lvl3pPr>
              <a:buFont typeface="Zapf Dingbats"/>
              <a:buChar char="✴"/>
              <a:defRPr>
                <a:latin typeface="+mn-lt"/>
                <a:ea typeface="+mn-ea"/>
                <a:cs typeface="+mn-cs"/>
                <a:sym typeface="ヒラギノ明朝 Pro W3"/>
              </a:defRPr>
            </a:lvl3pPr>
            <a:lvl4pPr>
              <a:buFontTx/>
              <a:buChar char="-"/>
              <a:defRPr>
                <a:latin typeface="+mn-lt"/>
                <a:ea typeface="+mn-ea"/>
                <a:cs typeface="+mn-cs"/>
                <a:sym typeface="ヒラギノ明朝 Pro W3"/>
              </a:defRPr>
            </a:lvl4pPr>
            <a:lvl5pPr>
              <a:defRPr>
                <a:latin typeface="+mn-lt"/>
                <a:ea typeface="+mn-ea"/>
                <a:cs typeface="+mn-cs"/>
                <a:sym typeface="ヒラギノ明朝 Pro W3"/>
              </a:defRPr>
            </a:lvl5pPr>
          </a:lstStyle>
          <a:p>
            <a:pPr lvl="0">
              <a:defRPr sz="1800"/>
            </a:pPr>
            <a:r>
              <a:rPr sz="3200"/>
              <a:t>本文レベル1</a:t>
            </a:r>
            <a:endParaRPr sz="3200"/>
          </a:p>
          <a:p>
            <a:pPr lvl="1">
              <a:defRPr sz="1800"/>
            </a:pPr>
            <a:r>
              <a:rPr sz="3200"/>
              <a:t>本文レベル2</a:t>
            </a:r>
            <a:endParaRPr sz="3200"/>
          </a:p>
          <a:p>
            <a:pPr lvl="2">
              <a:defRPr sz="1800"/>
            </a:pPr>
            <a:r>
              <a:rPr sz="3200"/>
              <a:t>本文レベル3</a:t>
            </a:r>
            <a:endParaRPr sz="3200"/>
          </a:p>
          <a:p>
            <a:pPr lvl="3">
              <a:defRPr sz="1800"/>
            </a:pPr>
            <a:r>
              <a:rPr sz="3200"/>
              <a:t>本文レベル4</a:t>
            </a:r>
            <a:endParaRPr sz="3200"/>
          </a:p>
          <a:p>
            <a:pPr lvl="4">
              <a:defRPr sz="1800"/>
            </a:pPr>
            <a:r>
              <a:rPr sz="3200"/>
              <a:t>本文レベル 5</a:t>
            </a: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Lst>
  <p:transition spd="med" advClick="1"/>
  <p:txStyles>
    <p:titleStyle>
      <a:lvl1pPr algn="ctr" defTabSz="584200">
        <a:defRPr b="1" sz="4600">
          <a:latin typeface="+mn-lt"/>
          <a:ea typeface="+mn-ea"/>
          <a:cs typeface="+mn-cs"/>
          <a:sym typeface="ヒラギノ明朝 Pro W3"/>
        </a:defRPr>
      </a:lvl1pPr>
      <a:lvl2pPr indent="228600" algn="ctr" defTabSz="584200">
        <a:defRPr b="1" sz="4600">
          <a:latin typeface="+mn-lt"/>
          <a:ea typeface="+mn-ea"/>
          <a:cs typeface="+mn-cs"/>
          <a:sym typeface="ヒラギノ明朝 Pro W3"/>
        </a:defRPr>
      </a:lvl2pPr>
      <a:lvl3pPr indent="457200" algn="ctr" defTabSz="584200">
        <a:defRPr b="1" sz="4600">
          <a:latin typeface="+mn-lt"/>
          <a:ea typeface="+mn-ea"/>
          <a:cs typeface="+mn-cs"/>
          <a:sym typeface="ヒラギノ明朝 Pro W3"/>
        </a:defRPr>
      </a:lvl3pPr>
      <a:lvl4pPr indent="685800" algn="ctr" defTabSz="584200">
        <a:defRPr b="1" sz="4600">
          <a:latin typeface="+mn-lt"/>
          <a:ea typeface="+mn-ea"/>
          <a:cs typeface="+mn-cs"/>
          <a:sym typeface="ヒラギノ明朝 Pro W3"/>
        </a:defRPr>
      </a:lvl4pPr>
      <a:lvl5pPr indent="914400" algn="ctr" defTabSz="584200">
        <a:defRPr b="1" sz="4600">
          <a:latin typeface="+mn-lt"/>
          <a:ea typeface="+mn-ea"/>
          <a:cs typeface="+mn-cs"/>
          <a:sym typeface="ヒラギノ明朝 Pro W3"/>
        </a:defRPr>
      </a:lvl5pPr>
      <a:lvl6pPr indent="1143000" algn="ctr" defTabSz="584200">
        <a:defRPr b="1" sz="4600">
          <a:latin typeface="+mn-lt"/>
          <a:ea typeface="+mn-ea"/>
          <a:cs typeface="+mn-cs"/>
          <a:sym typeface="ヒラギノ明朝 Pro W3"/>
        </a:defRPr>
      </a:lvl6pPr>
      <a:lvl7pPr indent="1371600" algn="ctr" defTabSz="584200">
        <a:defRPr b="1" sz="4600">
          <a:latin typeface="+mn-lt"/>
          <a:ea typeface="+mn-ea"/>
          <a:cs typeface="+mn-cs"/>
          <a:sym typeface="ヒラギノ明朝 Pro W3"/>
        </a:defRPr>
      </a:lvl7pPr>
      <a:lvl8pPr indent="1600200" algn="ctr" defTabSz="584200">
        <a:defRPr b="1" sz="4600">
          <a:latin typeface="+mn-lt"/>
          <a:ea typeface="+mn-ea"/>
          <a:cs typeface="+mn-cs"/>
          <a:sym typeface="ヒラギノ明朝 Pro W3"/>
        </a:defRPr>
      </a:lvl8pPr>
      <a:lvl9pPr indent="1828800" algn="ctr" defTabSz="584200">
        <a:defRPr b="1" sz="4600">
          <a:latin typeface="+mn-lt"/>
          <a:ea typeface="+mn-ea"/>
          <a:cs typeface="+mn-cs"/>
          <a:sym typeface="ヒラギノ明朝 Pro W3"/>
        </a:defRPr>
      </a:lvl9pPr>
    </p:titleStyle>
    <p:bodyStyle>
      <a:lvl1pPr marL="820108" indent="-489908" algn="just" defTabSz="584200">
        <a:spcBef>
          <a:spcPts val="1200"/>
        </a:spcBef>
        <a:buSzPct val="50000"/>
        <a:buFont typeface="Gill Sans"/>
        <a:buBlip>
          <a:blip r:embed="rId3"/>
        </a:buBlip>
        <a:defRPr sz="3200">
          <a:latin typeface="Palatino"/>
          <a:ea typeface="Palatino"/>
          <a:cs typeface="Palatino"/>
          <a:sym typeface="Palatino"/>
        </a:defRPr>
      </a:lvl1pPr>
      <a:lvl2pPr marL="1251908" indent="-489908" algn="just" defTabSz="584200">
        <a:spcBef>
          <a:spcPts val="1200"/>
        </a:spcBef>
        <a:buSzPct val="50000"/>
        <a:buFont typeface="Gill Sans"/>
        <a:buChar char="•"/>
        <a:defRPr sz="3200">
          <a:latin typeface="Palatino"/>
          <a:ea typeface="Palatino"/>
          <a:cs typeface="Palatino"/>
          <a:sym typeface="Palatino"/>
        </a:defRPr>
      </a:lvl2pPr>
      <a:lvl3pPr marL="1645744" indent="-439244" algn="just" defTabSz="584200">
        <a:spcBef>
          <a:spcPts val="1200"/>
        </a:spcBef>
        <a:buSzPct val="50000"/>
        <a:buFont typeface="Gill Sans"/>
        <a:buChar char="•"/>
        <a:defRPr sz="3200">
          <a:latin typeface="Palatino"/>
          <a:ea typeface="Palatino"/>
          <a:cs typeface="Palatino"/>
          <a:sym typeface="Palatino"/>
        </a:defRPr>
      </a:lvl3pPr>
      <a:lvl4pPr marL="2071565" indent="-407865" algn="just" defTabSz="584200">
        <a:spcBef>
          <a:spcPts val="1200"/>
        </a:spcBef>
        <a:buSzPct val="100000"/>
        <a:buFont typeface="Gill Sans"/>
        <a:buChar char="•"/>
        <a:defRPr sz="3200">
          <a:latin typeface="Palatino"/>
          <a:ea typeface="Palatino"/>
          <a:cs typeface="Palatino"/>
          <a:sym typeface="Palatino"/>
        </a:defRPr>
      </a:lvl4pPr>
      <a:lvl5pPr marL="2636248" indent="-540748" algn="just" defTabSz="584200">
        <a:spcBef>
          <a:spcPts val="1200"/>
        </a:spcBef>
        <a:buSzPct val="171000"/>
        <a:buFont typeface="Gill Sans"/>
        <a:buChar char="•"/>
        <a:defRPr sz="3200">
          <a:latin typeface="Palatino"/>
          <a:ea typeface="Palatino"/>
          <a:cs typeface="Palatino"/>
          <a:sym typeface="Palatino"/>
        </a:defRPr>
      </a:lvl5pPr>
      <a:lvl6pPr marL="2991848" indent="-540748" algn="just" defTabSz="584200">
        <a:spcBef>
          <a:spcPts val="1200"/>
        </a:spcBef>
        <a:buSzPct val="171000"/>
        <a:buFont typeface="Gill Sans"/>
        <a:buChar char="•"/>
        <a:defRPr sz="3200">
          <a:latin typeface="Palatino"/>
          <a:ea typeface="Palatino"/>
          <a:cs typeface="Palatino"/>
          <a:sym typeface="Palatino"/>
        </a:defRPr>
      </a:lvl6pPr>
      <a:lvl7pPr marL="3347448" indent="-540748" algn="just" defTabSz="584200">
        <a:spcBef>
          <a:spcPts val="1200"/>
        </a:spcBef>
        <a:buSzPct val="171000"/>
        <a:buFont typeface="Gill Sans"/>
        <a:buChar char="•"/>
        <a:defRPr sz="3200">
          <a:latin typeface="Palatino"/>
          <a:ea typeface="Palatino"/>
          <a:cs typeface="Palatino"/>
          <a:sym typeface="Palatino"/>
        </a:defRPr>
      </a:lvl7pPr>
      <a:lvl8pPr marL="3703048" indent="-540748" algn="just" defTabSz="584200">
        <a:spcBef>
          <a:spcPts val="1200"/>
        </a:spcBef>
        <a:buSzPct val="171000"/>
        <a:buFont typeface="Gill Sans"/>
        <a:buChar char="•"/>
        <a:defRPr sz="3200">
          <a:latin typeface="Palatino"/>
          <a:ea typeface="Palatino"/>
          <a:cs typeface="Palatino"/>
          <a:sym typeface="Palatino"/>
        </a:defRPr>
      </a:lvl8pPr>
      <a:lvl9pPr marL="4058648" indent="-540748" algn="just" defTabSz="584200">
        <a:spcBef>
          <a:spcPts val="1200"/>
        </a:spcBef>
        <a:buSzPct val="171000"/>
        <a:buFont typeface="Gill Sans"/>
        <a:buChar char="•"/>
        <a:defRPr sz="3200">
          <a:latin typeface="Palatino"/>
          <a:ea typeface="Palatino"/>
          <a:cs typeface="Palatino"/>
          <a:sym typeface="Palatino"/>
        </a:defRPr>
      </a:lvl9pPr>
    </p:bodyStyle>
    <p:otherStyle>
      <a:lvl1pPr algn="ctr" defTabSz="584200">
        <a:defRPr sz="1600">
          <a:solidFill>
            <a:schemeClr val="tx1"/>
          </a:solidFill>
          <a:latin typeface="+mn-lt"/>
          <a:ea typeface="+mn-ea"/>
          <a:cs typeface="+mn-cs"/>
          <a:sym typeface="Gill Sans"/>
        </a:defRPr>
      </a:lvl1pPr>
      <a:lvl2pPr indent="228600" algn="ctr" defTabSz="584200">
        <a:defRPr sz="1600">
          <a:solidFill>
            <a:schemeClr val="tx1"/>
          </a:solidFill>
          <a:latin typeface="+mn-lt"/>
          <a:ea typeface="+mn-ea"/>
          <a:cs typeface="+mn-cs"/>
          <a:sym typeface="Gill Sans"/>
        </a:defRPr>
      </a:lvl2pPr>
      <a:lvl3pPr indent="457200" algn="ctr" defTabSz="584200">
        <a:defRPr sz="1600">
          <a:solidFill>
            <a:schemeClr val="tx1"/>
          </a:solidFill>
          <a:latin typeface="+mn-lt"/>
          <a:ea typeface="+mn-ea"/>
          <a:cs typeface="+mn-cs"/>
          <a:sym typeface="Gill Sans"/>
        </a:defRPr>
      </a:lvl3pPr>
      <a:lvl4pPr indent="685800" algn="ctr" defTabSz="584200">
        <a:defRPr sz="1600">
          <a:solidFill>
            <a:schemeClr val="tx1"/>
          </a:solidFill>
          <a:latin typeface="+mn-lt"/>
          <a:ea typeface="+mn-ea"/>
          <a:cs typeface="+mn-cs"/>
          <a:sym typeface="Gill Sans"/>
        </a:defRPr>
      </a:lvl4pPr>
      <a:lvl5pPr indent="914400" algn="ctr" defTabSz="584200">
        <a:defRPr sz="1600">
          <a:solidFill>
            <a:schemeClr val="tx1"/>
          </a:solidFill>
          <a:latin typeface="+mn-lt"/>
          <a:ea typeface="+mn-ea"/>
          <a:cs typeface="+mn-cs"/>
          <a:sym typeface="Gill Sans"/>
        </a:defRPr>
      </a:lvl5pPr>
      <a:lvl6pPr indent="1143000" algn="ctr" defTabSz="584200">
        <a:defRPr sz="1600">
          <a:solidFill>
            <a:schemeClr val="tx1"/>
          </a:solidFill>
          <a:latin typeface="+mn-lt"/>
          <a:ea typeface="+mn-ea"/>
          <a:cs typeface="+mn-cs"/>
          <a:sym typeface="Gill Sans"/>
        </a:defRPr>
      </a:lvl6pPr>
      <a:lvl7pPr indent="1371600" algn="ctr" defTabSz="584200">
        <a:defRPr sz="1600">
          <a:solidFill>
            <a:schemeClr val="tx1"/>
          </a:solidFill>
          <a:latin typeface="+mn-lt"/>
          <a:ea typeface="+mn-ea"/>
          <a:cs typeface="+mn-cs"/>
          <a:sym typeface="Gill Sans"/>
        </a:defRPr>
      </a:lvl7pPr>
      <a:lvl8pPr indent="1600200" algn="ctr" defTabSz="584200">
        <a:defRPr sz="1600">
          <a:solidFill>
            <a:schemeClr val="tx1"/>
          </a:solidFill>
          <a:latin typeface="+mn-lt"/>
          <a:ea typeface="+mn-ea"/>
          <a:cs typeface="+mn-cs"/>
          <a:sym typeface="Gill Sans"/>
        </a:defRPr>
      </a:lvl8pPr>
      <a:lvl9pPr indent="1828800" algn="ctr" defTabSz="584200">
        <a:defRPr sz="1600">
          <a:solidFill>
            <a:schemeClr val="tx1"/>
          </a:solidFill>
          <a:latin typeface="+mn-lt"/>
          <a:ea typeface="+mn-ea"/>
          <a:cs typeface="+mn-cs"/>
          <a:sym typeface="Gill San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 Id="rId3" Type="http://schemas.openxmlformats.org/officeDocument/2006/relationships/image" Target="../media/image4.png"/></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tif"/></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tif"/></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25.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26.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27.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28.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29.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30.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3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32.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33.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34.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35.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36.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37.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38.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39.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 Id="rId3" Type="http://schemas.openxmlformats.org/officeDocument/2006/relationships/image" Target="../media/image1.png"/></Relationships>

</file>

<file path=ppt/slides/_rels/slide40.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41.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42.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43.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44.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45.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tif"/></Relationships>

</file>

<file path=ppt/slides/_rels/slide46.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 Id="rId3" Type="http://schemas.openxmlformats.org/officeDocument/2006/relationships/image" Target="../media/image5.png"/></Relationships>

</file>

<file path=ppt/slides/_rels/slide47.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48.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49.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50.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51.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52.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tif"/></Relationships>

</file>

<file path=ppt/slides/_rels/slide53.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tif"/></Relationships>

</file>

<file path=ppt/slides/_rels/slide54.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tif"/></Relationships>

</file>

<file path=ppt/slides/_rels/slide55.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tif"/></Relationships>

</file>

<file path=ppt/slides/_rels/slide56.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tif"/></Relationships>

</file>

<file path=ppt/slides/_rels/slide57.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tif"/></Relationships>

</file>

<file path=ppt/slides/_rels/slide58.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59.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60.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61.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tif"/></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 Id="rId3" Type="http://schemas.openxmlformats.org/officeDocument/2006/relationships/image" Target="../media/image2.png"/></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1" name="Shape 31"/>
          <p:cNvSpPr/>
          <p:nvPr>
            <p:ph type="title"/>
          </p:nvPr>
        </p:nvSpPr>
        <p:spPr>
          <a:xfrm>
            <a:off x="650240" y="48768"/>
            <a:ext cx="11704320" cy="2828545"/>
          </a:xfrm>
          <a:prstGeom prst="rect">
            <a:avLst/>
          </a:prstGeom>
        </p:spPr>
        <p:txBody>
          <a:bodyPr/>
          <a:lstStyle>
            <a:lvl1pPr defTabSz="585216">
              <a:lnSpc>
                <a:spcPts val="8400"/>
              </a:lnSpc>
              <a:tabLst>
                <a:tab pos="1587500" algn="l"/>
              </a:tabLst>
              <a:defRPr sz="7000"/>
            </a:lvl1pPr>
          </a:lstStyle>
          <a:p>
            <a:pPr lvl="0">
              <a:defRPr b="0" sz="1800">
                <a:solidFill>
                  <a:srgbClr val="000000"/>
                </a:solidFill>
              </a:defRPr>
            </a:pPr>
            <a:r>
              <a:rPr b="1" sz="7000">
                <a:solidFill>
                  <a:srgbClr val="000849"/>
                </a:solidFill>
              </a:rPr>
              <a:t>Object Oriented Programming</a:t>
            </a:r>
          </a:p>
        </p:txBody>
      </p:sp>
      <p:sp>
        <p:nvSpPr>
          <p:cNvPr id="32" name="Shape 32"/>
          <p:cNvSpPr/>
          <p:nvPr>
            <p:ph type="body" idx="1"/>
          </p:nvPr>
        </p:nvSpPr>
        <p:spPr>
          <a:prstGeom prst="rect">
            <a:avLst/>
          </a:prstGeom>
        </p:spPr>
        <p:txBody>
          <a:bodyPr/>
          <a:lstStyle/>
          <a:p>
            <a:pPr lvl="0" defTabSz="585216">
              <a:lnSpc>
                <a:spcPts val="5500"/>
              </a:lnSpc>
              <a:tabLst>
                <a:tab pos="1587500" algn="l"/>
              </a:tabLst>
              <a:defRPr b="0" sz="1800">
                <a:solidFill>
                  <a:srgbClr val="000000"/>
                </a:solidFill>
              </a:defRPr>
            </a:pPr>
            <a:r>
              <a:rPr b="1" sz="4600">
                <a:solidFill>
                  <a:srgbClr val="2A1941"/>
                </a:solidFill>
              </a:rPr>
              <a:t>Java Language Introduction</a:t>
            </a:r>
            <a:endParaRPr b="1" sz="4600">
              <a:solidFill>
                <a:srgbClr val="2A1941"/>
              </a:solidFill>
            </a:endParaRPr>
          </a:p>
          <a:p>
            <a:pPr lvl="0" defTabSz="585216">
              <a:lnSpc>
                <a:spcPts val="5500"/>
              </a:lnSpc>
              <a:tabLst>
                <a:tab pos="1587500" algn="l"/>
              </a:tabLst>
              <a:defRPr b="0" sz="1800">
                <a:solidFill>
                  <a:srgbClr val="000000"/>
                </a:solidFill>
              </a:defRPr>
            </a:pPr>
            <a:r>
              <a:rPr b="1" sz="4600">
                <a:solidFill>
                  <a:srgbClr val="2A1941"/>
                </a:solidFill>
              </a:rPr>
              <a:t>for Python programmer</a:t>
            </a:r>
            <a:endParaRPr b="1" sz="4600">
              <a:solidFill>
                <a:srgbClr val="2A1941"/>
              </a:solidFill>
            </a:endParaRPr>
          </a:p>
          <a:p>
            <a:pPr lvl="0" defTabSz="585216">
              <a:lnSpc>
                <a:spcPts val="5500"/>
              </a:lnSpc>
              <a:tabLst>
                <a:tab pos="1587500" algn="l"/>
              </a:tabLst>
              <a:defRPr b="0" sz="1800">
                <a:solidFill>
                  <a:srgbClr val="000000"/>
                </a:solidFill>
              </a:defRPr>
            </a:pPr>
            <a:r>
              <a:rPr b="1" sz="4600">
                <a:solidFill>
                  <a:srgbClr val="2A1941"/>
                </a:solidFill>
              </a:rPr>
              <a:t>Lecture 6</a:t>
            </a:r>
            <a:endParaRPr b="1" sz="4600">
              <a:solidFill>
                <a:srgbClr val="2A1941"/>
              </a:solidFill>
            </a:endParaRPr>
          </a:p>
          <a:p>
            <a:pPr lvl="0" defTabSz="585216">
              <a:lnSpc>
                <a:spcPts val="5500"/>
              </a:lnSpc>
              <a:tabLst>
                <a:tab pos="1587500" algn="l"/>
              </a:tabLst>
              <a:defRPr b="0" sz="1800">
                <a:solidFill>
                  <a:srgbClr val="000000"/>
                </a:solidFill>
              </a:defRPr>
            </a:pPr>
            <a:endParaRPr b="1" sz="4600">
              <a:solidFill>
                <a:srgbClr val="2A1941"/>
              </a:solidFill>
            </a:endParaRPr>
          </a:p>
          <a:p>
            <a:pPr lvl="0" defTabSz="585216">
              <a:lnSpc>
                <a:spcPts val="5500"/>
              </a:lnSpc>
              <a:tabLst>
                <a:tab pos="1587500" algn="l"/>
              </a:tabLst>
              <a:defRPr b="0" sz="1800">
                <a:solidFill>
                  <a:srgbClr val="000000"/>
                </a:solidFill>
              </a:defRPr>
            </a:pPr>
            <a:r>
              <a:rPr b="1" sz="4600">
                <a:solidFill>
                  <a:srgbClr val="2A1941"/>
                </a:solidFill>
              </a:rPr>
              <a:t>Tatsuo Minohara</a:t>
            </a:r>
          </a:p>
        </p:txBody>
      </p:sp>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1" name="Shape 61"/>
          <p:cNvSpPr/>
          <p:nvPr>
            <p:ph type="title"/>
          </p:nvPr>
        </p:nvSpPr>
        <p:spPr>
          <a:prstGeom prst="rect">
            <a:avLst/>
          </a:prstGeom>
        </p:spPr>
        <p:txBody>
          <a:bodyPr/>
          <a:lstStyle/>
          <a:p>
            <a:pPr lvl="0">
              <a:defRPr b="0" sz="1800"/>
            </a:pPr>
            <a:r>
              <a:rPr b="1" sz="4600"/>
              <a:t>マウスリスナーの登録</a:t>
            </a:r>
          </a:p>
        </p:txBody>
      </p:sp>
      <p:sp>
        <p:nvSpPr>
          <p:cNvPr id="62" name="Shape 62"/>
          <p:cNvSpPr/>
          <p:nvPr>
            <p:ph type="body" idx="1"/>
          </p:nvPr>
        </p:nvSpPr>
        <p:spPr>
          <a:prstGeom prst="rect">
            <a:avLst/>
          </a:prstGeom>
        </p:spPr>
        <p:txBody>
          <a:bodyPr/>
          <a:lstStyle/>
          <a:p>
            <a:pPr lvl="0">
              <a:buBlip>
                <a:blip r:embed="rId2"/>
              </a:buBlip>
              <a:defRPr sz="1800"/>
            </a:pPr>
            <a:r>
              <a:rPr sz="3200"/>
              <a:t>addMouseListener</a:t>
            </a:r>
            <a:r>
              <a:rPr sz="3200"/>
              <a:t>( 対処するオブジェクト )</a:t>
            </a:r>
            <a:endParaRPr sz="3200"/>
          </a:p>
          <a:p>
            <a:pPr lvl="1">
              <a:defRPr sz="1800"/>
            </a:pPr>
            <a:r>
              <a:rPr sz="3200"/>
              <a:t>addMouseListener( </a:t>
            </a:r>
            <a:r>
              <a:rPr b="1" sz="3200">
                <a:latin typeface="Palatino"/>
                <a:ea typeface="Palatino"/>
                <a:cs typeface="Palatino"/>
                <a:sym typeface="Palatino"/>
              </a:rPr>
              <a:t>this</a:t>
            </a:r>
            <a:r>
              <a:rPr sz="3200"/>
              <a:t> );</a:t>
            </a:r>
          </a:p>
        </p:txBody>
      </p:sp>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4" name="Shape 64"/>
          <p:cNvSpPr/>
          <p:nvPr>
            <p:ph type="title"/>
          </p:nvPr>
        </p:nvSpPr>
        <p:spPr>
          <a:prstGeom prst="rect">
            <a:avLst/>
          </a:prstGeom>
        </p:spPr>
        <p:txBody>
          <a:bodyPr/>
          <a:lstStyle/>
          <a:p>
            <a:pPr lvl="0">
              <a:defRPr b="0" sz="1800"/>
            </a:pPr>
            <a:r>
              <a:rPr b="1" sz="4600"/>
              <a:t>マウス入力の座標</a:t>
            </a:r>
          </a:p>
        </p:txBody>
      </p:sp>
      <p:sp>
        <p:nvSpPr>
          <p:cNvPr id="65" name="Shape 65"/>
          <p:cNvSpPr/>
          <p:nvPr>
            <p:ph type="body" idx="1"/>
          </p:nvPr>
        </p:nvSpPr>
        <p:spPr>
          <a:prstGeom prst="rect">
            <a:avLst/>
          </a:prstGeom>
        </p:spPr>
        <p:txBody>
          <a:bodyPr/>
          <a:lstStyle/>
          <a:p>
            <a:pPr lvl="0">
              <a:buBlip>
                <a:blip r:embed="rId2"/>
              </a:buBlip>
              <a:defRPr sz="1800"/>
            </a:pPr>
            <a:r>
              <a:rPr sz="3200"/>
              <a:t>マウスイベントに対して、</a:t>
            </a:r>
            <a:r>
              <a:rPr sz="3200"/>
              <a:t>getX</a:t>
            </a:r>
            <a:r>
              <a:rPr sz="3200"/>
              <a:t>( ), </a:t>
            </a:r>
            <a:r>
              <a:rPr sz="3200"/>
              <a:t>getY</a:t>
            </a:r>
            <a:r>
              <a:rPr sz="3200"/>
              <a:t>( ) メソッド</a:t>
            </a:r>
            <a:endParaRPr sz="3200"/>
          </a:p>
          <a:p>
            <a:pPr lvl="1">
              <a:defRPr sz="1800"/>
            </a:pPr>
            <a:r>
              <a:rPr b="1" sz="3200">
                <a:latin typeface="Palatino"/>
                <a:ea typeface="Palatino"/>
                <a:cs typeface="Palatino"/>
                <a:sym typeface="Palatino"/>
              </a:rPr>
              <a:t>int</a:t>
            </a:r>
            <a:r>
              <a:rPr sz="3200">
                <a:latin typeface="Palatino"/>
                <a:ea typeface="Palatino"/>
                <a:cs typeface="Palatino"/>
                <a:sym typeface="Palatino"/>
              </a:rPr>
              <a:t>   </a:t>
            </a:r>
            <a:r>
              <a:rPr i="1" sz="3200">
                <a:latin typeface="Palatino"/>
                <a:ea typeface="Palatino"/>
                <a:cs typeface="Palatino"/>
                <a:sym typeface="Palatino"/>
              </a:rPr>
              <a:t>mx</a:t>
            </a:r>
            <a:r>
              <a:rPr sz="3200">
                <a:latin typeface="Palatino"/>
                <a:ea typeface="Palatino"/>
                <a:cs typeface="Palatino"/>
                <a:sym typeface="Palatino"/>
              </a:rPr>
              <a:t> =  me.getX( )</a:t>
            </a:r>
            <a:r>
              <a:rPr sz="3200"/>
              <a:t>;</a:t>
            </a:r>
            <a:endParaRPr sz="3200"/>
          </a:p>
          <a:p>
            <a:pPr lvl="1">
              <a:defRPr sz="1800"/>
            </a:pPr>
            <a:r>
              <a:rPr b="1" sz="3200">
                <a:latin typeface="Palatino"/>
                <a:ea typeface="Palatino"/>
                <a:cs typeface="Palatino"/>
                <a:sym typeface="Palatino"/>
              </a:rPr>
              <a:t>int</a:t>
            </a:r>
            <a:r>
              <a:rPr sz="3200">
                <a:latin typeface="Palatino"/>
                <a:ea typeface="Palatino"/>
                <a:cs typeface="Palatino"/>
                <a:sym typeface="Palatino"/>
              </a:rPr>
              <a:t>   </a:t>
            </a:r>
            <a:r>
              <a:rPr i="1" sz="3200">
                <a:latin typeface="Palatino"/>
                <a:ea typeface="Palatino"/>
                <a:cs typeface="Palatino"/>
                <a:sym typeface="Palatino"/>
              </a:rPr>
              <a:t>my</a:t>
            </a:r>
            <a:r>
              <a:rPr sz="3200">
                <a:latin typeface="Palatino"/>
                <a:ea typeface="Palatino"/>
                <a:cs typeface="Palatino"/>
                <a:sym typeface="Palatino"/>
              </a:rPr>
              <a:t> =  me.getY( )</a:t>
            </a:r>
            <a:r>
              <a:rPr sz="3200"/>
              <a:t>;</a:t>
            </a:r>
            <a:endParaRPr sz="3200"/>
          </a:p>
          <a:p>
            <a:pPr lvl="1">
              <a:defRPr sz="1800"/>
            </a:pPr>
            <a:endParaRPr sz="3200"/>
          </a:p>
          <a:p>
            <a:pPr lvl="0">
              <a:buBlip>
                <a:blip r:embed="rId2"/>
              </a:buBlip>
              <a:defRPr sz="1800"/>
            </a:pPr>
            <a:r>
              <a:rPr sz="3200"/>
              <a:t>クリック回数は、</a:t>
            </a:r>
            <a:r>
              <a:rPr sz="3200"/>
              <a:t>mouseClicked( )</a:t>
            </a:r>
            <a:r>
              <a:rPr sz="3200"/>
              <a:t>メソッド</a:t>
            </a:r>
            <a:endParaRPr sz="3200"/>
          </a:p>
          <a:p>
            <a:pPr lvl="1">
              <a:defRPr sz="1800"/>
            </a:pPr>
            <a:r>
              <a:rPr b="1" sz="3200">
                <a:latin typeface="Palatino"/>
                <a:ea typeface="Palatino"/>
                <a:cs typeface="Palatino"/>
                <a:sym typeface="Palatino"/>
              </a:rPr>
              <a:t>int</a:t>
            </a:r>
            <a:r>
              <a:rPr sz="3200">
                <a:latin typeface="Palatino"/>
                <a:ea typeface="Palatino"/>
                <a:cs typeface="Palatino"/>
                <a:sym typeface="Palatino"/>
              </a:rPr>
              <a:t>  </a:t>
            </a:r>
            <a:r>
              <a:rPr i="1" sz="3200">
                <a:latin typeface="Palatino"/>
                <a:ea typeface="Palatino"/>
                <a:cs typeface="Palatino"/>
                <a:sym typeface="Palatino"/>
              </a:rPr>
              <a:t>count</a:t>
            </a:r>
            <a:r>
              <a:rPr sz="3200">
                <a:latin typeface="Palatino"/>
                <a:ea typeface="Palatino"/>
                <a:cs typeface="Palatino"/>
                <a:sym typeface="Palatino"/>
              </a:rPr>
              <a:t> = me.getClickCount( )</a:t>
            </a:r>
            <a:r>
              <a:rPr sz="3200"/>
              <a:t>;</a:t>
            </a:r>
          </a:p>
        </p:txBody>
      </p:sp>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7" name="Shape 67"/>
          <p:cNvSpPr/>
          <p:nvPr>
            <p:ph type="title"/>
          </p:nvPr>
        </p:nvSpPr>
        <p:spPr>
          <a:prstGeom prst="rect">
            <a:avLst/>
          </a:prstGeom>
        </p:spPr>
        <p:txBody>
          <a:bodyPr/>
          <a:lstStyle/>
          <a:p>
            <a:pPr lvl="0">
              <a:defRPr b="0" sz="1800"/>
            </a:pPr>
            <a:r>
              <a:rPr b="1" sz="4600"/>
              <a:t>マウス入力でのMVC</a:t>
            </a:r>
          </a:p>
        </p:txBody>
      </p:sp>
      <p:sp>
        <p:nvSpPr>
          <p:cNvPr id="68" name="Shape 68"/>
          <p:cNvSpPr/>
          <p:nvPr>
            <p:ph type="body" idx="1"/>
          </p:nvPr>
        </p:nvSpPr>
        <p:spPr>
          <a:prstGeom prst="rect">
            <a:avLst/>
          </a:prstGeom>
        </p:spPr>
        <p:txBody>
          <a:bodyPr/>
          <a:lstStyle>
            <a:lvl1pPr>
              <a:buBlip>
                <a:blip r:embed="rId2"/>
              </a:buBlip>
            </a:lvl1pPr>
          </a:lstStyle>
          <a:p>
            <a:pPr lvl="0">
              <a:defRPr sz="1800"/>
            </a:pPr>
            <a:r>
              <a:rPr sz="3200"/>
              <a:t>インスタンス変数/paint/mouseClickedによる</a:t>
            </a:r>
          </a:p>
        </p:txBody>
      </p:sp>
      <p:pic>
        <p:nvPicPr>
          <p:cNvPr id="69" name="値の変更repaint整数値として.pdf"/>
          <p:cNvPicPr/>
          <p:nvPr/>
        </p:nvPicPr>
        <p:blipFill>
          <a:blip r:embed="rId3">
            <a:extLst/>
          </a:blip>
          <a:stretch>
            <a:fillRect/>
          </a:stretch>
        </p:blipFill>
        <p:spPr>
          <a:xfrm>
            <a:off x="2061394" y="3257550"/>
            <a:ext cx="8882012" cy="4203700"/>
          </a:xfrm>
          <a:prstGeom prst="rect">
            <a:avLst/>
          </a:prstGeom>
          <a:ln w="12700">
            <a:miter lim="400000"/>
          </a:ln>
        </p:spPr>
      </p:pic>
    </p:spTree>
  </p:cSld>
  <p:clrMapOvr>
    <a:masterClrMapping/>
  </p:clrMapOvr>
  <p:transitio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1" name="Shape 71"/>
          <p:cNvSpPr/>
          <p:nvPr>
            <p:ph type="title"/>
          </p:nvPr>
        </p:nvSpPr>
        <p:spPr>
          <a:prstGeom prst="rect">
            <a:avLst/>
          </a:prstGeom>
        </p:spPr>
        <p:txBody>
          <a:bodyPr/>
          <a:lstStyle/>
          <a:p>
            <a:pPr lvl="0">
              <a:defRPr b="0" sz="1800"/>
            </a:pPr>
            <a:r>
              <a:rPr b="1" sz="4600">
                <a:latin typeface="Palatino"/>
                <a:ea typeface="Palatino"/>
                <a:cs typeface="Palatino"/>
                <a:sym typeface="Palatino"/>
              </a:rPr>
              <a:t>Applet</a:t>
            </a:r>
            <a:r>
              <a:rPr b="1" sz="4600"/>
              <a:t>でのマウス入力（続）</a:t>
            </a:r>
          </a:p>
        </p:txBody>
      </p:sp>
      <p:sp>
        <p:nvSpPr>
          <p:cNvPr id="72" name="Shape 72"/>
          <p:cNvSpPr/>
          <p:nvPr>
            <p:ph type="body" idx="1"/>
          </p:nvPr>
        </p:nvSpPr>
        <p:spPr>
          <a:prstGeom prst="rect">
            <a:avLst/>
          </a:prstGeom>
        </p:spPr>
        <p:txBody>
          <a:bodyPr/>
          <a:lstStyle/>
          <a:p>
            <a:pPr lvl="0">
              <a:buBlip>
                <a:blip r:embed="rId2"/>
              </a:buBlip>
              <a:defRPr sz="1800"/>
            </a:pPr>
            <a:r>
              <a:rPr sz="3200"/>
              <a:t>MouseListenerを利用すると、以下のメソッドを定義する必要がある</a:t>
            </a:r>
            <a:endParaRPr b="1" sz="3200"/>
          </a:p>
          <a:p>
            <a:pPr lvl="0">
              <a:buBlip>
                <a:blip r:embed="rId2"/>
              </a:buBlip>
              <a:defRPr sz="1800"/>
            </a:pPr>
            <a:r>
              <a:rPr b="1" sz="3200"/>
              <a:t>public</a:t>
            </a:r>
            <a:r>
              <a:rPr sz="3200"/>
              <a:t> </a:t>
            </a:r>
            <a:r>
              <a:rPr b="1" sz="3200"/>
              <a:t>void</a:t>
            </a:r>
            <a:r>
              <a:rPr sz="3200"/>
              <a:t> mouseEntered( MouseEvent </a:t>
            </a:r>
            <a:r>
              <a:rPr i="1" sz="3200"/>
              <a:t>me</a:t>
            </a:r>
            <a:r>
              <a:rPr sz="3200"/>
              <a:t> )</a:t>
            </a:r>
            <a:r>
              <a:rPr sz="3200"/>
              <a:t> </a:t>
            </a:r>
            <a:endParaRPr sz="3200"/>
          </a:p>
          <a:p>
            <a:pPr lvl="1">
              <a:defRPr sz="1800"/>
            </a:pPr>
            <a:r>
              <a:rPr sz="3200"/>
              <a:t>マウスが描画領域に入ったとき</a:t>
            </a:r>
            <a:endParaRPr sz="3200"/>
          </a:p>
          <a:p>
            <a:pPr lvl="0">
              <a:buBlip>
                <a:blip r:embed="rId2"/>
              </a:buBlip>
              <a:defRPr sz="1800"/>
            </a:pPr>
            <a:r>
              <a:rPr b="1" sz="3200"/>
              <a:t>public</a:t>
            </a:r>
            <a:r>
              <a:rPr sz="3200"/>
              <a:t> </a:t>
            </a:r>
            <a:r>
              <a:rPr b="1" sz="3200"/>
              <a:t>void</a:t>
            </a:r>
            <a:r>
              <a:rPr sz="3200"/>
              <a:t> mouseExited( MouseEvent </a:t>
            </a:r>
            <a:r>
              <a:rPr i="1" sz="3200"/>
              <a:t>me</a:t>
            </a:r>
            <a:r>
              <a:rPr sz="3200"/>
              <a:t> )</a:t>
            </a:r>
            <a:endParaRPr sz="3200"/>
          </a:p>
          <a:p>
            <a:pPr lvl="1">
              <a:defRPr sz="1800"/>
            </a:pPr>
            <a:r>
              <a:rPr sz="3200"/>
              <a:t>マウスが描画領域から出たとき</a:t>
            </a:r>
          </a:p>
        </p:txBody>
      </p:sp>
    </p:spTree>
  </p:cSld>
  <p:clrMapOvr>
    <a:masterClrMapping/>
  </p:clrMapOvr>
  <p:transitio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4" name="Shape 74"/>
          <p:cNvSpPr/>
          <p:nvPr>
            <p:ph type="title"/>
          </p:nvPr>
        </p:nvSpPr>
        <p:spPr>
          <a:prstGeom prst="rect">
            <a:avLst/>
          </a:prstGeom>
        </p:spPr>
        <p:txBody>
          <a:bodyPr/>
          <a:lstStyle/>
          <a:p>
            <a:pPr lvl="0">
              <a:defRPr b="0" sz="1800"/>
            </a:pPr>
            <a:r>
              <a:rPr b="1" sz="4600"/>
              <a:t>内部クラス</a:t>
            </a:r>
          </a:p>
        </p:txBody>
      </p:sp>
      <p:sp>
        <p:nvSpPr>
          <p:cNvPr id="75" name="Shape 75"/>
          <p:cNvSpPr/>
          <p:nvPr>
            <p:ph type="body" idx="1"/>
          </p:nvPr>
        </p:nvSpPr>
        <p:spPr>
          <a:prstGeom prst="rect">
            <a:avLst/>
          </a:prstGeom>
        </p:spPr>
        <p:txBody>
          <a:bodyPr/>
          <a:lstStyle/>
          <a:p>
            <a:pPr lvl="0">
              <a:buBlip>
                <a:blip r:embed="rId2"/>
              </a:buBlip>
              <a:defRPr sz="1800"/>
            </a:pPr>
            <a:r>
              <a:rPr sz="3000"/>
              <a:t>コールバック（イベントが起こったときに呼び出される）のメソッドを登録するために用いられる。</a:t>
            </a:r>
            <a:endParaRPr sz="3000"/>
          </a:p>
          <a:p>
            <a:pPr lvl="0">
              <a:buBlip>
                <a:blip r:embed="rId2"/>
              </a:buBlip>
              <a:defRPr sz="1800"/>
            </a:pPr>
            <a:endParaRPr sz="3000"/>
          </a:p>
          <a:p>
            <a:pPr lvl="0">
              <a:buBlip>
                <a:blip r:embed="rId2"/>
              </a:buBlip>
              <a:defRPr sz="1800"/>
            </a:pPr>
            <a:r>
              <a:rPr sz="3000"/>
              <a:t>内部クラスのメソッドからは、その外側のクラスのインスタンス変数などにアクセスすることができる。</a:t>
            </a:r>
            <a:endParaRPr sz="3000"/>
          </a:p>
          <a:p>
            <a:pPr lvl="0">
              <a:buBlip>
                <a:blip r:embed="rId2"/>
              </a:buBlip>
              <a:defRPr sz="1800"/>
            </a:pPr>
            <a:endParaRPr sz="3000"/>
          </a:p>
          <a:p>
            <a:pPr lvl="0">
              <a:buBlip>
                <a:blip r:embed="rId2"/>
              </a:buBlip>
              <a:defRPr sz="1800"/>
            </a:pPr>
            <a:r>
              <a:rPr sz="3000"/>
              <a:t>無名クラスも同じようなことができるが、プログラムの可読性が非常に落ちてしまう。しかし、よくサンプルでは無名クラスが使われることが多い。</a:t>
            </a:r>
          </a:p>
        </p:txBody>
      </p:sp>
    </p:spTree>
  </p:cSld>
  <p:clrMapOvr>
    <a:masterClrMapping/>
  </p:clrMapOvr>
  <p:transitio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7" name="Shape 77"/>
          <p:cNvSpPr/>
          <p:nvPr>
            <p:ph type="title"/>
          </p:nvPr>
        </p:nvSpPr>
        <p:spPr>
          <a:prstGeom prst="rect">
            <a:avLst/>
          </a:prstGeom>
        </p:spPr>
        <p:txBody>
          <a:bodyPr/>
          <a:lstStyle/>
          <a:p>
            <a:pPr lvl="0">
              <a:defRPr b="0" sz="1800"/>
            </a:pPr>
            <a:r>
              <a:rPr b="1" sz="4600"/>
              <a:t>内部クラス</a:t>
            </a:r>
          </a:p>
        </p:txBody>
      </p:sp>
      <p:sp>
        <p:nvSpPr>
          <p:cNvPr id="78" name="Shape 78"/>
          <p:cNvSpPr/>
          <p:nvPr>
            <p:ph type="body" idx="1"/>
          </p:nvPr>
        </p:nvSpPr>
        <p:spPr>
          <a:prstGeom prst="rect">
            <a:avLst/>
          </a:prstGeom>
        </p:spPr>
        <p:txBody>
          <a:bodyPr/>
          <a:lstStyle/>
          <a:p>
            <a:pPr lvl="0">
              <a:buBlip>
                <a:blip r:embed="rId2"/>
              </a:buBlip>
              <a:defRPr sz="1800"/>
            </a:pPr>
            <a:r>
              <a:rPr sz="3200"/>
              <a:t>インターフェースに必要なメソッドが予め定義されているクラスがある</a:t>
            </a:r>
            <a:endParaRPr sz="3200"/>
          </a:p>
          <a:p>
            <a:pPr lvl="1">
              <a:lnSpc>
                <a:spcPct val="80000"/>
              </a:lnSpc>
              <a:defRPr sz="1800"/>
            </a:pPr>
            <a:r>
              <a:rPr sz="3200">
                <a:latin typeface="Palatino"/>
                <a:ea typeface="Palatino"/>
                <a:cs typeface="Palatino"/>
                <a:sym typeface="Palatino"/>
              </a:rPr>
              <a:t>KeyListener</a:t>
            </a:r>
            <a:r>
              <a:rPr sz="3200"/>
              <a:t>→</a:t>
            </a:r>
            <a:r>
              <a:rPr sz="3200">
                <a:latin typeface="Palatino"/>
                <a:ea typeface="Palatino"/>
                <a:cs typeface="Palatino"/>
                <a:sym typeface="Palatino"/>
              </a:rPr>
              <a:t>KeyAdapter</a:t>
            </a:r>
            <a:endParaRPr sz="3200"/>
          </a:p>
          <a:p>
            <a:pPr lvl="1">
              <a:defRPr sz="1800"/>
            </a:pPr>
            <a:r>
              <a:rPr sz="3200">
                <a:latin typeface="Palatino"/>
                <a:ea typeface="Palatino"/>
                <a:cs typeface="Palatino"/>
                <a:sym typeface="Palatino"/>
              </a:rPr>
              <a:t>MouseListener</a:t>
            </a:r>
            <a:r>
              <a:rPr sz="3200"/>
              <a:t>→</a:t>
            </a:r>
            <a:r>
              <a:rPr sz="3200">
                <a:latin typeface="Palatino"/>
                <a:ea typeface="Palatino"/>
                <a:cs typeface="Palatino"/>
                <a:sym typeface="Palatino"/>
              </a:rPr>
              <a:t>MouseAdapter</a:t>
            </a:r>
            <a:endParaRPr sz="3200"/>
          </a:p>
          <a:p>
            <a:pPr lvl="0">
              <a:buBlip>
                <a:blip r:embed="rId2"/>
              </a:buBlip>
              <a:defRPr sz="1800"/>
            </a:pPr>
            <a:r>
              <a:rPr sz="3200"/>
              <a:t>内部クラスを定義して、プログラムに必要なメソッドだけを記述することができる</a:t>
            </a:r>
            <a:endParaRPr sz="3200"/>
          </a:p>
          <a:p>
            <a:pPr lvl="1">
              <a:lnSpc>
                <a:spcPct val="80000"/>
              </a:lnSpc>
              <a:defRPr sz="1800"/>
            </a:pPr>
            <a:r>
              <a:rPr b="1" sz="3200">
                <a:latin typeface="Palatino"/>
                <a:ea typeface="Palatino"/>
                <a:cs typeface="Palatino"/>
                <a:sym typeface="Palatino"/>
              </a:rPr>
              <a:t>class</a:t>
            </a:r>
            <a:r>
              <a:rPr sz="3200">
                <a:latin typeface="Palatino"/>
                <a:ea typeface="Palatino"/>
                <a:cs typeface="Palatino"/>
                <a:sym typeface="Palatino"/>
              </a:rPr>
              <a:t> MyAdapter </a:t>
            </a:r>
            <a:r>
              <a:rPr b="1" sz="3200">
                <a:latin typeface="Palatino"/>
                <a:ea typeface="Palatino"/>
                <a:cs typeface="Palatino"/>
                <a:sym typeface="Palatino"/>
              </a:rPr>
              <a:t>extends</a:t>
            </a:r>
            <a:r>
              <a:rPr sz="3200">
                <a:latin typeface="Palatino"/>
                <a:ea typeface="Palatino"/>
                <a:cs typeface="Palatino"/>
                <a:sym typeface="Palatino"/>
              </a:rPr>
              <a:t> MouseAdapter</a:t>
            </a:r>
            <a:r>
              <a:rPr sz="3200"/>
              <a:t> {</a:t>
            </a:r>
            <a:endParaRPr sz="3200"/>
          </a:p>
          <a:p>
            <a:pPr lvl="2">
              <a:lnSpc>
                <a:spcPct val="90000"/>
              </a:lnSpc>
              <a:buFontTx/>
              <a:buChar char="➡"/>
              <a:defRPr sz="1800"/>
            </a:pPr>
            <a:r>
              <a:rPr b="1" sz="3200">
                <a:latin typeface="Palatino"/>
                <a:ea typeface="Palatino"/>
                <a:cs typeface="Palatino"/>
                <a:sym typeface="Palatino"/>
              </a:rPr>
              <a:t>public</a:t>
            </a:r>
            <a:r>
              <a:rPr sz="3200">
                <a:latin typeface="Palatino"/>
                <a:ea typeface="Palatino"/>
                <a:cs typeface="Palatino"/>
                <a:sym typeface="Palatino"/>
              </a:rPr>
              <a:t> </a:t>
            </a:r>
            <a:r>
              <a:rPr b="1" sz="3200">
                <a:latin typeface="Palatino"/>
                <a:ea typeface="Palatino"/>
                <a:cs typeface="Palatino"/>
                <a:sym typeface="Palatino"/>
              </a:rPr>
              <a:t>void</a:t>
            </a:r>
            <a:r>
              <a:rPr sz="3200">
                <a:latin typeface="Palatino"/>
                <a:ea typeface="Palatino"/>
                <a:cs typeface="Palatino"/>
                <a:sym typeface="Palatino"/>
              </a:rPr>
              <a:t> mousePressed(MouseEvent me</a:t>
            </a:r>
            <a:r>
              <a:rPr sz="3200"/>
              <a:t>) { }</a:t>
            </a:r>
            <a:endParaRPr sz="3200"/>
          </a:p>
          <a:p>
            <a:pPr lvl="1">
              <a:defRPr sz="1800"/>
            </a:pPr>
            <a:r>
              <a:rPr sz="3200"/>
              <a:t>}</a:t>
            </a:r>
          </a:p>
        </p:txBody>
      </p:sp>
    </p:spTree>
  </p:cSld>
  <p:clrMapOvr>
    <a:masterClrMapping/>
  </p:clrMapOvr>
  <p:transitio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0" name="Shape 80"/>
          <p:cNvSpPr/>
          <p:nvPr>
            <p:ph type="title"/>
          </p:nvPr>
        </p:nvSpPr>
        <p:spPr>
          <a:prstGeom prst="rect">
            <a:avLst/>
          </a:prstGeom>
        </p:spPr>
        <p:txBody>
          <a:bodyPr/>
          <a:lstStyle/>
          <a:p>
            <a:pPr lvl="0">
              <a:defRPr b="0" sz="1800"/>
            </a:pPr>
            <a:r>
              <a:rPr b="1" sz="4600">
                <a:latin typeface="Palatino"/>
                <a:ea typeface="Palatino"/>
                <a:cs typeface="Palatino"/>
                <a:sym typeface="Palatino"/>
              </a:rPr>
              <a:t>Applet</a:t>
            </a:r>
            <a:r>
              <a:rPr b="1" sz="4600"/>
              <a:t>でのマウスの移動</a:t>
            </a:r>
          </a:p>
        </p:txBody>
      </p:sp>
      <p:sp>
        <p:nvSpPr>
          <p:cNvPr id="81" name="Shape 81"/>
          <p:cNvSpPr/>
          <p:nvPr>
            <p:ph type="body" idx="1"/>
          </p:nvPr>
        </p:nvSpPr>
        <p:spPr>
          <a:prstGeom prst="rect">
            <a:avLst/>
          </a:prstGeom>
        </p:spPr>
        <p:txBody>
          <a:bodyPr/>
          <a:lstStyle/>
          <a:p>
            <a:pPr lvl="0">
              <a:buBlip>
                <a:blip r:embed="rId2"/>
              </a:buBlip>
              <a:defRPr sz="1800"/>
            </a:pPr>
            <a:r>
              <a:rPr sz="3200"/>
              <a:t>MouseMotionListenerを利用すると、以下のメソッドを定義する必要がある</a:t>
            </a:r>
            <a:endParaRPr b="1" sz="3200"/>
          </a:p>
          <a:p>
            <a:pPr lvl="0">
              <a:buBlip>
                <a:blip r:embed="rId2"/>
              </a:buBlip>
              <a:defRPr sz="1800"/>
            </a:pPr>
            <a:r>
              <a:rPr b="1" sz="3200"/>
              <a:t>public</a:t>
            </a:r>
            <a:r>
              <a:rPr sz="3200"/>
              <a:t> </a:t>
            </a:r>
            <a:r>
              <a:rPr b="1" sz="3200"/>
              <a:t>void</a:t>
            </a:r>
            <a:r>
              <a:rPr sz="3200"/>
              <a:t> mouseMoved( MouseEvent </a:t>
            </a:r>
            <a:r>
              <a:rPr i="1" sz="3200"/>
              <a:t>me</a:t>
            </a:r>
            <a:r>
              <a:rPr sz="3200"/>
              <a:t> )</a:t>
            </a:r>
            <a:r>
              <a:rPr sz="3200"/>
              <a:t> </a:t>
            </a:r>
            <a:endParaRPr sz="3200"/>
          </a:p>
          <a:p>
            <a:pPr lvl="1">
              <a:defRPr sz="1800"/>
            </a:pPr>
            <a:r>
              <a:rPr sz="3200"/>
              <a:t>マウスが移動したとき（頻繁！）</a:t>
            </a:r>
            <a:endParaRPr sz="3200"/>
          </a:p>
          <a:p>
            <a:pPr lvl="0">
              <a:buBlip>
                <a:blip r:embed="rId2"/>
              </a:buBlip>
              <a:defRPr sz="1800"/>
            </a:pPr>
            <a:r>
              <a:rPr b="1" sz="3200"/>
              <a:t>public</a:t>
            </a:r>
            <a:r>
              <a:rPr sz="3200"/>
              <a:t> </a:t>
            </a:r>
            <a:r>
              <a:rPr b="1" sz="3200"/>
              <a:t>void</a:t>
            </a:r>
            <a:r>
              <a:rPr sz="3200"/>
              <a:t> mouseDragged( MouseEvent </a:t>
            </a:r>
            <a:r>
              <a:rPr i="1" sz="3200"/>
              <a:t>me</a:t>
            </a:r>
            <a:r>
              <a:rPr sz="3200"/>
              <a:t> )</a:t>
            </a:r>
            <a:endParaRPr sz="3200"/>
          </a:p>
          <a:p>
            <a:pPr lvl="1">
              <a:defRPr sz="1800"/>
            </a:pPr>
            <a:r>
              <a:rPr sz="3200"/>
              <a:t> マウスがドラッグされたとき</a:t>
            </a:r>
            <a:endParaRPr sz="3200"/>
          </a:p>
          <a:p>
            <a:pPr lvl="0">
              <a:buBlip>
                <a:blip r:embed="rId2"/>
              </a:buBlip>
              <a:defRPr sz="1800"/>
            </a:pPr>
            <a:r>
              <a:rPr sz="3200"/>
              <a:t>内部クラスを使う場合は、</a:t>
            </a:r>
            <a:r>
              <a:rPr sz="3200"/>
              <a:t>MouseMotionAdapter</a:t>
            </a:r>
            <a:r>
              <a:rPr sz="3200"/>
              <a:t>クラスを利用する</a:t>
            </a:r>
          </a:p>
        </p:txBody>
      </p:sp>
    </p:spTree>
  </p:cSld>
  <p:clrMapOvr>
    <a:masterClrMapping/>
  </p:clrMapOvr>
  <p:transitio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3" name="Shape 83"/>
          <p:cNvSpPr/>
          <p:nvPr>
            <p:ph type="title"/>
          </p:nvPr>
        </p:nvSpPr>
        <p:spPr>
          <a:prstGeom prst="rect">
            <a:avLst/>
          </a:prstGeom>
        </p:spPr>
        <p:txBody>
          <a:bodyPr/>
          <a:lstStyle/>
          <a:p>
            <a:pPr lvl="0">
              <a:defRPr b="0" sz="1800"/>
            </a:pPr>
            <a:r>
              <a:rPr b="1" sz="4600"/>
              <a:t>キーモディファイア</a:t>
            </a:r>
          </a:p>
        </p:txBody>
      </p:sp>
      <p:sp>
        <p:nvSpPr>
          <p:cNvPr id="84" name="Shape 84"/>
          <p:cNvSpPr/>
          <p:nvPr>
            <p:ph type="body" idx="1"/>
          </p:nvPr>
        </p:nvSpPr>
        <p:spPr>
          <a:prstGeom prst="rect">
            <a:avLst/>
          </a:prstGeom>
        </p:spPr>
        <p:txBody>
          <a:bodyPr/>
          <a:lstStyle/>
          <a:p>
            <a:pPr lvl="0">
              <a:buBlip>
                <a:blip r:embed="rId2"/>
              </a:buBlip>
              <a:defRPr sz="1800"/>
            </a:pPr>
            <a:r>
              <a:rPr sz="3200"/>
              <a:t>マウスやキーが押されたときに、同時にモディファイアキーが押されているかどうかチェックするもの。押されていれば、</a:t>
            </a:r>
            <a:r>
              <a:rPr b="1" sz="3200"/>
              <a:t>true</a:t>
            </a:r>
            <a:r>
              <a:rPr sz="3200"/>
              <a:t>が返ってくる。</a:t>
            </a:r>
            <a:endParaRPr sz="3200"/>
          </a:p>
          <a:p>
            <a:pPr lvl="1">
              <a:defRPr sz="1800"/>
            </a:pPr>
            <a:r>
              <a:rPr sz="3200">
                <a:latin typeface="Palatino"/>
                <a:ea typeface="Palatino"/>
                <a:cs typeface="Palatino"/>
                <a:sym typeface="Palatino"/>
              </a:rPr>
              <a:t>isShiftDown</a:t>
            </a:r>
            <a:r>
              <a:rPr sz="3200"/>
              <a:t>( ) … シフトキー</a:t>
            </a:r>
            <a:endParaRPr sz="3200"/>
          </a:p>
          <a:p>
            <a:pPr lvl="1">
              <a:defRPr sz="1800"/>
            </a:pPr>
            <a:r>
              <a:rPr sz="3200">
                <a:latin typeface="Palatino"/>
                <a:ea typeface="Palatino"/>
                <a:cs typeface="Palatino"/>
                <a:sym typeface="Palatino"/>
              </a:rPr>
              <a:t>isAltDown</a:t>
            </a:r>
            <a:r>
              <a:rPr sz="3200"/>
              <a:t>( ) … </a:t>
            </a:r>
            <a:r>
              <a:rPr sz="3200">
                <a:latin typeface="Palatino"/>
                <a:ea typeface="Palatino"/>
                <a:cs typeface="Palatino"/>
                <a:sym typeface="Palatino"/>
              </a:rPr>
              <a:t>ALT(Option)</a:t>
            </a:r>
            <a:r>
              <a:rPr sz="3200"/>
              <a:t>キー</a:t>
            </a:r>
            <a:endParaRPr sz="3200"/>
          </a:p>
          <a:p>
            <a:pPr lvl="1">
              <a:defRPr sz="1800"/>
            </a:pPr>
            <a:r>
              <a:rPr sz="3200">
                <a:latin typeface="Palatino"/>
                <a:ea typeface="Palatino"/>
                <a:cs typeface="Palatino"/>
                <a:sym typeface="Palatino"/>
              </a:rPr>
              <a:t>isControlDown</a:t>
            </a:r>
            <a:r>
              <a:rPr sz="3200"/>
              <a:t>( ) … </a:t>
            </a:r>
            <a:r>
              <a:rPr sz="3200">
                <a:latin typeface="Palatino"/>
                <a:ea typeface="Palatino"/>
                <a:cs typeface="Palatino"/>
                <a:sym typeface="Palatino"/>
              </a:rPr>
              <a:t>Control</a:t>
            </a:r>
            <a:r>
              <a:rPr sz="3200"/>
              <a:t>キー</a:t>
            </a:r>
            <a:endParaRPr sz="3200"/>
          </a:p>
          <a:p>
            <a:pPr lvl="1">
              <a:defRPr sz="1800"/>
            </a:pPr>
            <a:r>
              <a:rPr sz="3200">
                <a:latin typeface="Palatino"/>
                <a:ea typeface="Palatino"/>
                <a:cs typeface="Palatino"/>
                <a:sym typeface="Palatino"/>
              </a:rPr>
              <a:t>isMetaDown</a:t>
            </a:r>
            <a:r>
              <a:rPr sz="3200"/>
              <a:t>( ) … </a:t>
            </a:r>
            <a:r>
              <a:rPr sz="3200">
                <a:latin typeface="Palatino"/>
                <a:ea typeface="Palatino"/>
                <a:cs typeface="Palatino"/>
                <a:sym typeface="Palatino"/>
              </a:rPr>
              <a:t>Windows/Meta/Command</a:t>
            </a:r>
            <a:r>
              <a:rPr sz="3200"/>
              <a:t>キー</a:t>
            </a:r>
          </a:p>
        </p:txBody>
      </p:sp>
    </p:spTree>
  </p:cSld>
  <p:clrMapOvr>
    <a:masterClrMapping/>
  </p:clrMapOvr>
  <p:transitio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6" name="Shape 86"/>
          <p:cNvSpPr/>
          <p:nvPr>
            <p:ph type="title"/>
          </p:nvPr>
        </p:nvSpPr>
        <p:spPr>
          <a:prstGeom prst="rect">
            <a:avLst/>
          </a:prstGeom>
        </p:spPr>
        <p:txBody>
          <a:bodyPr/>
          <a:lstStyle/>
          <a:p>
            <a:pPr lvl="0">
              <a:defRPr b="0" sz="1800"/>
            </a:pPr>
            <a:r>
              <a:rPr b="1" sz="4600"/>
              <a:t>右ボタン・中ボタンのクリック</a:t>
            </a:r>
          </a:p>
        </p:txBody>
      </p:sp>
      <p:sp>
        <p:nvSpPr>
          <p:cNvPr id="87" name="Shape 87"/>
          <p:cNvSpPr/>
          <p:nvPr>
            <p:ph type="body" idx="1"/>
          </p:nvPr>
        </p:nvSpPr>
        <p:spPr>
          <a:prstGeom prst="rect">
            <a:avLst/>
          </a:prstGeom>
        </p:spPr>
        <p:txBody>
          <a:bodyPr/>
          <a:lstStyle/>
          <a:p>
            <a:pPr lvl="0">
              <a:buBlip>
                <a:blip r:embed="rId2"/>
              </a:buBlip>
              <a:defRPr sz="1800"/>
            </a:pPr>
            <a:r>
              <a:rPr sz="3200"/>
              <a:t>MouseEvent</a:t>
            </a:r>
            <a:r>
              <a:rPr sz="3200"/>
              <a:t>で、</a:t>
            </a:r>
            <a:r>
              <a:rPr sz="3200"/>
              <a:t>getButton( )</a:t>
            </a:r>
            <a:r>
              <a:rPr sz="3200"/>
              <a:t>メソッドでどのボタンが押されたのか、返ってくる。</a:t>
            </a:r>
            <a:endParaRPr sz="3200"/>
          </a:p>
          <a:p>
            <a:pPr lvl="0">
              <a:buBlip>
                <a:blip r:embed="rId2"/>
              </a:buBlip>
              <a:defRPr sz="1800"/>
            </a:pPr>
            <a:r>
              <a:rPr sz="3200"/>
              <a:t>整数が返ってくるが、定数値と比較する</a:t>
            </a:r>
            <a:endParaRPr sz="3200"/>
          </a:p>
          <a:p>
            <a:pPr lvl="0">
              <a:spcBef>
                <a:spcPts val="2400"/>
              </a:spcBef>
              <a:buBlip>
                <a:blip r:embed="rId2"/>
              </a:buBlip>
              <a:defRPr sz="1800"/>
            </a:pPr>
            <a:r>
              <a:rPr b="1" sz="3200"/>
              <a:t>if</a:t>
            </a:r>
            <a:r>
              <a:rPr sz="3200"/>
              <a:t> ( </a:t>
            </a:r>
            <a:r>
              <a:rPr i="1" sz="3200"/>
              <a:t>me</a:t>
            </a:r>
            <a:r>
              <a:rPr sz="3200"/>
              <a:t>.getButton( ) == MouseEvent.BUTTON1 ) { }</a:t>
            </a:r>
            <a:endParaRPr sz="3200"/>
          </a:p>
          <a:p>
            <a:pPr lvl="1">
              <a:spcBef>
                <a:spcPts val="0"/>
              </a:spcBef>
              <a:defRPr sz="1800"/>
            </a:pPr>
            <a:r>
              <a:rPr sz="3200">
                <a:latin typeface="Palatino"/>
                <a:ea typeface="Palatino"/>
                <a:cs typeface="Palatino"/>
                <a:sym typeface="Palatino"/>
              </a:rPr>
              <a:t>NOBUTTON…どのボタンも押されていない</a:t>
            </a:r>
            <a:endParaRPr sz="3200">
              <a:latin typeface="Palatino"/>
              <a:ea typeface="Palatino"/>
              <a:cs typeface="Palatino"/>
              <a:sym typeface="Palatino"/>
            </a:endParaRPr>
          </a:p>
          <a:p>
            <a:pPr lvl="1">
              <a:spcBef>
                <a:spcPts val="0"/>
              </a:spcBef>
              <a:defRPr sz="1800"/>
            </a:pPr>
            <a:r>
              <a:rPr sz="3200">
                <a:latin typeface="Palatino"/>
                <a:ea typeface="Palatino"/>
                <a:cs typeface="Palatino"/>
                <a:sym typeface="Palatino"/>
              </a:rPr>
              <a:t>BUTTON1…左ボタン</a:t>
            </a:r>
            <a:endParaRPr sz="3200">
              <a:latin typeface="Palatino"/>
              <a:ea typeface="Palatino"/>
              <a:cs typeface="Palatino"/>
              <a:sym typeface="Palatino"/>
            </a:endParaRPr>
          </a:p>
          <a:p>
            <a:pPr lvl="1">
              <a:spcBef>
                <a:spcPts val="0"/>
              </a:spcBef>
              <a:defRPr sz="1800"/>
            </a:pPr>
            <a:r>
              <a:rPr sz="3200">
                <a:latin typeface="Palatino"/>
                <a:ea typeface="Palatino"/>
                <a:cs typeface="Palatino"/>
                <a:sym typeface="Palatino"/>
              </a:rPr>
              <a:t>BUTTON2…中ボタン</a:t>
            </a:r>
            <a:endParaRPr sz="3200">
              <a:latin typeface="Palatino"/>
              <a:ea typeface="Palatino"/>
              <a:cs typeface="Palatino"/>
              <a:sym typeface="Palatino"/>
            </a:endParaRPr>
          </a:p>
          <a:p>
            <a:pPr lvl="1">
              <a:spcBef>
                <a:spcPts val="0"/>
              </a:spcBef>
              <a:defRPr sz="1800"/>
            </a:pPr>
            <a:r>
              <a:rPr sz="3200">
                <a:latin typeface="Palatino"/>
                <a:ea typeface="Palatino"/>
                <a:cs typeface="Palatino"/>
                <a:sym typeface="Palatino"/>
              </a:rPr>
              <a:t>BUTTON3…右ボタン</a:t>
            </a:r>
          </a:p>
        </p:txBody>
      </p:sp>
    </p:spTree>
  </p:cSld>
  <p:clrMapOvr>
    <a:masterClrMapping/>
  </p:clrMapOvr>
  <p:transitio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9" name="Shape 89"/>
          <p:cNvSpPr/>
          <p:nvPr>
            <p:ph type="title"/>
          </p:nvPr>
        </p:nvSpPr>
        <p:spPr>
          <a:prstGeom prst="rect">
            <a:avLst/>
          </a:prstGeom>
        </p:spPr>
        <p:txBody>
          <a:bodyPr/>
          <a:lstStyle>
            <a:lvl1pPr>
              <a:defRPr>
                <a:latin typeface="Palatino"/>
                <a:ea typeface="Palatino"/>
                <a:cs typeface="Palatino"/>
                <a:sym typeface="Palatino"/>
              </a:defRPr>
            </a:lvl1pPr>
          </a:lstStyle>
          <a:p>
            <a:pPr lvl="0">
              <a:defRPr b="0" sz="1800"/>
            </a:pPr>
            <a:r>
              <a:rPr b="1" sz="4600"/>
              <a:t>MouseWheel</a:t>
            </a:r>
          </a:p>
        </p:txBody>
      </p:sp>
      <p:sp>
        <p:nvSpPr>
          <p:cNvPr id="90" name="Shape 90"/>
          <p:cNvSpPr/>
          <p:nvPr>
            <p:ph type="body" idx="1"/>
          </p:nvPr>
        </p:nvSpPr>
        <p:spPr>
          <a:xfrm>
            <a:off x="1270000" y="1739900"/>
            <a:ext cx="10756900" cy="6743700"/>
          </a:xfrm>
          <a:prstGeom prst="rect">
            <a:avLst/>
          </a:prstGeom>
        </p:spPr>
        <p:txBody>
          <a:bodyPr/>
          <a:lstStyle/>
          <a:p>
            <a:pPr lvl="0">
              <a:buBlip>
                <a:blip r:embed="rId2"/>
              </a:buBlip>
              <a:defRPr sz="1800"/>
            </a:pPr>
            <a:r>
              <a:rPr sz="2800"/>
              <a:t>MouseWheel</a:t>
            </a:r>
            <a:r>
              <a:rPr sz="2800"/>
              <a:t>リスナー・インタフェースを追加で入れる</a:t>
            </a:r>
            <a:endParaRPr sz="2800"/>
          </a:p>
          <a:p>
            <a:pPr lvl="1" marL="1190669" indent="-428669">
              <a:defRPr sz="1800"/>
            </a:pPr>
            <a:r>
              <a:rPr b="1" sz="2800">
                <a:latin typeface="Palatino"/>
                <a:ea typeface="Palatino"/>
                <a:cs typeface="Palatino"/>
                <a:sym typeface="Palatino"/>
              </a:rPr>
              <a:t>implements</a:t>
            </a:r>
            <a:r>
              <a:rPr sz="2800">
                <a:latin typeface="Palatino"/>
                <a:ea typeface="Palatino"/>
                <a:cs typeface="Palatino"/>
                <a:sym typeface="Palatino"/>
              </a:rPr>
              <a:t> MouseWheelListener</a:t>
            </a:r>
            <a:endParaRPr sz="2800">
              <a:latin typeface="Palatino"/>
              <a:ea typeface="Palatino"/>
              <a:cs typeface="Palatino"/>
              <a:sym typeface="Palatino"/>
            </a:endParaRPr>
          </a:p>
          <a:p>
            <a:pPr lvl="1" marL="1190669" indent="-428669">
              <a:defRPr sz="1800"/>
            </a:pPr>
            <a:endParaRPr sz="2800"/>
          </a:p>
          <a:p>
            <a:pPr lvl="0">
              <a:buBlip>
                <a:blip r:embed="rId2"/>
              </a:buBlip>
              <a:defRPr sz="1800"/>
            </a:pPr>
            <a:r>
              <a:rPr sz="2800"/>
              <a:t>アプレット自身がリスナーになることを</a:t>
            </a:r>
            <a:r>
              <a:rPr sz="2800"/>
              <a:t>init</a:t>
            </a:r>
            <a:r>
              <a:rPr sz="2800"/>
              <a:t>メソッドの中で追加</a:t>
            </a:r>
            <a:endParaRPr sz="2800"/>
          </a:p>
          <a:p>
            <a:pPr lvl="1" marL="1190669" indent="-428669">
              <a:defRPr sz="1800"/>
            </a:pPr>
            <a:r>
              <a:rPr sz="2800">
                <a:latin typeface="Palatino"/>
                <a:ea typeface="Palatino"/>
                <a:cs typeface="Palatino"/>
                <a:sym typeface="Palatino"/>
              </a:rPr>
              <a:t>addMouseWheelListener( </a:t>
            </a:r>
            <a:r>
              <a:rPr b="1" sz="2800">
                <a:latin typeface="Palatino"/>
                <a:ea typeface="Palatino"/>
                <a:cs typeface="Palatino"/>
                <a:sym typeface="Palatino"/>
              </a:rPr>
              <a:t>this</a:t>
            </a:r>
            <a:r>
              <a:rPr sz="2800">
                <a:latin typeface="Palatino"/>
                <a:ea typeface="Palatino"/>
                <a:cs typeface="Palatino"/>
                <a:sym typeface="Palatino"/>
              </a:rPr>
              <a:t> );</a:t>
            </a:r>
            <a:endParaRPr sz="2800">
              <a:latin typeface="Palatino"/>
              <a:ea typeface="Palatino"/>
              <a:cs typeface="Palatino"/>
              <a:sym typeface="Palatino"/>
            </a:endParaRPr>
          </a:p>
          <a:p>
            <a:pPr lvl="1" marL="1190669" indent="-428669">
              <a:defRPr sz="1800"/>
            </a:pPr>
            <a:endParaRPr sz="2800"/>
          </a:p>
          <a:p>
            <a:pPr lvl="0">
              <a:buBlip>
                <a:blip r:embed="rId2"/>
              </a:buBlip>
              <a:defRPr sz="1800"/>
            </a:pPr>
            <a:r>
              <a:rPr sz="2800"/>
              <a:t>mouseWheelMoved</a:t>
            </a:r>
            <a:r>
              <a:rPr sz="2800"/>
              <a:t>メソッドを定義する</a:t>
            </a:r>
            <a:endParaRPr sz="2800"/>
          </a:p>
          <a:p>
            <a:pPr lvl="1" marL="1190669" indent="-428669">
              <a:defRPr sz="1800"/>
            </a:pPr>
            <a:r>
              <a:rPr b="1" sz="2800">
                <a:latin typeface="Palatino"/>
                <a:ea typeface="Palatino"/>
                <a:cs typeface="Palatino"/>
                <a:sym typeface="Palatino"/>
              </a:rPr>
              <a:t>public</a:t>
            </a:r>
            <a:r>
              <a:rPr sz="2800">
                <a:latin typeface="Palatino"/>
                <a:ea typeface="Palatino"/>
                <a:cs typeface="Palatino"/>
                <a:sym typeface="Palatino"/>
              </a:rPr>
              <a:t> </a:t>
            </a:r>
            <a:r>
              <a:rPr b="1" sz="2800">
                <a:latin typeface="Palatino"/>
                <a:ea typeface="Palatino"/>
                <a:cs typeface="Palatino"/>
                <a:sym typeface="Palatino"/>
              </a:rPr>
              <a:t>void</a:t>
            </a:r>
            <a:r>
              <a:rPr sz="2800">
                <a:latin typeface="Palatino"/>
                <a:ea typeface="Palatino"/>
                <a:cs typeface="Palatino"/>
                <a:sym typeface="Palatino"/>
              </a:rPr>
              <a:t> mouseWheelMoved( MouseWheelEvent </a:t>
            </a:r>
            <a:r>
              <a:rPr i="1" sz="2800">
                <a:latin typeface="Palatino"/>
                <a:ea typeface="Palatino"/>
                <a:cs typeface="Palatino"/>
                <a:sym typeface="Palatino"/>
              </a:rPr>
              <a:t>mwe</a:t>
            </a:r>
            <a:r>
              <a:rPr sz="2800">
                <a:latin typeface="Palatino"/>
                <a:ea typeface="Palatino"/>
                <a:cs typeface="Palatino"/>
                <a:sym typeface="Palatino"/>
              </a:rPr>
              <a:t> )</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4" name="Shape 34"/>
          <p:cNvSpPr/>
          <p:nvPr>
            <p:ph type="title"/>
          </p:nvPr>
        </p:nvSpPr>
        <p:spPr>
          <a:prstGeom prst="rect">
            <a:avLst/>
          </a:prstGeom>
        </p:spPr>
        <p:txBody>
          <a:bodyPr/>
          <a:lstStyle/>
          <a:p>
            <a:pPr lvl="0">
              <a:defRPr b="0" sz="1800"/>
            </a:pPr>
            <a:r>
              <a:rPr b="1" sz="4600"/>
              <a:t>キー入力・マウス入力の</a:t>
            </a:r>
            <a:r>
              <a:rPr b="1" sz="4600">
                <a:latin typeface="Palatino"/>
                <a:ea typeface="Palatino"/>
                <a:cs typeface="Palatino"/>
                <a:sym typeface="Palatino"/>
              </a:rPr>
              <a:t>Interface</a:t>
            </a:r>
          </a:p>
        </p:txBody>
      </p:sp>
      <p:sp>
        <p:nvSpPr>
          <p:cNvPr id="35" name="Shape 35"/>
          <p:cNvSpPr/>
          <p:nvPr>
            <p:ph type="body" idx="1"/>
          </p:nvPr>
        </p:nvSpPr>
        <p:spPr>
          <a:prstGeom prst="rect">
            <a:avLst/>
          </a:prstGeom>
        </p:spPr>
        <p:txBody>
          <a:bodyPr/>
          <a:lstStyle/>
          <a:p>
            <a:pPr lvl="0">
              <a:buBlip>
                <a:blip r:embed="rId2"/>
              </a:buBlip>
              <a:defRPr sz="1800"/>
            </a:pPr>
            <a:r>
              <a:rPr b="1" sz="3200"/>
              <a:t>interface</a:t>
            </a:r>
            <a:r>
              <a:rPr sz="3200"/>
              <a:t> KeyListener</a:t>
            </a:r>
            <a:endParaRPr sz="3200"/>
          </a:p>
          <a:p>
            <a:pPr lvl="1">
              <a:defRPr sz="1800"/>
            </a:pPr>
            <a:r>
              <a:rPr sz="3200"/>
              <a:t> </a:t>
            </a:r>
            <a:r>
              <a:rPr sz="3200">
                <a:latin typeface="Palatino"/>
                <a:ea typeface="Palatino"/>
                <a:cs typeface="Palatino"/>
                <a:sym typeface="Palatino"/>
              </a:rPr>
              <a:t>キー入力</a:t>
            </a:r>
            <a:endParaRPr sz="3200"/>
          </a:p>
          <a:p>
            <a:pPr lvl="0">
              <a:buBlip>
                <a:blip r:embed="rId2"/>
              </a:buBlip>
              <a:defRPr sz="1800"/>
            </a:pPr>
            <a:r>
              <a:rPr b="1" sz="3200"/>
              <a:t>interface</a:t>
            </a:r>
            <a:r>
              <a:rPr sz="3200"/>
              <a:t> MouseListener</a:t>
            </a:r>
            <a:endParaRPr sz="3200"/>
          </a:p>
          <a:p>
            <a:pPr lvl="1">
              <a:defRPr sz="1800"/>
            </a:pPr>
            <a:r>
              <a:rPr sz="3200"/>
              <a:t> </a:t>
            </a:r>
            <a:r>
              <a:rPr sz="3200">
                <a:latin typeface="Palatino"/>
                <a:ea typeface="Palatino"/>
                <a:cs typeface="Palatino"/>
                <a:sym typeface="Palatino"/>
              </a:rPr>
              <a:t>マウス入力</a:t>
            </a:r>
            <a:endParaRPr sz="3200"/>
          </a:p>
          <a:p>
            <a:pPr lvl="0">
              <a:buBlip>
                <a:blip r:embed="rId2"/>
              </a:buBlip>
              <a:defRPr sz="1800"/>
            </a:pPr>
            <a:r>
              <a:rPr b="1" sz="3200"/>
              <a:t>interface</a:t>
            </a:r>
            <a:r>
              <a:rPr sz="3200"/>
              <a:t> MouseMotionListener</a:t>
            </a:r>
            <a:endParaRPr sz="3200"/>
          </a:p>
          <a:p>
            <a:pPr lvl="1">
              <a:defRPr sz="1800"/>
            </a:pPr>
            <a:r>
              <a:rPr sz="3200"/>
              <a:t> </a:t>
            </a:r>
            <a:r>
              <a:rPr sz="3200">
                <a:latin typeface="Palatino"/>
                <a:ea typeface="Palatino"/>
                <a:cs typeface="Palatino"/>
                <a:sym typeface="Palatino"/>
              </a:rPr>
              <a:t>マウスの移動やドラッグを監視</a:t>
            </a:r>
            <a:endParaRPr sz="3200">
              <a:latin typeface="Palatino"/>
              <a:ea typeface="Palatino"/>
              <a:cs typeface="Palatino"/>
              <a:sym typeface="Palatino"/>
            </a:endParaRPr>
          </a:p>
          <a:p>
            <a:pPr lvl="0">
              <a:buBlip>
                <a:blip r:embed="rId2"/>
              </a:buBlip>
              <a:defRPr sz="1800"/>
            </a:pPr>
            <a:r>
              <a:rPr b="1" sz="3200"/>
              <a:t>interface</a:t>
            </a:r>
            <a:r>
              <a:rPr sz="3200"/>
              <a:t> MouseWheelListener</a:t>
            </a:r>
            <a:endParaRPr sz="3200"/>
          </a:p>
          <a:p>
            <a:pPr lvl="1">
              <a:defRPr sz="1800"/>
            </a:pPr>
            <a:r>
              <a:rPr sz="3200">
                <a:latin typeface="Palatino"/>
                <a:ea typeface="Palatino"/>
                <a:cs typeface="Palatino"/>
                <a:sym typeface="Palatino"/>
              </a:rPr>
              <a:t>マウスのホィールの回転を扱う</a:t>
            </a:r>
          </a:p>
        </p:txBody>
      </p:sp>
    </p:spTree>
  </p:cSld>
  <p:clrMapOvr>
    <a:masterClrMapping/>
  </p:clrMapOvr>
  <p:transition spd="med"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2" name="Shape 92"/>
          <p:cNvSpPr/>
          <p:nvPr>
            <p:ph type="title"/>
          </p:nvPr>
        </p:nvSpPr>
        <p:spPr>
          <a:prstGeom prst="rect">
            <a:avLst/>
          </a:prstGeom>
        </p:spPr>
        <p:txBody>
          <a:bodyPr/>
          <a:lstStyle/>
          <a:p>
            <a:pPr lvl="0">
              <a:defRPr b="0" sz="1800"/>
            </a:pPr>
            <a:r>
              <a:rPr b="1" sz="4600">
                <a:latin typeface="Palatino"/>
                <a:ea typeface="Palatino"/>
                <a:cs typeface="Palatino"/>
                <a:sym typeface="Palatino"/>
              </a:rPr>
              <a:t>MouseWheel</a:t>
            </a:r>
            <a:r>
              <a:rPr b="1" sz="4600"/>
              <a:t>の値</a:t>
            </a:r>
          </a:p>
        </p:txBody>
      </p:sp>
      <p:sp>
        <p:nvSpPr>
          <p:cNvPr id="93" name="Shape 93"/>
          <p:cNvSpPr/>
          <p:nvPr>
            <p:ph type="body" idx="1"/>
          </p:nvPr>
        </p:nvSpPr>
        <p:spPr>
          <a:prstGeom prst="rect">
            <a:avLst/>
          </a:prstGeom>
        </p:spPr>
        <p:txBody>
          <a:bodyPr/>
          <a:lstStyle/>
          <a:p>
            <a:pPr lvl="0">
              <a:buBlip>
                <a:blip r:embed="rId2"/>
              </a:buBlip>
              <a:defRPr sz="1800"/>
            </a:pPr>
            <a:r>
              <a:rPr sz="3200"/>
              <a:t>MouseWheelEvent</a:t>
            </a:r>
            <a:r>
              <a:rPr sz="3200"/>
              <a:t>に対して、</a:t>
            </a:r>
            <a:r>
              <a:rPr sz="3200"/>
              <a:t>getWheelRotation</a:t>
            </a:r>
            <a:r>
              <a:rPr sz="3200"/>
              <a:t>メソッドを使って、回転量を得る。</a:t>
            </a:r>
            <a:endParaRPr sz="3200"/>
          </a:p>
          <a:p>
            <a:pPr lvl="1">
              <a:defRPr sz="1800"/>
            </a:pPr>
            <a:r>
              <a:rPr sz="3200"/>
              <a:t>整数値で回転（クリック数）が得られる。</a:t>
            </a:r>
            <a:endParaRPr sz="3200"/>
          </a:p>
          <a:p>
            <a:pPr lvl="1">
              <a:defRPr sz="1800"/>
            </a:pPr>
            <a:r>
              <a:rPr sz="3200"/>
              <a:t>マイナスの値は、上方向またはユーザから反対方向への回転を示す。</a:t>
            </a:r>
            <a:endParaRPr sz="3200"/>
          </a:p>
          <a:p>
            <a:pPr lvl="1">
              <a:defRPr sz="1800"/>
            </a:pPr>
            <a:r>
              <a:rPr sz="3200"/>
              <a:t>プラスの値は、下方向またはユーザ方向への回転を示す。</a:t>
            </a:r>
            <a:endParaRPr sz="3200"/>
          </a:p>
          <a:p>
            <a:pPr lvl="1">
              <a:defRPr sz="1800"/>
            </a:pPr>
            <a:r>
              <a:rPr b="1" sz="3200">
                <a:latin typeface="Palatino"/>
                <a:ea typeface="Palatino"/>
                <a:cs typeface="Palatino"/>
                <a:sym typeface="Palatino"/>
              </a:rPr>
              <a:t>int</a:t>
            </a:r>
            <a:r>
              <a:rPr sz="3200">
                <a:latin typeface="Palatino"/>
                <a:ea typeface="Palatino"/>
                <a:cs typeface="Palatino"/>
                <a:sym typeface="Palatino"/>
              </a:rPr>
              <a:t> </a:t>
            </a:r>
            <a:r>
              <a:rPr i="1" sz="3200">
                <a:latin typeface="Palatino"/>
                <a:ea typeface="Palatino"/>
                <a:cs typeface="Palatino"/>
                <a:sym typeface="Palatino"/>
              </a:rPr>
              <a:t>count</a:t>
            </a:r>
            <a:r>
              <a:rPr sz="3200">
                <a:latin typeface="Palatino"/>
                <a:ea typeface="Palatino"/>
                <a:cs typeface="Palatino"/>
                <a:sym typeface="Palatino"/>
              </a:rPr>
              <a:t> = </a:t>
            </a:r>
            <a:r>
              <a:rPr i="1" sz="3200">
                <a:latin typeface="Palatino"/>
                <a:ea typeface="Palatino"/>
                <a:cs typeface="Palatino"/>
                <a:sym typeface="Palatino"/>
              </a:rPr>
              <a:t>mwe</a:t>
            </a:r>
            <a:r>
              <a:rPr sz="3200">
                <a:latin typeface="Palatino"/>
                <a:ea typeface="Palatino"/>
                <a:cs typeface="Palatino"/>
                <a:sym typeface="Palatino"/>
              </a:rPr>
              <a:t>.getWheelRotation( );</a:t>
            </a:r>
            <a:endParaRPr sz="3200"/>
          </a:p>
          <a:p>
            <a:pPr lvl="1">
              <a:defRPr sz="1800"/>
            </a:pPr>
            <a:r>
              <a:rPr b="1" sz="3200">
                <a:latin typeface="Palatino"/>
                <a:ea typeface="Palatino"/>
                <a:cs typeface="Palatino"/>
                <a:sym typeface="Palatino"/>
              </a:rPr>
              <a:t>if</a:t>
            </a:r>
            <a:r>
              <a:rPr sz="3200">
                <a:latin typeface="Palatino"/>
                <a:ea typeface="Palatino"/>
                <a:cs typeface="Palatino"/>
                <a:sym typeface="Palatino"/>
              </a:rPr>
              <a:t> ( </a:t>
            </a:r>
            <a:r>
              <a:rPr i="1" sz="3200">
                <a:latin typeface="Palatino"/>
                <a:ea typeface="Palatino"/>
                <a:cs typeface="Palatino"/>
                <a:sym typeface="Palatino"/>
              </a:rPr>
              <a:t>count</a:t>
            </a:r>
            <a:r>
              <a:rPr sz="3200">
                <a:latin typeface="Palatino"/>
                <a:ea typeface="Palatino"/>
                <a:cs typeface="Palatino"/>
                <a:sym typeface="Palatino"/>
              </a:rPr>
              <a:t> &gt; 0 ) { ... } </a:t>
            </a:r>
            <a:r>
              <a:rPr b="1" sz="3200">
                <a:latin typeface="Palatino"/>
                <a:ea typeface="Palatino"/>
                <a:cs typeface="Palatino"/>
                <a:sym typeface="Palatino"/>
              </a:rPr>
              <a:t>else</a:t>
            </a:r>
            <a:r>
              <a:rPr sz="3200">
                <a:latin typeface="Palatino"/>
                <a:ea typeface="Palatino"/>
                <a:cs typeface="Palatino"/>
                <a:sym typeface="Palatino"/>
              </a:rPr>
              <a:t> { ... }</a:t>
            </a:r>
          </a:p>
        </p:txBody>
      </p:sp>
    </p:spTree>
  </p:cSld>
  <p:clrMapOvr>
    <a:masterClrMapping/>
  </p:clrMapOvr>
  <p:transition spd="med" advClick="1"/>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5" name="Shape 95"/>
          <p:cNvSpPr/>
          <p:nvPr>
            <p:ph type="title"/>
          </p:nvPr>
        </p:nvSpPr>
        <p:spPr>
          <a:prstGeom prst="rect">
            <a:avLst/>
          </a:prstGeom>
        </p:spPr>
        <p:txBody>
          <a:bodyPr/>
          <a:lstStyle/>
          <a:p>
            <a:pPr lvl="0">
              <a:defRPr b="0" sz="1800"/>
            </a:pPr>
            <a:r>
              <a:rPr b="1" sz="4600"/>
              <a:t>アプリケーションプログラム</a:t>
            </a:r>
          </a:p>
        </p:txBody>
      </p:sp>
      <p:sp>
        <p:nvSpPr>
          <p:cNvPr id="96" name="Shape 96"/>
          <p:cNvSpPr/>
          <p:nvPr>
            <p:ph type="body" idx="1"/>
          </p:nvPr>
        </p:nvSpPr>
        <p:spPr>
          <a:xfrm>
            <a:off x="1270000" y="1739900"/>
            <a:ext cx="10464800" cy="7198387"/>
          </a:xfrm>
          <a:prstGeom prst="rect">
            <a:avLst/>
          </a:prstGeom>
        </p:spPr>
        <p:txBody>
          <a:bodyPr/>
          <a:lstStyle/>
          <a:p>
            <a:pPr lvl="0">
              <a:buBlip>
                <a:blip r:embed="rId2"/>
              </a:buBlip>
              <a:defRPr sz="1800"/>
            </a:pPr>
            <a:r>
              <a:rPr sz="3200"/>
              <a:t>Frameクラスのサブクラスとして、クラスを定義する</a:t>
            </a:r>
            <a:endParaRPr sz="3200"/>
          </a:p>
          <a:p>
            <a:pPr lvl="0">
              <a:buBlip>
                <a:blip r:embed="rId2"/>
              </a:buBlip>
              <a:defRPr sz="1800"/>
            </a:pPr>
            <a:r>
              <a:rPr sz="3200"/>
              <a:t>mainメソッド（クラスメソッド）は、new クラス名でオブジェクトを１つ作る</a:t>
            </a:r>
            <a:endParaRPr sz="3200"/>
          </a:p>
          <a:p>
            <a:pPr lvl="0">
              <a:buBlip>
                <a:blip r:embed="rId2"/>
              </a:buBlip>
              <a:defRPr sz="1800"/>
            </a:pPr>
            <a:r>
              <a:rPr sz="3200"/>
              <a:t>initメソッドの替わりにコンストラクタを使う</a:t>
            </a:r>
            <a:endParaRPr sz="3200"/>
          </a:p>
          <a:p>
            <a:pPr lvl="0">
              <a:buBlip>
                <a:blip r:embed="rId2"/>
              </a:buBlip>
              <a:defRPr sz="1800"/>
            </a:pPr>
            <a:r>
              <a:rPr sz="3200"/>
              <a:t>paint/actionPerformed/mousePressed/keyPressed等はアプレットの書き方と同じ</a:t>
            </a:r>
            <a:endParaRPr sz="3200"/>
          </a:p>
          <a:p>
            <a:pPr lvl="0">
              <a:buBlip>
                <a:blip r:embed="rId2"/>
              </a:buBlip>
              <a:defRPr sz="1800"/>
            </a:pPr>
            <a:r>
              <a:rPr sz="3200"/>
              <a:t>AudioClipや画像のロードも可能</a:t>
            </a:r>
            <a:endParaRPr sz="3200"/>
          </a:p>
          <a:p>
            <a:pPr lvl="0">
              <a:buBlip>
                <a:blip r:embed="rId2"/>
              </a:buBlip>
              <a:defRPr sz="1800"/>
            </a:pPr>
            <a:r>
              <a:rPr sz="3200"/>
              <a:t>ファイルの入出力の制限はない</a:t>
            </a:r>
            <a:endParaRPr sz="3200"/>
          </a:p>
          <a:p>
            <a:pPr lvl="0">
              <a:buBlip>
                <a:blip r:embed="rId2"/>
              </a:buBlip>
              <a:defRPr sz="1800"/>
            </a:pPr>
            <a:r>
              <a:rPr sz="3200"/>
              <a:t>インターネットへのアクセスの制限もない</a:t>
            </a:r>
          </a:p>
        </p:txBody>
      </p:sp>
    </p:spTree>
  </p:cSld>
  <p:clrMapOvr>
    <a:masterClrMapping/>
  </p:clrMapOvr>
  <p:transition spd="med" advClick="1"/>
</p:sld>
</file>

<file path=ppt/slides/slide2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8" name="Shape 98"/>
          <p:cNvSpPr/>
          <p:nvPr>
            <p:ph type="title"/>
          </p:nvPr>
        </p:nvSpPr>
        <p:spPr>
          <a:prstGeom prst="rect">
            <a:avLst/>
          </a:prstGeom>
        </p:spPr>
        <p:txBody>
          <a:bodyPr/>
          <a:lstStyle/>
          <a:p>
            <a:pPr lvl="0">
              <a:defRPr b="0" sz="1800"/>
            </a:pPr>
            <a:r>
              <a:rPr b="1" sz="4600"/>
              <a:t>アプリケーションでのウィンドウ</a:t>
            </a:r>
          </a:p>
        </p:txBody>
      </p:sp>
      <p:sp>
        <p:nvSpPr>
          <p:cNvPr id="99" name="Shape 99"/>
          <p:cNvSpPr/>
          <p:nvPr>
            <p:ph type="body" idx="1"/>
          </p:nvPr>
        </p:nvSpPr>
        <p:spPr>
          <a:prstGeom prst="rect">
            <a:avLst/>
          </a:prstGeom>
        </p:spPr>
        <p:txBody>
          <a:bodyPr/>
          <a:lstStyle/>
          <a:p>
            <a:pPr lvl="0">
              <a:buBlip>
                <a:blip r:embed="rId2"/>
              </a:buBlip>
              <a:defRPr sz="1800"/>
            </a:pPr>
            <a:r>
              <a:rPr sz="2800"/>
              <a:t>Frame</a:t>
            </a:r>
            <a:r>
              <a:rPr sz="2800"/>
              <a:t>クラスのサブクラスとしてクラスを定義する</a:t>
            </a:r>
            <a:endParaRPr sz="2800"/>
          </a:p>
          <a:p>
            <a:pPr lvl="0">
              <a:buBlip>
                <a:blip r:embed="rId2"/>
              </a:buBlip>
              <a:defRPr sz="1800"/>
            </a:pPr>
            <a:r>
              <a:rPr sz="2800"/>
              <a:t>init</a:t>
            </a:r>
            <a:r>
              <a:rPr sz="2800"/>
              <a:t>メソッドの替わりにコンストラクタを用いて初期化する</a:t>
            </a:r>
            <a:endParaRPr sz="2800"/>
          </a:p>
          <a:p>
            <a:pPr lvl="0">
              <a:buBlip>
                <a:blip r:embed="rId2"/>
              </a:buBlip>
              <a:defRPr sz="1800"/>
            </a:pPr>
            <a:r>
              <a:rPr sz="2800"/>
              <a:t>コンストラクタの中で、</a:t>
            </a:r>
            <a:r>
              <a:rPr b="1" sz="2800"/>
              <a:t>super</a:t>
            </a:r>
            <a:r>
              <a:rPr sz="2800"/>
              <a:t>コンストラクタを使ってウィンドウを生成する</a:t>
            </a:r>
            <a:endParaRPr sz="2800"/>
          </a:p>
          <a:p>
            <a:pPr lvl="0">
              <a:buBlip>
                <a:blip r:embed="rId2"/>
              </a:buBlip>
              <a:defRPr sz="1800"/>
            </a:pPr>
            <a:r>
              <a:rPr sz="2800"/>
              <a:t>コンストラクタの中で、</a:t>
            </a:r>
            <a:r>
              <a:rPr sz="2800"/>
              <a:t>setSize</a:t>
            </a:r>
            <a:r>
              <a:rPr sz="2800"/>
              <a:t>メソッドと</a:t>
            </a:r>
            <a:r>
              <a:rPr sz="2800"/>
              <a:t>setVisible</a:t>
            </a:r>
            <a:r>
              <a:rPr sz="2800"/>
              <a:t>メソッドを呼び出す</a:t>
            </a:r>
            <a:endParaRPr sz="2800"/>
          </a:p>
          <a:p>
            <a:pPr lvl="0">
              <a:buBlip>
                <a:blip r:embed="rId2"/>
              </a:buBlip>
              <a:defRPr sz="1800"/>
            </a:pPr>
            <a:r>
              <a:rPr sz="2800"/>
              <a:t>main</a:t>
            </a:r>
            <a:r>
              <a:rPr sz="2800"/>
              <a:t>メソッドから、自クラスのインスタンスを１つ作る</a:t>
            </a:r>
          </a:p>
        </p:txBody>
      </p:sp>
    </p:spTree>
  </p:cSld>
  <p:clrMapOvr>
    <a:masterClrMapping/>
  </p:clrMapOvr>
  <p:transition spd="med" advClick="1"/>
</p:sld>
</file>

<file path=ppt/slides/slide2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1" name="Shape 101"/>
          <p:cNvSpPr/>
          <p:nvPr>
            <p:ph type="title"/>
          </p:nvPr>
        </p:nvSpPr>
        <p:spPr>
          <a:prstGeom prst="rect">
            <a:avLst/>
          </a:prstGeom>
        </p:spPr>
        <p:txBody>
          <a:bodyPr/>
          <a:lstStyle/>
          <a:p>
            <a:pPr lvl="0">
              <a:defRPr b="0" sz="1800"/>
            </a:pPr>
            <a:r>
              <a:rPr b="1" sz="4600"/>
              <a:t>ウィンドウを持つアプリケーション</a:t>
            </a:r>
          </a:p>
        </p:txBody>
      </p:sp>
      <p:sp>
        <p:nvSpPr>
          <p:cNvPr id="102" name="Shape 102"/>
          <p:cNvSpPr/>
          <p:nvPr>
            <p:ph type="body" idx="1"/>
          </p:nvPr>
        </p:nvSpPr>
        <p:spPr>
          <a:prstGeom prst="rect">
            <a:avLst/>
          </a:prstGeom>
        </p:spPr>
        <p:txBody>
          <a:bodyPr/>
          <a:lstStyle/>
          <a:p>
            <a:pPr lvl="0">
              <a:buBlip>
                <a:blip r:embed="rId2"/>
              </a:buBlip>
              <a:defRPr sz="1800"/>
            </a:pPr>
            <a:r>
              <a:rPr sz="3200"/>
              <a:t>コンストラクタの中で次のような動作を指定する</a:t>
            </a:r>
            <a:endParaRPr sz="3200"/>
          </a:p>
          <a:p>
            <a:pPr lvl="0">
              <a:buBlip>
                <a:blip r:embed="rId2"/>
              </a:buBlip>
              <a:defRPr sz="1800"/>
            </a:pPr>
            <a:r>
              <a:rPr b="1" sz="3200"/>
              <a:t>super</a:t>
            </a:r>
            <a:r>
              <a:rPr sz="3200"/>
              <a:t>( "ウィンドウのタイトル" );</a:t>
            </a:r>
            <a:endParaRPr sz="3200"/>
          </a:p>
          <a:p>
            <a:pPr lvl="1">
              <a:defRPr sz="1800"/>
            </a:pPr>
            <a:r>
              <a:rPr sz="3200"/>
              <a:t>Frameクラスのコンストラクタが呼び出され、ウィンドウが作成される</a:t>
            </a:r>
            <a:endParaRPr sz="3200"/>
          </a:p>
          <a:p>
            <a:pPr lvl="0">
              <a:buBlip>
                <a:blip r:embed="rId2"/>
              </a:buBlip>
              <a:defRPr sz="1800"/>
            </a:pPr>
            <a:r>
              <a:rPr sz="3200"/>
              <a:t>setSize</a:t>
            </a:r>
            <a:r>
              <a:rPr sz="3200"/>
              <a:t>( 幅, 高さ );</a:t>
            </a:r>
            <a:endParaRPr sz="3200"/>
          </a:p>
          <a:p>
            <a:pPr lvl="1">
              <a:defRPr sz="1800"/>
            </a:pPr>
            <a:r>
              <a:rPr sz="3200"/>
              <a:t>ウィンドウの幅と高さを指定することができる</a:t>
            </a:r>
            <a:endParaRPr sz="3200"/>
          </a:p>
          <a:p>
            <a:pPr lvl="0">
              <a:buBlip>
                <a:blip r:embed="rId2"/>
              </a:buBlip>
              <a:defRPr sz="1800"/>
            </a:pPr>
            <a:r>
              <a:rPr sz="3200"/>
              <a:t>setVisible</a:t>
            </a:r>
            <a:r>
              <a:rPr sz="3200"/>
              <a:t>( </a:t>
            </a:r>
            <a:r>
              <a:rPr b="1" sz="3200"/>
              <a:t>true</a:t>
            </a:r>
            <a:r>
              <a:rPr sz="3200"/>
              <a:t> );</a:t>
            </a:r>
            <a:endParaRPr sz="3200"/>
          </a:p>
          <a:p>
            <a:pPr lvl="1">
              <a:defRPr sz="1800"/>
            </a:pPr>
            <a:r>
              <a:rPr sz="3200"/>
              <a:t>ウィンドウを表示させる</a:t>
            </a:r>
          </a:p>
        </p:txBody>
      </p:sp>
    </p:spTree>
  </p:cSld>
  <p:clrMapOvr>
    <a:masterClrMapping/>
  </p:clrMapOvr>
  <p:transition spd="med" advClick="1"/>
</p:sld>
</file>

<file path=ppt/slides/slide2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4" name="Shape 104"/>
          <p:cNvSpPr/>
          <p:nvPr>
            <p:ph type="title"/>
          </p:nvPr>
        </p:nvSpPr>
        <p:spPr>
          <a:prstGeom prst="rect">
            <a:avLst/>
          </a:prstGeom>
        </p:spPr>
        <p:txBody>
          <a:bodyPr/>
          <a:lstStyle/>
          <a:p>
            <a:pPr lvl="0">
              <a:defRPr b="0" sz="1800"/>
            </a:pPr>
            <a:r>
              <a:rPr b="1" sz="4600"/>
              <a:t>アプリケーションでのウィンドウ</a:t>
            </a:r>
          </a:p>
        </p:txBody>
      </p:sp>
      <p:sp>
        <p:nvSpPr>
          <p:cNvPr id="105" name="Shape 105"/>
          <p:cNvSpPr/>
          <p:nvPr>
            <p:ph type="body" idx="1"/>
          </p:nvPr>
        </p:nvSpPr>
        <p:spPr>
          <a:xfrm>
            <a:off x="1270000" y="1739900"/>
            <a:ext cx="10464800" cy="7099300"/>
          </a:xfrm>
          <a:prstGeom prst="rect">
            <a:avLst/>
          </a:prstGeom>
        </p:spPr>
        <p:txBody>
          <a:bodyPr/>
          <a:lstStyle/>
          <a:p>
            <a:pPr lvl="0" marL="489908" indent="-489908">
              <a:buBlip>
                <a:blip r:embed="rId2"/>
              </a:buBlip>
              <a:defRPr sz="1800"/>
            </a:pPr>
            <a:r>
              <a:rPr sz="2800"/>
              <a:t>例：</a:t>
            </a:r>
            <a:endParaRPr sz="2800"/>
          </a:p>
          <a:p>
            <a:pPr lvl="0" marL="0" indent="0">
              <a:buSzTx/>
              <a:buNone/>
              <a:defRPr sz="1800"/>
            </a:pPr>
            <a:r>
              <a:rPr b="1" sz="2800"/>
              <a:t>import	</a:t>
            </a:r>
            <a:r>
              <a:rPr sz="2800"/>
              <a:t>java.awt.*;</a:t>
            </a:r>
            <a:endParaRPr sz="2800"/>
          </a:p>
          <a:p>
            <a:pPr lvl="0" marL="0" indent="0">
              <a:buSzTx/>
              <a:buNone/>
              <a:defRPr sz="1800"/>
            </a:pPr>
            <a:r>
              <a:rPr b="1" sz="2800"/>
              <a:t>public</a:t>
            </a:r>
            <a:r>
              <a:rPr sz="2800"/>
              <a:t> </a:t>
            </a:r>
            <a:r>
              <a:rPr b="1" sz="2800"/>
              <a:t>class</a:t>
            </a:r>
            <a:r>
              <a:rPr sz="2800"/>
              <a:t> SampleFrame </a:t>
            </a:r>
            <a:r>
              <a:rPr b="1" sz="2800"/>
              <a:t>extends</a:t>
            </a:r>
            <a:r>
              <a:rPr sz="2800"/>
              <a:t> Frame {</a:t>
            </a:r>
            <a:endParaRPr sz="2800"/>
          </a:p>
          <a:p>
            <a:pPr lvl="0" marL="0" indent="0">
              <a:buSzTx/>
              <a:buNone/>
              <a:defRPr sz="1800"/>
            </a:pPr>
            <a:r>
              <a:rPr sz="2800"/>
              <a:t>	SampleFrame( ) {</a:t>
            </a:r>
            <a:endParaRPr sz="2800"/>
          </a:p>
          <a:p>
            <a:pPr lvl="2" marL="0" indent="939800">
              <a:buSzTx/>
              <a:buNone/>
              <a:defRPr sz="1800"/>
            </a:pPr>
            <a:r>
              <a:rPr sz="2800"/>
              <a:t>  </a:t>
            </a:r>
            <a:r>
              <a:rPr b="1" sz="2800"/>
              <a:t>super</a:t>
            </a:r>
            <a:r>
              <a:rPr sz="2800"/>
              <a:t>( "Sample" ); setSize( 300, 300 );</a:t>
            </a:r>
            <a:endParaRPr sz="2800"/>
          </a:p>
          <a:p>
            <a:pPr lvl="2" marL="0" indent="939800">
              <a:buSzTx/>
              <a:buNone/>
              <a:defRPr sz="1800"/>
            </a:pPr>
            <a:r>
              <a:rPr sz="2800"/>
              <a:t>  setVisible( </a:t>
            </a:r>
            <a:r>
              <a:rPr b="1" sz="2800"/>
              <a:t>true</a:t>
            </a:r>
            <a:r>
              <a:rPr sz="2800"/>
              <a:t> );  }</a:t>
            </a:r>
            <a:endParaRPr sz="2800"/>
          </a:p>
          <a:p>
            <a:pPr lvl="0" marL="0" indent="0">
              <a:buSzTx/>
              <a:buNone/>
              <a:defRPr sz="1800"/>
            </a:pPr>
            <a:r>
              <a:rPr sz="2800"/>
              <a:t>	</a:t>
            </a:r>
            <a:r>
              <a:rPr b="1" sz="2800"/>
              <a:t>public</a:t>
            </a:r>
            <a:r>
              <a:rPr sz="2800"/>
              <a:t> </a:t>
            </a:r>
            <a:r>
              <a:rPr b="1" sz="2800"/>
              <a:t>void</a:t>
            </a:r>
            <a:r>
              <a:rPr sz="2800"/>
              <a:t> paint( Graphics g ) {</a:t>
            </a:r>
            <a:endParaRPr sz="2800"/>
          </a:p>
          <a:p>
            <a:pPr lvl="0" marL="0" indent="0">
              <a:buSzTx/>
              <a:buNone/>
              <a:defRPr sz="1800"/>
            </a:pPr>
            <a:r>
              <a:rPr sz="2800"/>
              <a:t>           g.setColor( Color.blue );</a:t>
            </a:r>
            <a:endParaRPr sz="2800"/>
          </a:p>
          <a:p>
            <a:pPr lvl="0" marL="0" indent="0">
              <a:buSzTx/>
              <a:buNone/>
              <a:defRPr sz="1800"/>
            </a:pPr>
            <a:r>
              <a:rPr sz="2800"/>
              <a:t>           g.drawLine( 10, 10, 200, 200 ); }</a:t>
            </a:r>
            <a:endParaRPr sz="2800"/>
          </a:p>
          <a:p>
            <a:pPr lvl="0" marL="0" indent="0">
              <a:buSzTx/>
              <a:buNone/>
              <a:defRPr sz="1800"/>
            </a:pPr>
            <a:r>
              <a:rPr sz="2800"/>
              <a:t>	</a:t>
            </a:r>
            <a:r>
              <a:rPr b="1" sz="2800"/>
              <a:t>public</a:t>
            </a:r>
            <a:r>
              <a:rPr sz="2800"/>
              <a:t> </a:t>
            </a:r>
            <a:r>
              <a:rPr b="1" sz="2800"/>
              <a:t>static</a:t>
            </a:r>
            <a:r>
              <a:rPr sz="2800"/>
              <a:t> </a:t>
            </a:r>
            <a:r>
              <a:rPr b="1" sz="2800"/>
              <a:t>void</a:t>
            </a:r>
            <a:r>
              <a:rPr sz="2800"/>
              <a:t> main( String [ ] args ) {</a:t>
            </a:r>
            <a:endParaRPr sz="2800"/>
          </a:p>
          <a:p>
            <a:pPr lvl="2" marL="0" indent="939800">
              <a:buSzTx/>
              <a:buNone/>
              <a:defRPr sz="1800"/>
            </a:pPr>
            <a:r>
              <a:rPr b="1" sz="2800"/>
              <a:t>new</a:t>
            </a:r>
            <a:r>
              <a:rPr sz="2800"/>
              <a:t>  SampleFrame( );  }</a:t>
            </a:r>
          </a:p>
        </p:txBody>
      </p:sp>
    </p:spTree>
  </p:cSld>
  <p:clrMapOvr>
    <a:masterClrMapping/>
  </p:clrMapOvr>
  <p:transition spd="med" advClick="1"/>
</p:sld>
</file>

<file path=ppt/slides/slide2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7" name="Shape 107"/>
          <p:cNvSpPr/>
          <p:nvPr>
            <p:ph type="title"/>
          </p:nvPr>
        </p:nvSpPr>
        <p:spPr>
          <a:prstGeom prst="rect">
            <a:avLst/>
          </a:prstGeom>
        </p:spPr>
        <p:txBody>
          <a:bodyPr/>
          <a:lstStyle>
            <a:lvl1pPr>
              <a:defRPr>
                <a:latin typeface="Palatino"/>
                <a:ea typeface="Palatino"/>
                <a:cs typeface="Palatino"/>
                <a:sym typeface="Palatino"/>
              </a:defRPr>
            </a:lvl1pPr>
          </a:lstStyle>
          <a:p>
            <a:pPr lvl="0">
              <a:defRPr b="0" sz="1800"/>
            </a:pPr>
            <a:r>
              <a:rPr b="1" sz="4600"/>
              <a:t>WindowListener</a:t>
            </a:r>
          </a:p>
        </p:txBody>
      </p:sp>
      <p:sp>
        <p:nvSpPr>
          <p:cNvPr id="108" name="Shape 108"/>
          <p:cNvSpPr/>
          <p:nvPr>
            <p:ph type="body" idx="1"/>
          </p:nvPr>
        </p:nvSpPr>
        <p:spPr>
          <a:prstGeom prst="rect">
            <a:avLst/>
          </a:prstGeom>
        </p:spPr>
        <p:txBody>
          <a:bodyPr/>
          <a:lstStyle/>
          <a:p>
            <a:pPr lvl="0">
              <a:buBlip>
                <a:blip r:embed="rId2"/>
              </a:buBlip>
              <a:defRPr sz="1800"/>
            </a:pPr>
            <a:r>
              <a:rPr sz="3200"/>
              <a:t>ウィンドウのためのリスナー</a:t>
            </a:r>
            <a:endParaRPr sz="3200"/>
          </a:p>
          <a:p>
            <a:pPr lvl="0">
              <a:buBlip>
                <a:blip r:embed="rId2"/>
              </a:buBlip>
              <a:defRPr sz="1800"/>
            </a:pPr>
            <a:r>
              <a:rPr sz="3200"/>
              <a:t>ウィンドウに対する操作を処理するためのもの</a:t>
            </a:r>
            <a:endParaRPr sz="3200"/>
          </a:p>
          <a:p>
            <a:pPr lvl="1">
              <a:defRPr sz="1800"/>
            </a:pPr>
            <a:r>
              <a:rPr sz="3200">
                <a:latin typeface="Palatino"/>
                <a:ea typeface="Palatino"/>
                <a:cs typeface="Palatino"/>
                <a:sym typeface="Palatino"/>
              </a:rPr>
              <a:t>addWindowListener</a:t>
            </a:r>
            <a:r>
              <a:rPr sz="3200"/>
              <a:t>メソッドで登録</a:t>
            </a:r>
            <a:endParaRPr sz="3200"/>
          </a:p>
          <a:p>
            <a:pPr lvl="0">
              <a:buBlip>
                <a:blip r:embed="rId2"/>
              </a:buBlip>
              <a:defRPr sz="1800"/>
            </a:pPr>
            <a:endParaRPr sz="3200"/>
          </a:p>
          <a:p>
            <a:pPr lvl="0">
              <a:buBlip>
                <a:blip r:embed="rId2"/>
              </a:buBlip>
              <a:defRPr sz="1800"/>
            </a:pPr>
            <a:r>
              <a:rPr sz="3200"/>
              <a:t>多くの状況に合わせて定義するメソッドがある</a:t>
            </a:r>
            <a:endParaRPr sz="3200"/>
          </a:p>
          <a:p>
            <a:pPr lvl="1">
              <a:defRPr sz="1800"/>
            </a:pPr>
            <a:r>
              <a:rPr sz="3200">
                <a:latin typeface="Palatino"/>
                <a:ea typeface="Palatino"/>
                <a:cs typeface="Palatino"/>
                <a:sym typeface="Palatino"/>
              </a:rPr>
              <a:t>WindowListener</a:t>
            </a:r>
            <a:r>
              <a:rPr sz="3200"/>
              <a:t>インターフェースを用いるのではなく、</a:t>
            </a:r>
            <a:r>
              <a:rPr sz="3200">
                <a:latin typeface="Palatino"/>
                <a:ea typeface="Palatino"/>
                <a:cs typeface="Palatino"/>
                <a:sym typeface="Palatino"/>
              </a:rPr>
              <a:t>WindowAdapter</a:t>
            </a:r>
            <a:r>
              <a:rPr sz="3200"/>
              <a:t>で対応することが多い</a:t>
            </a:r>
          </a:p>
        </p:txBody>
      </p:sp>
    </p:spTree>
  </p:cSld>
  <p:clrMapOvr>
    <a:masterClrMapping/>
  </p:clrMapOvr>
  <p:transition spd="med" advClick="1"/>
</p:sld>
</file>

<file path=ppt/slides/slide2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0" name="Shape 110"/>
          <p:cNvSpPr/>
          <p:nvPr>
            <p:ph type="title"/>
          </p:nvPr>
        </p:nvSpPr>
        <p:spPr>
          <a:prstGeom prst="rect">
            <a:avLst/>
          </a:prstGeom>
        </p:spPr>
        <p:txBody>
          <a:bodyPr/>
          <a:lstStyle/>
          <a:p>
            <a:pPr lvl="0">
              <a:defRPr b="0" sz="1800"/>
            </a:pPr>
            <a:r>
              <a:rPr b="1" sz="4600">
                <a:latin typeface="Palatino"/>
                <a:ea typeface="Palatino"/>
                <a:cs typeface="Palatino"/>
                <a:sym typeface="Palatino"/>
              </a:rPr>
              <a:t>WindowListener</a:t>
            </a:r>
            <a:r>
              <a:rPr b="1" sz="4600"/>
              <a:t>のメソッド</a:t>
            </a:r>
          </a:p>
        </p:txBody>
      </p:sp>
      <p:sp>
        <p:nvSpPr>
          <p:cNvPr id="111" name="Shape 111"/>
          <p:cNvSpPr/>
          <p:nvPr>
            <p:ph type="body" idx="1"/>
          </p:nvPr>
        </p:nvSpPr>
        <p:spPr>
          <a:prstGeom prst="rect">
            <a:avLst/>
          </a:prstGeom>
        </p:spPr>
        <p:txBody>
          <a:bodyPr/>
          <a:lstStyle/>
          <a:p>
            <a:pPr lvl="0">
              <a:buBlip>
                <a:blip r:embed="rId2"/>
              </a:buBlip>
              <a:defRPr sz="1800"/>
            </a:pPr>
            <a:r>
              <a:rPr sz="3200"/>
              <a:t>windowActivated( WindowEvent we</a:t>
            </a:r>
            <a:r>
              <a:rPr sz="3200"/>
              <a:t> )</a:t>
            </a:r>
            <a:endParaRPr sz="3200"/>
          </a:p>
          <a:p>
            <a:pPr lvl="1">
              <a:defRPr sz="1800"/>
            </a:pPr>
            <a:r>
              <a:rPr sz="3200"/>
              <a:t>ウィンドウがアクティブになったときに呼出し</a:t>
            </a:r>
            <a:endParaRPr sz="3200"/>
          </a:p>
          <a:p>
            <a:pPr lvl="0">
              <a:buBlip>
                <a:blip r:embed="rId2"/>
              </a:buBlip>
              <a:defRPr sz="1800"/>
            </a:pPr>
            <a:r>
              <a:rPr sz="3200"/>
              <a:t>windowClosing( WindowEvent we</a:t>
            </a:r>
            <a:r>
              <a:rPr sz="3200"/>
              <a:t> )</a:t>
            </a:r>
            <a:endParaRPr sz="3200"/>
          </a:p>
          <a:p>
            <a:pPr lvl="1">
              <a:defRPr sz="1800"/>
            </a:pPr>
            <a:r>
              <a:rPr sz="3200"/>
              <a:t>ウィンドウが閉じられるときに呼出し</a:t>
            </a:r>
            <a:endParaRPr sz="3200"/>
          </a:p>
          <a:p>
            <a:pPr lvl="0">
              <a:buBlip>
                <a:blip r:embed="rId2"/>
              </a:buBlip>
              <a:defRPr sz="1800"/>
            </a:pPr>
            <a:r>
              <a:rPr sz="3200"/>
              <a:t>windowClosed( WindowEvent we</a:t>
            </a:r>
            <a:r>
              <a:rPr sz="3200"/>
              <a:t> )</a:t>
            </a:r>
            <a:endParaRPr sz="3200"/>
          </a:p>
          <a:p>
            <a:pPr lvl="1">
              <a:defRPr sz="1800"/>
            </a:pPr>
            <a:r>
              <a:rPr sz="3200"/>
              <a:t>ウィンドウが閉じられ、消去された後に呼出し</a:t>
            </a:r>
            <a:endParaRPr sz="3200"/>
          </a:p>
          <a:p>
            <a:pPr lvl="0">
              <a:buBlip>
                <a:blip r:embed="rId2"/>
              </a:buBlip>
              <a:defRPr sz="1800"/>
            </a:pPr>
            <a:r>
              <a:rPr sz="3200"/>
              <a:t>windowOpened( WindowEvent we</a:t>
            </a:r>
            <a:r>
              <a:rPr sz="3200"/>
              <a:t> )</a:t>
            </a:r>
            <a:endParaRPr sz="3200"/>
          </a:p>
          <a:p>
            <a:pPr lvl="1">
              <a:defRPr sz="1800"/>
            </a:pPr>
            <a:r>
              <a:rPr sz="3200"/>
              <a:t>ウィンドウが最初に可視になったときに呼出し</a:t>
            </a:r>
          </a:p>
        </p:txBody>
      </p:sp>
    </p:spTree>
  </p:cSld>
  <p:clrMapOvr>
    <a:masterClrMapping/>
  </p:clrMapOvr>
  <p:transition spd="med" advClick="1"/>
</p:sld>
</file>

<file path=ppt/slides/slide2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3" name="Shape 113"/>
          <p:cNvSpPr/>
          <p:nvPr>
            <p:ph type="title"/>
          </p:nvPr>
        </p:nvSpPr>
        <p:spPr>
          <a:prstGeom prst="rect">
            <a:avLst/>
          </a:prstGeom>
        </p:spPr>
        <p:txBody>
          <a:bodyPr/>
          <a:lstStyle/>
          <a:p>
            <a:pPr lvl="0">
              <a:defRPr b="0" sz="1800"/>
            </a:pPr>
            <a:r>
              <a:rPr b="1" sz="4600"/>
              <a:t>その他のメソッド</a:t>
            </a:r>
          </a:p>
        </p:txBody>
      </p:sp>
      <p:sp>
        <p:nvSpPr>
          <p:cNvPr id="114" name="Shape 114"/>
          <p:cNvSpPr/>
          <p:nvPr>
            <p:ph type="body" idx="1"/>
          </p:nvPr>
        </p:nvSpPr>
        <p:spPr>
          <a:prstGeom prst="rect">
            <a:avLst/>
          </a:prstGeom>
        </p:spPr>
        <p:txBody>
          <a:bodyPr/>
          <a:lstStyle/>
          <a:p>
            <a:pPr lvl="0">
              <a:buBlip>
                <a:blip r:embed="rId2"/>
              </a:buBlip>
              <a:defRPr sz="1800"/>
            </a:pPr>
            <a:r>
              <a:rPr sz="3200"/>
              <a:t>windowDeactivated( WindowEvent we</a:t>
            </a:r>
            <a:r>
              <a:rPr sz="3200"/>
              <a:t> )</a:t>
            </a:r>
            <a:endParaRPr sz="3200"/>
          </a:p>
          <a:p>
            <a:pPr lvl="1">
              <a:defRPr sz="1800"/>
            </a:pPr>
            <a:r>
              <a:rPr sz="3200"/>
              <a:t>ウィンドウがアクティブでなくなったとき</a:t>
            </a:r>
            <a:endParaRPr sz="3200"/>
          </a:p>
          <a:p>
            <a:pPr lvl="0">
              <a:buBlip>
                <a:blip r:embed="rId2"/>
              </a:buBlip>
              <a:defRPr sz="1800"/>
            </a:pPr>
            <a:r>
              <a:rPr sz="3200"/>
              <a:t>windowIconified( WindowEvent we</a:t>
            </a:r>
            <a:r>
              <a:rPr sz="3200"/>
              <a:t> )</a:t>
            </a:r>
            <a:endParaRPr sz="3200"/>
          </a:p>
          <a:p>
            <a:pPr lvl="1">
              <a:defRPr sz="1800"/>
            </a:pPr>
            <a:r>
              <a:rPr sz="3200"/>
              <a:t>ウィンドウがアイコン化されたとき</a:t>
            </a:r>
            <a:endParaRPr sz="3200"/>
          </a:p>
          <a:p>
            <a:pPr lvl="0">
              <a:buBlip>
                <a:blip r:embed="rId2"/>
              </a:buBlip>
              <a:defRPr sz="1800"/>
            </a:pPr>
            <a:r>
              <a:rPr sz="3200"/>
              <a:t>windowDeiconified( WindowEvent we</a:t>
            </a:r>
            <a:r>
              <a:rPr sz="3200"/>
              <a:t> )</a:t>
            </a:r>
            <a:endParaRPr sz="3200"/>
          </a:p>
          <a:p>
            <a:pPr lvl="1">
              <a:defRPr sz="1800"/>
            </a:pPr>
            <a:r>
              <a:rPr sz="3200"/>
              <a:t>ウィンドウがアイコンから戻されたとき</a:t>
            </a:r>
          </a:p>
        </p:txBody>
      </p:sp>
    </p:spTree>
  </p:cSld>
  <p:clrMapOvr>
    <a:masterClrMapping/>
  </p:clrMapOvr>
  <p:transition spd="med" advClick="1"/>
</p:sld>
</file>

<file path=ppt/slides/slide2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6" name="Shape 116"/>
          <p:cNvSpPr/>
          <p:nvPr>
            <p:ph type="title"/>
          </p:nvPr>
        </p:nvSpPr>
        <p:spPr>
          <a:prstGeom prst="rect">
            <a:avLst/>
          </a:prstGeom>
        </p:spPr>
        <p:txBody>
          <a:bodyPr/>
          <a:lstStyle/>
          <a:p>
            <a:pPr lvl="0">
              <a:defRPr b="0" sz="1800"/>
            </a:pPr>
            <a:r>
              <a:rPr b="1" sz="4600"/>
              <a:t>クローズボックスでの終了</a:t>
            </a:r>
          </a:p>
        </p:txBody>
      </p:sp>
      <p:sp>
        <p:nvSpPr>
          <p:cNvPr id="117" name="Shape 117"/>
          <p:cNvSpPr/>
          <p:nvPr>
            <p:ph type="body" idx="1"/>
          </p:nvPr>
        </p:nvSpPr>
        <p:spPr>
          <a:prstGeom prst="rect">
            <a:avLst/>
          </a:prstGeom>
        </p:spPr>
        <p:txBody>
          <a:bodyPr/>
          <a:lstStyle/>
          <a:p>
            <a:pPr lvl="0">
              <a:buBlip>
                <a:blip r:embed="rId2"/>
              </a:buBlip>
              <a:defRPr sz="1800"/>
            </a:pPr>
            <a:r>
              <a:rPr sz="3200"/>
              <a:t>Frame</a:t>
            </a:r>
            <a:r>
              <a:rPr sz="3200"/>
              <a:t>を使った場合</a:t>
            </a:r>
            <a:endParaRPr sz="3200"/>
          </a:p>
          <a:p>
            <a:pPr lvl="1">
              <a:defRPr sz="1800"/>
            </a:pPr>
            <a:r>
              <a:rPr sz="3200"/>
              <a:t>W</a:t>
            </a:r>
            <a:r>
              <a:rPr sz="3200">
                <a:latin typeface="Palatino"/>
                <a:ea typeface="Palatino"/>
                <a:cs typeface="Palatino"/>
                <a:sym typeface="Palatino"/>
              </a:rPr>
              <a:t>indowAdapter</a:t>
            </a:r>
            <a:r>
              <a:rPr sz="3200"/>
              <a:t>を用意して</a:t>
            </a:r>
            <a:r>
              <a:rPr sz="3200">
                <a:latin typeface="Palatino"/>
                <a:ea typeface="Palatino"/>
                <a:cs typeface="Palatino"/>
                <a:sym typeface="Palatino"/>
              </a:rPr>
              <a:t>closing</a:t>
            </a:r>
            <a:r>
              <a:rPr sz="3200"/>
              <a:t>と</a:t>
            </a:r>
            <a:r>
              <a:rPr sz="3200">
                <a:latin typeface="Palatino Linotype"/>
                <a:ea typeface="Palatino Linotype"/>
                <a:cs typeface="Palatino Linotype"/>
                <a:sym typeface="Palatino Linotype"/>
              </a:rPr>
              <a:t>closed</a:t>
            </a:r>
            <a:r>
              <a:rPr sz="3200"/>
              <a:t>を再定義する</a:t>
            </a:r>
            <a:endParaRPr sz="3200"/>
          </a:p>
          <a:p>
            <a:pPr lvl="1">
              <a:defRPr sz="1800"/>
            </a:pPr>
            <a:r>
              <a:rPr sz="3200"/>
              <a:t>c</a:t>
            </a:r>
            <a:r>
              <a:rPr sz="3200">
                <a:latin typeface="Palatino"/>
                <a:ea typeface="Palatino"/>
                <a:cs typeface="Palatino"/>
                <a:sym typeface="Palatino"/>
              </a:rPr>
              <a:t>losing</a:t>
            </a:r>
            <a:r>
              <a:rPr sz="3200"/>
              <a:t>で、</a:t>
            </a:r>
            <a:r>
              <a:rPr sz="3200">
                <a:latin typeface="Palatino"/>
                <a:ea typeface="Palatino"/>
                <a:cs typeface="Palatino"/>
                <a:sym typeface="Palatino"/>
              </a:rPr>
              <a:t>setVisible( false ); dispose( );</a:t>
            </a:r>
            <a:r>
              <a:rPr sz="3200"/>
              <a:t>を実行</a:t>
            </a:r>
            <a:endParaRPr sz="3200"/>
          </a:p>
          <a:p>
            <a:pPr lvl="1">
              <a:defRPr sz="1800"/>
            </a:pPr>
            <a:r>
              <a:rPr sz="3200"/>
              <a:t>c</a:t>
            </a:r>
            <a:r>
              <a:rPr sz="3200">
                <a:latin typeface="Palatino"/>
                <a:ea typeface="Palatino"/>
                <a:cs typeface="Palatino"/>
                <a:sym typeface="Palatino"/>
              </a:rPr>
              <a:t>losed</a:t>
            </a:r>
            <a:r>
              <a:rPr sz="3200"/>
              <a:t>で、</a:t>
            </a:r>
            <a:r>
              <a:rPr sz="3200">
                <a:latin typeface="Palatino"/>
                <a:ea typeface="Palatino"/>
                <a:cs typeface="Palatino"/>
                <a:sym typeface="Palatino"/>
              </a:rPr>
              <a:t>System.exit( 0 );</a:t>
            </a:r>
            <a:r>
              <a:rPr sz="3200"/>
              <a:t>を実行</a:t>
            </a:r>
            <a:endParaRPr sz="3200"/>
          </a:p>
          <a:p>
            <a:pPr lvl="0">
              <a:buBlip>
                <a:blip r:embed="rId2"/>
              </a:buBlip>
              <a:defRPr sz="1800"/>
            </a:pPr>
            <a:r>
              <a:rPr sz="3200"/>
              <a:t>JFrame</a:t>
            </a:r>
            <a:r>
              <a:rPr sz="3200"/>
              <a:t>を使った場合</a:t>
            </a:r>
            <a:endParaRPr sz="3200"/>
          </a:p>
          <a:p>
            <a:pPr lvl="1">
              <a:defRPr sz="1800"/>
            </a:pPr>
            <a:r>
              <a:rPr sz="3200"/>
              <a:t>s</a:t>
            </a:r>
            <a:r>
              <a:rPr sz="3200">
                <a:latin typeface="Palatino"/>
                <a:ea typeface="Palatino"/>
                <a:cs typeface="Palatino"/>
                <a:sym typeface="Palatino"/>
              </a:rPr>
              <a:t>etDefaultCloseOperation</a:t>
            </a:r>
            <a:r>
              <a:rPr sz="3200"/>
              <a:t>( )で指定できる</a:t>
            </a:r>
            <a:endParaRPr sz="3200"/>
          </a:p>
          <a:p>
            <a:pPr lvl="1">
              <a:defRPr sz="1800"/>
            </a:pPr>
            <a:r>
              <a:rPr sz="3200"/>
              <a:t>J</a:t>
            </a:r>
            <a:r>
              <a:rPr sz="3200">
                <a:latin typeface="Palatino"/>
                <a:ea typeface="Palatino"/>
                <a:cs typeface="Palatino"/>
                <a:sym typeface="Palatino"/>
              </a:rPr>
              <a:t>Frame.EXIT_ON_CLOSE</a:t>
            </a:r>
            <a:r>
              <a:rPr sz="3200"/>
              <a:t>で同じ動作になる</a:t>
            </a:r>
          </a:p>
        </p:txBody>
      </p:sp>
    </p:spTree>
  </p:cSld>
  <p:clrMapOvr>
    <a:masterClrMapping/>
  </p:clrMapOvr>
  <p:transition spd="med" advClick="1"/>
</p:sld>
</file>

<file path=ppt/slides/slide2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9" name="Shape 119"/>
          <p:cNvSpPr/>
          <p:nvPr>
            <p:ph type="title"/>
          </p:nvPr>
        </p:nvSpPr>
        <p:spPr>
          <a:prstGeom prst="rect">
            <a:avLst/>
          </a:prstGeom>
        </p:spPr>
        <p:txBody>
          <a:bodyPr/>
          <a:lstStyle>
            <a:lvl1pPr>
              <a:defRPr>
                <a:latin typeface="Palatino"/>
                <a:ea typeface="Palatino"/>
                <a:cs typeface="Palatino"/>
                <a:sym typeface="Palatino"/>
              </a:defRPr>
            </a:lvl1pPr>
          </a:lstStyle>
          <a:p>
            <a:pPr lvl="0">
              <a:defRPr b="0" sz="1800"/>
            </a:pPr>
            <a:r>
              <a:rPr b="1" sz="4600"/>
              <a:t>ComponentListener</a:t>
            </a:r>
          </a:p>
        </p:txBody>
      </p:sp>
      <p:sp>
        <p:nvSpPr>
          <p:cNvPr id="120" name="Shape 120"/>
          <p:cNvSpPr/>
          <p:nvPr>
            <p:ph type="body" idx="1"/>
          </p:nvPr>
        </p:nvSpPr>
        <p:spPr>
          <a:prstGeom prst="rect">
            <a:avLst/>
          </a:prstGeom>
        </p:spPr>
        <p:txBody>
          <a:bodyPr/>
          <a:lstStyle/>
          <a:p>
            <a:pPr lvl="0">
              <a:buBlip>
                <a:blip r:embed="rId2"/>
              </a:buBlip>
              <a:defRPr sz="1800"/>
            </a:pPr>
            <a:r>
              <a:rPr sz="3200"/>
              <a:t>Windowの大きさが変わるときに対処ができる。</a:t>
            </a:r>
            <a:endParaRPr sz="3200"/>
          </a:p>
          <a:p>
            <a:pPr lvl="0">
              <a:buBlip>
                <a:blip r:embed="rId2"/>
              </a:buBlip>
              <a:defRPr sz="1800"/>
            </a:pPr>
            <a:r>
              <a:rPr sz="3200"/>
              <a:t>必要なものだけ、</a:t>
            </a:r>
            <a:r>
              <a:rPr sz="3200"/>
              <a:t>ComponentAdapter</a:t>
            </a:r>
            <a:r>
              <a:rPr sz="3200"/>
              <a:t>で対処する</a:t>
            </a:r>
            <a:endParaRPr sz="3200"/>
          </a:p>
          <a:p>
            <a:pPr lvl="1">
              <a:defRPr sz="1800"/>
            </a:pPr>
            <a:r>
              <a:rPr sz="3200">
                <a:latin typeface="Palatino"/>
                <a:ea typeface="Palatino"/>
                <a:cs typeface="Palatino"/>
                <a:sym typeface="Palatino"/>
              </a:rPr>
              <a:t>componentHidden</a:t>
            </a:r>
            <a:r>
              <a:rPr sz="3200"/>
              <a:t>・</a:t>
            </a:r>
            <a:r>
              <a:rPr sz="3200">
                <a:latin typeface="Palatino"/>
                <a:ea typeface="Palatino"/>
                <a:cs typeface="Palatino"/>
                <a:sym typeface="Palatino"/>
              </a:rPr>
              <a:t>componentShown</a:t>
            </a:r>
            <a:br>
              <a:rPr sz="3200"/>
            </a:br>
            <a:r>
              <a:rPr sz="3200"/>
              <a:t>コンポーネントの可視制御に関して</a:t>
            </a:r>
            <a:endParaRPr sz="3200"/>
          </a:p>
          <a:p>
            <a:pPr lvl="1">
              <a:defRPr sz="1800"/>
            </a:pPr>
            <a:r>
              <a:rPr sz="3200">
                <a:latin typeface="Palatino"/>
                <a:ea typeface="Palatino"/>
                <a:cs typeface="Palatino"/>
                <a:sym typeface="Palatino"/>
              </a:rPr>
              <a:t>componentMoved</a:t>
            </a:r>
            <a:br>
              <a:rPr sz="3200"/>
            </a:br>
            <a:r>
              <a:rPr sz="3200"/>
              <a:t>コンポーネントの座標移動に関して</a:t>
            </a:r>
            <a:endParaRPr sz="3200"/>
          </a:p>
          <a:p>
            <a:pPr lvl="1">
              <a:defRPr sz="1800"/>
            </a:pPr>
            <a:r>
              <a:rPr sz="3200">
                <a:latin typeface="Palatino"/>
                <a:ea typeface="Palatino"/>
                <a:cs typeface="Palatino"/>
                <a:sym typeface="Palatino"/>
              </a:rPr>
              <a:t>componentResized</a:t>
            </a:r>
            <a:br>
              <a:rPr sz="3200"/>
            </a:br>
            <a:r>
              <a:rPr sz="3200"/>
              <a:t>コンポーネントのサイズ変更に関して</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7" name="Shape 37"/>
          <p:cNvSpPr/>
          <p:nvPr>
            <p:ph type="title"/>
          </p:nvPr>
        </p:nvSpPr>
        <p:spPr>
          <a:prstGeom prst="rect">
            <a:avLst/>
          </a:prstGeom>
        </p:spPr>
        <p:txBody>
          <a:bodyPr/>
          <a:lstStyle/>
          <a:p>
            <a:pPr lvl="0">
              <a:defRPr b="0" sz="1800"/>
            </a:pPr>
            <a:r>
              <a:rPr b="1" sz="4600">
                <a:latin typeface="Palatino"/>
                <a:ea typeface="Palatino"/>
                <a:cs typeface="Palatino"/>
                <a:sym typeface="Palatino"/>
              </a:rPr>
              <a:t>Applet</a:t>
            </a:r>
            <a:r>
              <a:rPr b="1" sz="4600"/>
              <a:t>でのキー入力</a:t>
            </a:r>
          </a:p>
        </p:txBody>
      </p:sp>
      <p:sp>
        <p:nvSpPr>
          <p:cNvPr id="38" name="Shape 38"/>
          <p:cNvSpPr/>
          <p:nvPr>
            <p:ph type="body" idx="1"/>
          </p:nvPr>
        </p:nvSpPr>
        <p:spPr>
          <a:prstGeom prst="rect">
            <a:avLst/>
          </a:prstGeom>
        </p:spPr>
        <p:txBody>
          <a:bodyPr/>
          <a:lstStyle/>
          <a:p>
            <a:pPr lvl="0">
              <a:buBlip>
                <a:blip r:embed="rId2"/>
              </a:buBlip>
              <a:defRPr sz="1800"/>
            </a:pPr>
            <a:r>
              <a:rPr sz="3200"/>
              <a:t>KeyListenerを利用すると、以下のメソッドを定義する必要がある</a:t>
            </a:r>
            <a:endParaRPr b="1" sz="3200"/>
          </a:p>
          <a:p>
            <a:pPr lvl="0">
              <a:buBlip>
                <a:blip r:embed="rId2"/>
              </a:buBlip>
              <a:defRPr sz="1800"/>
            </a:pPr>
            <a:r>
              <a:rPr b="1" sz="3200"/>
              <a:t>public</a:t>
            </a:r>
            <a:r>
              <a:rPr sz="3200"/>
              <a:t> </a:t>
            </a:r>
            <a:r>
              <a:rPr b="1" sz="3200"/>
              <a:t>void</a:t>
            </a:r>
            <a:r>
              <a:rPr sz="3200"/>
              <a:t> keyPressed( KeyEvent </a:t>
            </a:r>
            <a:r>
              <a:rPr i="1" sz="3200"/>
              <a:t>ke</a:t>
            </a:r>
            <a:r>
              <a:rPr sz="3200"/>
              <a:t> )</a:t>
            </a:r>
            <a:r>
              <a:rPr sz="3200"/>
              <a:t> </a:t>
            </a:r>
            <a:endParaRPr sz="3200"/>
          </a:p>
          <a:p>
            <a:pPr lvl="1">
              <a:defRPr sz="1800"/>
            </a:pPr>
            <a:r>
              <a:rPr sz="3200"/>
              <a:t>キーが押されたとき</a:t>
            </a:r>
            <a:endParaRPr sz="3200"/>
          </a:p>
          <a:p>
            <a:pPr lvl="0">
              <a:buBlip>
                <a:blip r:embed="rId2"/>
              </a:buBlip>
              <a:defRPr sz="1800"/>
            </a:pPr>
            <a:r>
              <a:rPr b="1" sz="3200"/>
              <a:t>public</a:t>
            </a:r>
            <a:r>
              <a:rPr sz="3200"/>
              <a:t> </a:t>
            </a:r>
            <a:r>
              <a:rPr b="1" sz="3200"/>
              <a:t>void</a:t>
            </a:r>
            <a:r>
              <a:rPr sz="3200"/>
              <a:t> keyReleased( KeyEvent </a:t>
            </a:r>
            <a:r>
              <a:rPr i="1" sz="3200"/>
              <a:t>ke</a:t>
            </a:r>
            <a:r>
              <a:rPr sz="3200"/>
              <a:t> )</a:t>
            </a:r>
            <a:endParaRPr sz="3200"/>
          </a:p>
          <a:p>
            <a:pPr lvl="1">
              <a:defRPr sz="1800"/>
            </a:pPr>
            <a:r>
              <a:rPr sz="3200"/>
              <a:t> キーが離されたとき</a:t>
            </a:r>
            <a:endParaRPr sz="3200"/>
          </a:p>
          <a:p>
            <a:pPr lvl="0">
              <a:buBlip>
                <a:blip r:embed="rId2"/>
              </a:buBlip>
              <a:defRPr sz="1800"/>
            </a:pPr>
            <a:r>
              <a:rPr b="1" sz="3200"/>
              <a:t>public</a:t>
            </a:r>
            <a:r>
              <a:rPr sz="3200"/>
              <a:t> </a:t>
            </a:r>
            <a:r>
              <a:rPr b="1" sz="3200"/>
              <a:t>void</a:t>
            </a:r>
            <a:r>
              <a:rPr sz="3200"/>
              <a:t> keyTyped( KeyEvent </a:t>
            </a:r>
            <a:r>
              <a:rPr i="1" sz="3200"/>
              <a:t>ke</a:t>
            </a:r>
            <a:r>
              <a:rPr sz="3200"/>
              <a:t> )</a:t>
            </a:r>
            <a:endParaRPr sz="3200"/>
          </a:p>
          <a:p>
            <a:pPr lvl="1">
              <a:defRPr sz="1800"/>
            </a:pPr>
            <a:r>
              <a:rPr sz="3200"/>
              <a:t> </a:t>
            </a:r>
            <a:r>
              <a:rPr sz="3200">
                <a:latin typeface="Palatino"/>
                <a:ea typeface="Palatino"/>
                <a:cs typeface="Palatino"/>
                <a:sym typeface="Palatino"/>
              </a:rPr>
              <a:t>通常のキー入力（文字入力）</a:t>
            </a:r>
          </a:p>
        </p:txBody>
      </p:sp>
    </p:spTree>
  </p:cSld>
  <p:clrMapOvr>
    <a:masterClrMapping/>
  </p:clrMapOvr>
  <p:transition spd="med" advClick="1"/>
</p:sld>
</file>

<file path=ppt/slides/slide3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2" name="Shape 122"/>
          <p:cNvSpPr/>
          <p:nvPr>
            <p:ph type="title"/>
          </p:nvPr>
        </p:nvSpPr>
        <p:spPr>
          <a:prstGeom prst="rect">
            <a:avLst/>
          </a:prstGeom>
        </p:spPr>
        <p:txBody>
          <a:bodyPr/>
          <a:lstStyle/>
          <a:p>
            <a:pPr lvl="0">
              <a:defRPr b="0" sz="1800"/>
            </a:pPr>
            <a:r>
              <a:rPr b="1" sz="4600"/>
              <a:t>メニューバー</a:t>
            </a:r>
          </a:p>
        </p:txBody>
      </p:sp>
      <p:sp>
        <p:nvSpPr>
          <p:cNvPr id="123" name="Shape 123"/>
          <p:cNvSpPr/>
          <p:nvPr>
            <p:ph type="body" idx="1"/>
          </p:nvPr>
        </p:nvSpPr>
        <p:spPr>
          <a:prstGeom prst="rect">
            <a:avLst/>
          </a:prstGeom>
        </p:spPr>
        <p:txBody>
          <a:bodyPr/>
          <a:lstStyle/>
          <a:p>
            <a:pPr lvl="0">
              <a:lnSpc>
                <a:spcPct val="70000"/>
              </a:lnSpc>
              <a:buBlip>
                <a:blip r:embed="rId2"/>
              </a:buBlip>
              <a:defRPr sz="1800"/>
            </a:pPr>
            <a:r>
              <a:rPr sz="3200"/>
              <a:t>MenuBarクラスを使う</a:t>
            </a:r>
            <a:endParaRPr sz="3200"/>
          </a:p>
          <a:p>
            <a:pPr lvl="0">
              <a:lnSpc>
                <a:spcPct val="70000"/>
              </a:lnSpc>
              <a:buBlip>
                <a:blip r:embed="rId2"/>
              </a:buBlip>
              <a:defRPr sz="1800"/>
            </a:pPr>
            <a:r>
              <a:rPr sz="3200"/>
              <a:t>Menuクラスで、１つのメニューが作れる</a:t>
            </a:r>
            <a:endParaRPr sz="3200"/>
          </a:p>
          <a:p>
            <a:pPr lvl="0">
              <a:lnSpc>
                <a:spcPct val="70000"/>
              </a:lnSpc>
              <a:buBlip>
                <a:blip r:embed="rId2"/>
              </a:buBlip>
              <a:defRPr sz="1800"/>
            </a:pPr>
            <a:r>
              <a:rPr sz="3200"/>
              <a:t>MenuItemクラスで、１つのメニュー項目が作れる</a:t>
            </a:r>
            <a:endParaRPr sz="3200"/>
          </a:p>
          <a:p>
            <a:pPr lvl="0">
              <a:lnSpc>
                <a:spcPct val="70000"/>
              </a:lnSpc>
              <a:buBlip>
                <a:blip r:embed="rId2"/>
              </a:buBlip>
              <a:defRPr sz="1800"/>
            </a:pPr>
            <a:r>
              <a:rPr sz="3200"/>
              <a:t>メニュー項目を、addでメニューに追加する</a:t>
            </a:r>
            <a:endParaRPr sz="3200"/>
          </a:p>
          <a:p>
            <a:pPr lvl="0">
              <a:lnSpc>
                <a:spcPct val="70000"/>
              </a:lnSpc>
              <a:buBlip>
                <a:blip r:embed="rId2"/>
              </a:buBlip>
              <a:defRPr sz="1800"/>
            </a:pPr>
            <a:r>
              <a:rPr sz="3200"/>
              <a:t>メニュー項目に、addActionListener( )と</a:t>
            </a:r>
            <a:br>
              <a:rPr sz="3200"/>
            </a:br>
            <a:r>
              <a:rPr sz="3200"/>
              <a:t>setActionCommand( コマンド文字列 )で反応させる</a:t>
            </a:r>
            <a:endParaRPr sz="3200"/>
          </a:p>
          <a:p>
            <a:pPr lvl="0">
              <a:lnSpc>
                <a:spcPct val="70000"/>
              </a:lnSpc>
              <a:buBlip>
                <a:blip r:embed="rId2"/>
              </a:buBlip>
              <a:defRPr sz="1800"/>
            </a:pPr>
            <a:r>
              <a:rPr sz="3200"/>
              <a:t>actionPerformedでは、getActionCommand( )で識別が可能になる。</a:t>
            </a:r>
            <a:endParaRPr sz="3200"/>
          </a:p>
          <a:p>
            <a:pPr lvl="0">
              <a:lnSpc>
                <a:spcPct val="70000"/>
              </a:lnSpc>
              <a:buBlip>
                <a:blip r:embed="rId2"/>
              </a:buBlip>
              <a:defRPr sz="1800"/>
            </a:pPr>
            <a:r>
              <a:rPr sz="3200"/>
              <a:t>メニューを、メニューバーにaddで追加する</a:t>
            </a:r>
            <a:endParaRPr sz="3200"/>
          </a:p>
          <a:p>
            <a:pPr lvl="0">
              <a:lnSpc>
                <a:spcPct val="70000"/>
              </a:lnSpc>
              <a:buBlip>
                <a:blip r:embed="rId2"/>
              </a:buBlip>
              <a:defRPr sz="1800"/>
            </a:pPr>
            <a:r>
              <a:rPr sz="3200"/>
              <a:t>setMenuBarでバーをアプリケーションに追加する</a:t>
            </a:r>
          </a:p>
        </p:txBody>
      </p:sp>
    </p:spTree>
  </p:cSld>
  <p:clrMapOvr>
    <a:masterClrMapping/>
  </p:clrMapOvr>
  <p:transition spd="med" advClick="1"/>
</p:sld>
</file>

<file path=ppt/slides/slide3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5" name="Shape 125"/>
          <p:cNvSpPr/>
          <p:nvPr>
            <p:ph type="title"/>
          </p:nvPr>
        </p:nvSpPr>
        <p:spPr>
          <a:prstGeom prst="rect">
            <a:avLst/>
          </a:prstGeom>
        </p:spPr>
        <p:txBody>
          <a:bodyPr/>
          <a:lstStyle/>
          <a:p>
            <a:pPr lvl="0">
              <a:defRPr b="0" sz="1800"/>
            </a:pPr>
            <a:r>
              <a:rPr b="1" sz="4600"/>
              <a:t>スマートコンポーネント</a:t>
            </a:r>
          </a:p>
        </p:txBody>
      </p:sp>
      <p:sp>
        <p:nvSpPr>
          <p:cNvPr id="126" name="Shape 126"/>
          <p:cNvSpPr/>
          <p:nvPr>
            <p:ph type="body" idx="1"/>
          </p:nvPr>
        </p:nvSpPr>
        <p:spPr>
          <a:xfrm>
            <a:off x="1270000" y="1517650"/>
            <a:ext cx="10464801" cy="7429765"/>
          </a:xfrm>
          <a:prstGeom prst="rect">
            <a:avLst/>
          </a:prstGeom>
        </p:spPr>
        <p:txBody>
          <a:bodyPr/>
          <a:lstStyle/>
          <a:p>
            <a:pPr lvl="0" marL="489908" indent="-489908">
              <a:lnSpc>
                <a:spcPct val="90000"/>
              </a:lnSpc>
              <a:buBlip>
                <a:blip r:embed="rId2"/>
              </a:buBlip>
              <a:defRPr sz="1800"/>
            </a:pPr>
            <a:r>
              <a:rPr sz="3200"/>
              <a:t>自分自身で描画メソッドを持つ、このようなコンポーネントをスマートコンポーネント（</a:t>
            </a:r>
            <a:r>
              <a:rPr sz="3200"/>
              <a:t>Smart</a:t>
            </a:r>
            <a:br>
              <a:rPr sz="3200"/>
            </a:br>
            <a:r>
              <a:rPr sz="3200"/>
              <a:t> </a:t>
            </a:r>
            <a:r>
              <a:rPr sz="3200"/>
              <a:t>Component</a:t>
            </a:r>
            <a:r>
              <a:rPr sz="3200"/>
              <a:t>）と呼ぶ。</a:t>
            </a:r>
            <a:endParaRPr sz="3200"/>
          </a:p>
          <a:p>
            <a:pPr lvl="0" marL="489908" indent="-489908">
              <a:lnSpc>
                <a:spcPct val="70000"/>
              </a:lnSpc>
              <a:buBlip>
                <a:blip r:embed="rId2"/>
              </a:buBlip>
              <a:defRPr sz="1800"/>
            </a:pPr>
            <a:r>
              <a:rPr sz="3200"/>
              <a:t>例：</a:t>
            </a:r>
            <a:endParaRPr sz="3200"/>
          </a:p>
          <a:p>
            <a:pPr lvl="0" marL="0" indent="0">
              <a:lnSpc>
                <a:spcPct val="80000"/>
              </a:lnSpc>
              <a:buSzTx/>
              <a:buNone/>
              <a:defRPr sz="1800"/>
            </a:pPr>
            <a:r>
              <a:rPr b="1" sz="2700"/>
              <a:t>class</a:t>
            </a:r>
            <a:r>
              <a:rPr sz="2700"/>
              <a:t> PackmanPanel </a:t>
            </a:r>
            <a:r>
              <a:rPr b="1" sz="2700"/>
              <a:t>extends</a:t>
            </a:r>
            <a:r>
              <a:rPr sz="2700"/>
              <a:t> Panel {	</a:t>
            </a:r>
            <a:endParaRPr sz="2700"/>
          </a:p>
          <a:p>
            <a:pPr lvl="0" marL="0" indent="0">
              <a:lnSpc>
                <a:spcPct val="80000"/>
              </a:lnSpc>
              <a:buSzTx/>
              <a:buNone/>
              <a:defRPr sz="1800"/>
            </a:pPr>
            <a:r>
              <a:rPr sz="2700"/>
              <a:t>	</a:t>
            </a:r>
            <a:r>
              <a:rPr b="1" sz="2700"/>
              <a:t>int</a:t>
            </a:r>
            <a:r>
              <a:rPr sz="2700"/>
              <a:t> current = 0;</a:t>
            </a:r>
            <a:endParaRPr sz="2700"/>
          </a:p>
          <a:p>
            <a:pPr lvl="0" marL="0" indent="0">
              <a:lnSpc>
                <a:spcPct val="80000"/>
              </a:lnSpc>
              <a:buSzTx/>
              <a:buNone/>
              <a:defRPr sz="1800"/>
            </a:pPr>
            <a:r>
              <a:rPr sz="2700"/>
              <a:t>	Color [] clist = {Color.red, Color.blue, Color.green};	</a:t>
            </a:r>
            <a:endParaRPr sz="2700"/>
          </a:p>
          <a:p>
            <a:pPr lvl="0" marL="0" indent="0">
              <a:lnSpc>
                <a:spcPct val="80000"/>
              </a:lnSpc>
              <a:buSzTx/>
              <a:buNone/>
              <a:defRPr sz="1800"/>
            </a:pPr>
            <a:r>
              <a:rPr sz="2700"/>
              <a:t>	</a:t>
            </a:r>
            <a:r>
              <a:rPr b="1" sz="2700"/>
              <a:t>public</a:t>
            </a:r>
            <a:r>
              <a:rPr sz="2700"/>
              <a:t> </a:t>
            </a:r>
            <a:r>
              <a:rPr b="1" sz="2700"/>
              <a:t>void</a:t>
            </a:r>
            <a:r>
              <a:rPr sz="2700"/>
              <a:t> paint( Graphics g ) {</a:t>
            </a:r>
            <a:endParaRPr sz="2700"/>
          </a:p>
          <a:p>
            <a:pPr lvl="0" marL="0" indent="0">
              <a:lnSpc>
                <a:spcPct val="80000"/>
              </a:lnSpc>
              <a:buSzTx/>
              <a:buNone/>
              <a:defRPr sz="1800"/>
            </a:pPr>
            <a:r>
              <a:rPr sz="2700"/>
              <a:t>	　　 g.setColor( clist[ current ] )</a:t>
            </a:r>
            <a:r>
              <a:rPr sz="2700">
                <a:latin typeface="+mn-lt"/>
                <a:ea typeface="+mn-ea"/>
                <a:cs typeface="+mn-cs"/>
                <a:sym typeface="ヒラギノ明朝 Pro W3"/>
              </a:rPr>
              <a:t>;</a:t>
            </a:r>
            <a:br>
              <a:rPr sz="2700"/>
            </a:br>
            <a:r>
              <a:rPr sz="2700"/>
              <a:t>             g.fillArc( 10, 10, 100, 100, 45, 270 ); }</a:t>
            </a:r>
            <a:endParaRPr sz="2700"/>
          </a:p>
          <a:p>
            <a:pPr lvl="0" marL="0" indent="0">
              <a:lnSpc>
                <a:spcPct val="80000"/>
              </a:lnSpc>
              <a:buSzTx/>
              <a:buNone/>
              <a:defRPr sz="1800"/>
            </a:pPr>
            <a:r>
              <a:rPr sz="2700"/>
              <a:t>	</a:t>
            </a:r>
            <a:r>
              <a:rPr b="1" sz="2700"/>
              <a:t>public</a:t>
            </a:r>
            <a:r>
              <a:rPr sz="2700"/>
              <a:t> </a:t>
            </a:r>
            <a:r>
              <a:rPr b="1" sz="2700"/>
              <a:t>void</a:t>
            </a:r>
            <a:r>
              <a:rPr sz="2700"/>
              <a:t> increment( ) {</a:t>
            </a:r>
            <a:endParaRPr sz="2700"/>
          </a:p>
          <a:p>
            <a:pPr lvl="0" marL="0" indent="0">
              <a:lnSpc>
                <a:spcPct val="80000"/>
              </a:lnSpc>
              <a:buSzTx/>
              <a:buNone/>
              <a:defRPr sz="1800"/>
            </a:pPr>
            <a:r>
              <a:rPr sz="2700"/>
              <a:t>             current = (current+1) % clist.length;  repaint( );}</a:t>
            </a:r>
            <a:endParaRPr sz="2700"/>
          </a:p>
          <a:p>
            <a:pPr lvl="0" marL="0" indent="0">
              <a:lnSpc>
                <a:spcPct val="80000"/>
              </a:lnSpc>
              <a:buSzTx/>
              <a:buNone/>
              <a:defRPr sz="1800"/>
            </a:pPr>
            <a:r>
              <a:rPr sz="2700"/>
              <a:t>}</a:t>
            </a:r>
          </a:p>
        </p:txBody>
      </p:sp>
    </p:spTree>
  </p:cSld>
  <p:clrMapOvr>
    <a:masterClrMapping/>
  </p:clrMapOvr>
  <p:transition spd="med" advClick="1"/>
</p:sld>
</file>

<file path=ppt/slides/slide3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8" name="Shape 128"/>
          <p:cNvSpPr/>
          <p:nvPr>
            <p:ph type="title"/>
          </p:nvPr>
        </p:nvSpPr>
        <p:spPr>
          <a:prstGeom prst="rect">
            <a:avLst/>
          </a:prstGeom>
        </p:spPr>
        <p:txBody>
          <a:bodyPr/>
          <a:lstStyle/>
          <a:p>
            <a:pPr lvl="0">
              <a:defRPr b="0" sz="1800"/>
            </a:pPr>
            <a:r>
              <a:rPr b="1" sz="4600"/>
              <a:t>例外のキャッチ</a:t>
            </a:r>
          </a:p>
        </p:txBody>
      </p:sp>
      <p:sp>
        <p:nvSpPr>
          <p:cNvPr id="129" name="Shape 129"/>
          <p:cNvSpPr/>
          <p:nvPr>
            <p:ph type="body" idx="1"/>
          </p:nvPr>
        </p:nvSpPr>
        <p:spPr>
          <a:prstGeom prst="rect">
            <a:avLst/>
          </a:prstGeom>
        </p:spPr>
        <p:txBody>
          <a:bodyPr/>
          <a:lstStyle/>
          <a:p>
            <a:pPr lvl="0" marL="489908" indent="-489908">
              <a:buBlip>
                <a:blip r:embed="rId2"/>
              </a:buBlip>
              <a:defRPr sz="1800"/>
            </a:pPr>
            <a:r>
              <a:rPr b="1" sz="2800"/>
              <a:t>try</a:t>
            </a:r>
            <a:r>
              <a:rPr sz="2800"/>
              <a:t> 〜 </a:t>
            </a:r>
            <a:r>
              <a:rPr b="1" sz="2800"/>
              <a:t>catch</a:t>
            </a:r>
            <a:r>
              <a:rPr sz="2800"/>
              <a:t>構文</a:t>
            </a:r>
            <a:endParaRPr sz="2800"/>
          </a:p>
          <a:p>
            <a:pPr lvl="0" marL="0" indent="0">
              <a:buSzTx/>
              <a:buNone/>
              <a:defRPr sz="1800"/>
            </a:pPr>
            <a:r>
              <a:rPr b="1" sz="2800"/>
              <a:t>try</a:t>
            </a:r>
            <a:r>
              <a:rPr sz="2800"/>
              <a:t> {</a:t>
            </a:r>
            <a:endParaRPr sz="2800"/>
          </a:p>
          <a:p>
            <a:pPr lvl="2" marL="0" indent="1206500">
              <a:buSzTx/>
              <a:buNone/>
              <a:defRPr sz="1800"/>
            </a:pPr>
            <a:r>
              <a:rPr sz="2800"/>
              <a:t>試行する内容</a:t>
            </a:r>
            <a:endParaRPr sz="2800"/>
          </a:p>
          <a:p>
            <a:pPr lvl="0" marL="0" indent="0">
              <a:buSzTx/>
              <a:buNone/>
              <a:defRPr sz="1800"/>
            </a:pPr>
            <a:r>
              <a:rPr sz="2800"/>
              <a:t>} </a:t>
            </a:r>
            <a:r>
              <a:rPr b="1" sz="2800"/>
              <a:t>catch</a:t>
            </a:r>
            <a:r>
              <a:rPr sz="2800"/>
              <a:t> ( 例外のクラス  </a:t>
            </a:r>
            <a:r>
              <a:rPr i="1" sz="2800"/>
              <a:t>exc</a:t>
            </a:r>
            <a:r>
              <a:rPr sz="2800"/>
              <a:t> ) {</a:t>
            </a:r>
            <a:endParaRPr sz="2800"/>
          </a:p>
          <a:p>
            <a:pPr lvl="2" marL="0" indent="1206500">
              <a:buSzTx/>
              <a:buNone/>
              <a:defRPr sz="1800"/>
            </a:pPr>
            <a:r>
              <a:rPr sz="2800"/>
              <a:t>例外が起こったときの内容</a:t>
            </a:r>
            <a:endParaRPr sz="2800"/>
          </a:p>
          <a:p>
            <a:pPr lvl="0" marL="0" indent="0">
              <a:buSzTx/>
              <a:buNone/>
              <a:defRPr sz="1800"/>
            </a:pPr>
            <a:r>
              <a:rPr sz="2800"/>
              <a:t>}</a:t>
            </a:r>
            <a:endParaRPr sz="2800"/>
          </a:p>
          <a:p>
            <a:pPr lvl="0" marL="0" indent="0">
              <a:buSzTx/>
              <a:buNone/>
              <a:defRPr sz="1800"/>
            </a:pPr>
            <a:endParaRPr sz="2800"/>
          </a:p>
          <a:p>
            <a:pPr lvl="0" marL="0" indent="0">
              <a:buSzTx/>
              <a:buNone/>
              <a:defRPr sz="1800"/>
            </a:pPr>
            <a:r>
              <a:rPr sz="2800"/>
              <a:t>System.err.println(  exc );  →短いエラーメッセージ</a:t>
            </a:r>
            <a:endParaRPr sz="2800"/>
          </a:p>
          <a:p>
            <a:pPr lvl="0" marL="0" indent="0">
              <a:buSzTx/>
              <a:buNone/>
              <a:defRPr sz="1800"/>
            </a:pPr>
            <a:r>
              <a:rPr sz="2800"/>
              <a:t>exc.printStackTrace( ); →どこで発生したか、エラーの内容</a:t>
            </a:r>
          </a:p>
        </p:txBody>
      </p:sp>
    </p:spTree>
  </p:cSld>
  <p:clrMapOvr>
    <a:masterClrMapping/>
  </p:clrMapOvr>
  <p:transition spd="med" advClick="1"/>
</p:sld>
</file>

<file path=ppt/slides/slide3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1" name="Shape 131"/>
          <p:cNvSpPr/>
          <p:nvPr>
            <p:ph type="title"/>
          </p:nvPr>
        </p:nvSpPr>
        <p:spPr>
          <a:prstGeom prst="rect">
            <a:avLst/>
          </a:prstGeom>
        </p:spPr>
        <p:txBody>
          <a:bodyPr/>
          <a:lstStyle/>
          <a:p>
            <a:pPr lvl="0">
              <a:defRPr b="0" sz="1800"/>
            </a:pPr>
            <a:r>
              <a:rPr b="1" sz="4600"/>
              <a:t>実際に記述してみた例</a:t>
            </a:r>
          </a:p>
        </p:txBody>
      </p:sp>
      <p:sp>
        <p:nvSpPr>
          <p:cNvPr id="132" name="Shape 132"/>
          <p:cNvSpPr/>
          <p:nvPr>
            <p:ph type="body" idx="1"/>
          </p:nvPr>
        </p:nvSpPr>
        <p:spPr>
          <a:prstGeom prst="rect">
            <a:avLst/>
          </a:prstGeom>
        </p:spPr>
        <p:txBody>
          <a:bodyPr/>
          <a:lstStyle/>
          <a:p>
            <a:pPr lvl="0">
              <a:buBlip>
                <a:blip r:embed="rId2"/>
              </a:buBlip>
              <a:defRPr sz="1800"/>
            </a:pPr>
            <a:r>
              <a:rPr b="1" sz="2800"/>
              <a:t>try</a:t>
            </a:r>
            <a:r>
              <a:rPr sz="2800"/>
              <a:t> {</a:t>
            </a:r>
            <a:endParaRPr sz="2800"/>
          </a:p>
          <a:p>
            <a:pPr lvl="1">
              <a:defRPr sz="1800"/>
            </a:pPr>
            <a:r>
              <a:rPr b="1" sz="2800">
                <a:latin typeface="Palatino"/>
                <a:ea typeface="Palatino"/>
                <a:cs typeface="Palatino"/>
                <a:sym typeface="Palatino"/>
              </a:rPr>
              <a:t>int</a:t>
            </a:r>
            <a:r>
              <a:rPr sz="2800">
                <a:latin typeface="Palatino"/>
                <a:ea typeface="Palatino"/>
                <a:cs typeface="Palatino"/>
                <a:sym typeface="Palatino"/>
              </a:rPr>
              <a:t> y = 10 / 0</a:t>
            </a:r>
            <a:r>
              <a:rPr sz="2800"/>
              <a:t>;</a:t>
            </a:r>
            <a:endParaRPr sz="2800"/>
          </a:p>
          <a:p>
            <a:pPr lvl="0">
              <a:buBlip>
                <a:blip r:embed="rId2"/>
              </a:buBlip>
              <a:defRPr sz="1800"/>
            </a:pPr>
            <a:r>
              <a:rPr sz="2800"/>
              <a:t>} </a:t>
            </a:r>
            <a:r>
              <a:rPr b="1" sz="2800"/>
              <a:t>catch</a:t>
            </a:r>
            <a:r>
              <a:rPr sz="2800"/>
              <a:t>( Exception ex ) {</a:t>
            </a:r>
            <a:endParaRPr sz="2800"/>
          </a:p>
          <a:p>
            <a:pPr lvl="1">
              <a:defRPr sz="1800"/>
            </a:pPr>
            <a:r>
              <a:rPr sz="2800">
                <a:latin typeface="Palatino"/>
                <a:ea typeface="Palatino"/>
                <a:cs typeface="Palatino"/>
                <a:sym typeface="Palatino"/>
              </a:rPr>
              <a:t>System.err.println( ex )</a:t>
            </a:r>
            <a:r>
              <a:rPr sz="2800"/>
              <a:t>;</a:t>
            </a:r>
            <a:endParaRPr sz="2800"/>
          </a:p>
          <a:p>
            <a:pPr lvl="1">
              <a:defRPr sz="1800"/>
            </a:pPr>
            <a:r>
              <a:rPr sz="2800">
                <a:latin typeface="Palatino"/>
                <a:ea typeface="Palatino"/>
                <a:cs typeface="Palatino"/>
                <a:sym typeface="Palatino"/>
              </a:rPr>
              <a:t>ex.printStackTrace( )</a:t>
            </a:r>
            <a:r>
              <a:rPr sz="2800"/>
              <a:t>;</a:t>
            </a:r>
            <a:endParaRPr sz="2800"/>
          </a:p>
          <a:p>
            <a:pPr lvl="0">
              <a:buBlip>
                <a:blip r:embed="rId2"/>
              </a:buBlip>
              <a:defRPr sz="1800"/>
            </a:pPr>
            <a:r>
              <a:rPr sz="2800"/>
              <a:t>}</a:t>
            </a:r>
          </a:p>
        </p:txBody>
      </p:sp>
    </p:spTree>
  </p:cSld>
  <p:clrMapOvr>
    <a:masterClrMapping/>
  </p:clrMapOvr>
  <p:transition spd="med" advClick="1"/>
</p:sld>
</file>

<file path=ppt/slides/slide3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4" name="Shape 134"/>
          <p:cNvSpPr/>
          <p:nvPr>
            <p:ph type="title"/>
          </p:nvPr>
        </p:nvSpPr>
        <p:spPr>
          <a:prstGeom prst="rect">
            <a:avLst/>
          </a:prstGeom>
        </p:spPr>
        <p:txBody>
          <a:bodyPr/>
          <a:lstStyle/>
          <a:p>
            <a:pPr lvl="0">
              <a:defRPr b="0" sz="1800"/>
            </a:pPr>
            <a:r>
              <a:rPr b="1" sz="4600"/>
              <a:t>ブロックのスコープ</a:t>
            </a:r>
          </a:p>
        </p:txBody>
      </p:sp>
      <p:sp>
        <p:nvSpPr>
          <p:cNvPr id="135" name="Shape 135"/>
          <p:cNvSpPr/>
          <p:nvPr>
            <p:ph type="body" idx="1"/>
          </p:nvPr>
        </p:nvSpPr>
        <p:spPr>
          <a:prstGeom prst="rect">
            <a:avLst/>
          </a:prstGeom>
        </p:spPr>
        <p:txBody>
          <a:bodyPr/>
          <a:lstStyle/>
          <a:p>
            <a:pPr lvl="0">
              <a:buBlip>
                <a:blip r:embed="rId2"/>
              </a:buBlip>
              <a:defRPr sz="1800"/>
            </a:pPr>
            <a:r>
              <a:rPr sz="2800"/>
              <a:t>try構文の中で宣言した変数は、構文は終わると終了する</a:t>
            </a:r>
            <a:endParaRPr sz="2800"/>
          </a:p>
          <a:p>
            <a:pPr lvl="1">
              <a:defRPr sz="1800"/>
            </a:pPr>
            <a:r>
              <a:rPr b="1" sz="2800">
                <a:latin typeface="Palatino"/>
                <a:ea typeface="Palatino"/>
                <a:cs typeface="Palatino"/>
                <a:sym typeface="Palatino"/>
              </a:rPr>
              <a:t>try</a:t>
            </a:r>
            <a:r>
              <a:rPr sz="2800"/>
              <a:t> {</a:t>
            </a:r>
            <a:endParaRPr sz="2800"/>
          </a:p>
          <a:p>
            <a:pPr lvl="1">
              <a:defRPr sz="1800"/>
            </a:pPr>
            <a:r>
              <a:rPr sz="2800"/>
              <a:t>        </a:t>
            </a:r>
            <a:r>
              <a:rPr b="1" sz="2800">
                <a:latin typeface="Palatino"/>
                <a:ea typeface="Palatino"/>
                <a:cs typeface="Palatino"/>
                <a:sym typeface="Palatino"/>
              </a:rPr>
              <a:t>int</a:t>
            </a:r>
            <a:r>
              <a:rPr sz="2800"/>
              <a:t>   </a:t>
            </a:r>
            <a:r>
              <a:rPr sz="2800">
                <a:latin typeface="Palatino"/>
                <a:ea typeface="Palatino"/>
                <a:cs typeface="Palatino"/>
                <a:sym typeface="Palatino"/>
              </a:rPr>
              <a:t>x;</a:t>
            </a:r>
            <a:r>
              <a:rPr sz="2800"/>
              <a:t>    // 変数宣言をした</a:t>
            </a:r>
            <a:endParaRPr sz="2800"/>
          </a:p>
          <a:p>
            <a:pPr lvl="1">
              <a:defRPr sz="1800"/>
            </a:pPr>
            <a:r>
              <a:rPr sz="2800"/>
              <a:t>} </a:t>
            </a:r>
            <a:r>
              <a:rPr b="1" sz="2800">
                <a:latin typeface="Palatino"/>
                <a:ea typeface="Palatino"/>
                <a:cs typeface="Palatino"/>
                <a:sym typeface="Palatino"/>
              </a:rPr>
              <a:t>catch</a:t>
            </a:r>
            <a:r>
              <a:rPr sz="2800">
                <a:latin typeface="Palatino"/>
                <a:ea typeface="Palatino"/>
                <a:cs typeface="Palatino"/>
                <a:sym typeface="Palatino"/>
              </a:rPr>
              <a:t>( Exception ex ) </a:t>
            </a:r>
            <a:r>
              <a:rPr sz="2800"/>
              <a:t>{ }</a:t>
            </a:r>
            <a:endParaRPr sz="2800"/>
          </a:p>
          <a:p>
            <a:pPr lvl="1">
              <a:defRPr sz="1800"/>
            </a:pPr>
            <a:r>
              <a:rPr sz="2800"/>
              <a:t>// 変数xはもう使えない</a:t>
            </a:r>
          </a:p>
        </p:txBody>
      </p:sp>
    </p:spTree>
  </p:cSld>
  <p:clrMapOvr>
    <a:masterClrMapping/>
  </p:clrMapOvr>
  <p:transition spd="med" advClick="1"/>
</p:sld>
</file>

<file path=ppt/slides/slide3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7" name="Shape 137"/>
          <p:cNvSpPr/>
          <p:nvPr>
            <p:ph type="title"/>
          </p:nvPr>
        </p:nvSpPr>
        <p:spPr>
          <a:prstGeom prst="rect">
            <a:avLst/>
          </a:prstGeom>
        </p:spPr>
        <p:txBody>
          <a:bodyPr/>
          <a:lstStyle/>
          <a:p>
            <a:pPr lvl="0">
              <a:defRPr b="0" sz="1800"/>
            </a:pPr>
            <a:r>
              <a:rPr b="1" sz="4600"/>
              <a:t>例外のクラス</a:t>
            </a:r>
          </a:p>
        </p:txBody>
      </p:sp>
      <p:sp>
        <p:nvSpPr>
          <p:cNvPr id="138" name="Shape 138"/>
          <p:cNvSpPr/>
          <p:nvPr>
            <p:ph type="body" idx="1"/>
          </p:nvPr>
        </p:nvSpPr>
        <p:spPr>
          <a:xfrm>
            <a:off x="1270000" y="1739900"/>
            <a:ext cx="10464800" cy="7416800"/>
          </a:xfrm>
          <a:prstGeom prst="rect">
            <a:avLst/>
          </a:prstGeom>
        </p:spPr>
        <p:txBody>
          <a:bodyPr/>
          <a:lstStyle/>
          <a:p>
            <a:pPr lvl="0">
              <a:lnSpc>
                <a:spcPct val="90000"/>
              </a:lnSpc>
              <a:buBlip>
                <a:blip r:embed="rId2"/>
              </a:buBlip>
              <a:defRPr sz="1800"/>
            </a:pPr>
            <a:r>
              <a:rPr sz="2800"/>
              <a:t>Exception</a:t>
            </a:r>
            <a:endParaRPr sz="2800"/>
          </a:p>
          <a:p>
            <a:pPr lvl="1">
              <a:lnSpc>
                <a:spcPct val="70000"/>
              </a:lnSpc>
              <a:defRPr sz="1800"/>
            </a:pPr>
            <a:r>
              <a:rPr sz="2800">
                <a:latin typeface="Palatino"/>
                <a:ea typeface="Palatino"/>
                <a:cs typeface="Palatino"/>
                <a:sym typeface="Palatino"/>
              </a:rPr>
              <a:t>AWTException…AWTの描画の失敗</a:t>
            </a:r>
            <a:endParaRPr sz="2800"/>
          </a:p>
          <a:p>
            <a:pPr lvl="1">
              <a:lnSpc>
                <a:spcPct val="70000"/>
              </a:lnSpc>
              <a:defRPr sz="1800"/>
            </a:pPr>
            <a:r>
              <a:rPr sz="2800">
                <a:latin typeface="Palatino"/>
                <a:ea typeface="Palatino"/>
                <a:cs typeface="Palatino"/>
                <a:sym typeface="Palatino"/>
              </a:rPr>
              <a:t>IOException…入出力の失敗</a:t>
            </a:r>
            <a:endParaRPr sz="2800"/>
          </a:p>
          <a:p>
            <a:pPr lvl="1">
              <a:lnSpc>
                <a:spcPct val="70000"/>
              </a:lnSpc>
              <a:defRPr sz="1800"/>
            </a:pPr>
            <a:r>
              <a:rPr sz="2800">
                <a:latin typeface="Palatino"/>
                <a:ea typeface="Palatino"/>
                <a:cs typeface="Palatino"/>
                <a:sym typeface="Palatino"/>
              </a:rPr>
              <a:t>InstatiationException…オブジェクトの生成の失敗</a:t>
            </a:r>
            <a:endParaRPr sz="2800"/>
          </a:p>
          <a:p>
            <a:pPr lvl="1">
              <a:lnSpc>
                <a:spcPct val="70000"/>
              </a:lnSpc>
              <a:defRPr sz="1800"/>
            </a:pPr>
            <a:r>
              <a:rPr sz="2800">
                <a:latin typeface="Palatino"/>
                <a:ea typeface="Palatino"/>
                <a:cs typeface="Palatino"/>
                <a:sym typeface="Palatino"/>
              </a:rPr>
              <a:t>InterruptException</a:t>
            </a:r>
            <a:r>
              <a:rPr sz="2800"/>
              <a:t>…途中で割り込みされた</a:t>
            </a:r>
            <a:endParaRPr sz="2800"/>
          </a:p>
          <a:p>
            <a:pPr lvl="1">
              <a:lnSpc>
                <a:spcPct val="70000"/>
              </a:lnSpc>
              <a:defRPr sz="1800"/>
            </a:pPr>
            <a:r>
              <a:rPr sz="2800">
                <a:latin typeface="Palatino"/>
                <a:ea typeface="Palatino"/>
                <a:cs typeface="Palatino"/>
                <a:sym typeface="Palatino"/>
              </a:rPr>
              <a:t>RuntimeException</a:t>
            </a:r>
            <a:r>
              <a:rPr sz="2800"/>
              <a:t>…実行時の例外</a:t>
            </a:r>
            <a:endParaRPr sz="2800"/>
          </a:p>
          <a:p>
            <a:pPr lvl="2">
              <a:lnSpc>
                <a:spcPct val="70000"/>
              </a:lnSpc>
              <a:defRPr sz="1800"/>
            </a:pPr>
            <a:r>
              <a:rPr sz="2800"/>
              <a:t>ArithmeticException…算術計算の失敗</a:t>
            </a:r>
            <a:endParaRPr sz="2800"/>
          </a:p>
          <a:p>
            <a:pPr lvl="2">
              <a:lnSpc>
                <a:spcPct val="70000"/>
              </a:lnSpc>
              <a:defRPr sz="1800"/>
            </a:pPr>
            <a:r>
              <a:rPr sz="2800"/>
              <a:t>IllegalArgumentException…不正な引数</a:t>
            </a:r>
            <a:endParaRPr sz="2800"/>
          </a:p>
          <a:p>
            <a:pPr lvl="2">
              <a:lnSpc>
                <a:spcPct val="70000"/>
              </a:lnSpc>
              <a:defRPr sz="1800"/>
            </a:pPr>
            <a:r>
              <a:rPr sz="2800"/>
              <a:t>IndexOutofBoundsException…配列のインデックス</a:t>
            </a:r>
            <a:endParaRPr sz="2800"/>
          </a:p>
          <a:p>
            <a:pPr lvl="2">
              <a:lnSpc>
                <a:spcPct val="70000"/>
              </a:lnSpc>
              <a:defRPr sz="1800"/>
            </a:pPr>
            <a:r>
              <a:rPr sz="2800"/>
              <a:t>NegativeArraySizeException…配列のサイズが負</a:t>
            </a:r>
            <a:endParaRPr sz="2800"/>
          </a:p>
          <a:p>
            <a:pPr lvl="2">
              <a:lnSpc>
                <a:spcPct val="70000"/>
              </a:lnSpc>
              <a:defRPr sz="1800"/>
            </a:pPr>
            <a:r>
              <a:rPr sz="2800"/>
              <a:t>NullPointerException…オブジェクトを指す変数がnull</a:t>
            </a:r>
          </a:p>
        </p:txBody>
      </p:sp>
    </p:spTree>
  </p:cSld>
  <p:clrMapOvr>
    <a:masterClrMapping/>
  </p:clrMapOvr>
  <p:transition spd="med" advClick="1"/>
</p:sld>
</file>

<file path=ppt/slides/slide3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0" name="Shape 140"/>
          <p:cNvSpPr/>
          <p:nvPr>
            <p:ph type="title"/>
          </p:nvPr>
        </p:nvSpPr>
        <p:spPr>
          <a:prstGeom prst="rect">
            <a:avLst/>
          </a:prstGeom>
        </p:spPr>
        <p:txBody>
          <a:bodyPr/>
          <a:lstStyle/>
          <a:p>
            <a:pPr lvl="0">
              <a:defRPr b="0" sz="1800"/>
            </a:pPr>
            <a:r>
              <a:rPr b="1" sz="4600"/>
              <a:t>細かな例外の捕捉</a:t>
            </a:r>
          </a:p>
        </p:txBody>
      </p:sp>
      <p:sp>
        <p:nvSpPr>
          <p:cNvPr id="141" name="Shape 141"/>
          <p:cNvSpPr/>
          <p:nvPr>
            <p:ph type="body" idx="1"/>
          </p:nvPr>
        </p:nvSpPr>
        <p:spPr>
          <a:prstGeom prst="rect">
            <a:avLst/>
          </a:prstGeom>
        </p:spPr>
        <p:txBody>
          <a:bodyPr/>
          <a:lstStyle/>
          <a:p>
            <a:pPr lvl="0" marL="489908" indent="-489908">
              <a:buBlip>
                <a:blip r:embed="rId2"/>
              </a:buBlip>
              <a:defRPr sz="1800"/>
            </a:pPr>
            <a:r>
              <a:rPr b="1" sz="2800"/>
              <a:t>try</a:t>
            </a:r>
            <a:r>
              <a:rPr sz="2800"/>
              <a:t> 〜 </a:t>
            </a:r>
            <a:r>
              <a:rPr b="1" sz="2800"/>
              <a:t>catch</a:t>
            </a:r>
            <a:r>
              <a:rPr sz="2800"/>
              <a:t>構文</a:t>
            </a:r>
            <a:endParaRPr sz="2800"/>
          </a:p>
          <a:p>
            <a:pPr lvl="0" marL="0" indent="0">
              <a:buSzTx/>
              <a:buNone/>
              <a:defRPr sz="1800"/>
            </a:pPr>
            <a:r>
              <a:rPr b="1" sz="2800"/>
              <a:t>try</a:t>
            </a:r>
            <a:r>
              <a:rPr sz="2800"/>
              <a:t> {</a:t>
            </a:r>
            <a:endParaRPr sz="2800"/>
          </a:p>
          <a:p>
            <a:pPr lvl="2" marL="0" indent="1206500">
              <a:buSzTx/>
              <a:buNone/>
              <a:defRPr sz="1800"/>
            </a:pPr>
            <a:r>
              <a:rPr sz="2800"/>
              <a:t>試行する内容</a:t>
            </a:r>
            <a:endParaRPr sz="2800"/>
          </a:p>
          <a:p>
            <a:pPr lvl="0" marL="0" indent="0">
              <a:buSzTx/>
              <a:buNone/>
              <a:defRPr sz="1800"/>
            </a:pPr>
            <a:r>
              <a:rPr sz="2800"/>
              <a:t>} </a:t>
            </a:r>
            <a:endParaRPr sz="2800"/>
          </a:p>
          <a:p>
            <a:pPr lvl="0" marL="0" indent="0">
              <a:buSzTx/>
              <a:buNone/>
              <a:defRPr sz="1800"/>
            </a:pPr>
            <a:r>
              <a:rPr b="1" sz="2800"/>
              <a:t>catch</a:t>
            </a:r>
            <a:r>
              <a:rPr sz="2800"/>
              <a:t> ( 例外1のクラス  </a:t>
            </a:r>
            <a:r>
              <a:rPr i="1" sz="2800"/>
              <a:t>exc</a:t>
            </a:r>
            <a:r>
              <a:rPr sz="2800"/>
              <a:t> ) { 例外1が起こったときの処理 }</a:t>
            </a:r>
            <a:endParaRPr sz="2800"/>
          </a:p>
          <a:p>
            <a:pPr lvl="0" marL="0" indent="0">
              <a:buSzTx/>
              <a:buNone/>
              <a:defRPr sz="1800"/>
            </a:pPr>
            <a:r>
              <a:rPr b="1" sz="2800"/>
              <a:t>catch</a:t>
            </a:r>
            <a:r>
              <a:rPr sz="2800"/>
              <a:t> ( 例外2のクラス  </a:t>
            </a:r>
            <a:r>
              <a:rPr i="1" sz="2800"/>
              <a:t>exc</a:t>
            </a:r>
            <a:r>
              <a:rPr sz="2800"/>
              <a:t> ) { 例外2が起こったときの処理 }</a:t>
            </a:r>
            <a:endParaRPr sz="2800"/>
          </a:p>
          <a:p>
            <a:pPr lvl="0" marL="0" indent="0">
              <a:buSzTx/>
              <a:buNone/>
              <a:defRPr sz="1800"/>
            </a:pPr>
            <a:r>
              <a:rPr b="1" sz="2800"/>
              <a:t>catch</a:t>
            </a:r>
            <a:r>
              <a:rPr sz="2800"/>
              <a:t> ( 例外3のクラス  </a:t>
            </a:r>
            <a:r>
              <a:rPr i="1" sz="2800"/>
              <a:t>exc</a:t>
            </a:r>
            <a:r>
              <a:rPr sz="2800"/>
              <a:t> ) { 例外3が起こったときの処理 }</a:t>
            </a:r>
            <a:endParaRPr sz="2800"/>
          </a:p>
          <a:p>
            <a:pPr lvl="0" marL="0" indent="0">
              <a:buSzTx/>
              <a:buNone/>
              <a:defRPr sz="1800"/>
            </a:pPr>
            <a:r>
              <a:rPr b="1" sz="2800"/>
              <a:t>finally</a:t>
            </a:r>
            <a:r>
              <a:rPr sz="2800"/>
              <a:t> { すべての例外のクラスに当てはまらないときも</a:t>
            </a:r>
            <a:endParaRPr sz="2800"/>
          </a:p>
          <a:p>
            <a:pPr lvl="0" marL="0" indent="0">
              <a:buSzTx/>
              <a:buNone/>
              <a:defRPr sz="1800"/>
            </a:pPr>
            <a:r>
              <a:rPr sz="2800"/>
              <a:t>含めて、必ず実行される処理 }</a:t>
            </a:r>
          </a:p>
        </p:txBody>
      </p:sp>
    </p:spTree>
  </p:cSld>
  <p:clrMapOvr>
    <a:masterClrMapping/>
  </p:clrMapOvr>
  <p:transition spd="med" advClick="1"/>
</p:sld>
</file>

<file path=ppt/slides/slide3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3" name="Shape 143"/>
          <p:cNvSpPr/>
          <p:nvPr>
            <p:ph type="title"/>
          </p:nvPr>
        </p:nvSpPr>
        <p:spPr>
          <a:prstGeom prst="rect">
            <a:avLst/>
          </a:prstGeom>
        </p:spPr>
        <p:txBody>
          <a:bodyPr/>
          <a:lstStyle/>
          <a:p>
            <a:pPr lvl="0">
              <a:defRPr b="0" sz="1800"/>
            </a:pPr>
            <a:r>
              <a:rPr b="1" sz="4600"/>
              <a:t>throw / throws</a:t>
            </a:r>
          </a:p>
        </p:txBody>
      </p:sp>
      <p:sp>
        <p:nvSpPr>
          <p:cNvPr id="144" name="Shape 144"/>
          <p:cNvSpPr/>
          <p:nvPr>
            <p:ph type="body" idx="1"/>
          </p:nvPr>
        </p:nvSpPr>
        <p:spPr>
          <a:prstGeom prst="rect">
            <a:avLst/>
          </a:prstGeom>
        </p:spPr>
        <p:txBody>
          <a:bodyPr/>
          <a:lstStyle/>
          <a:p>
            <a:pPr lvl="0">
              <a:buBlip>
                <a:blip r:embed="rId2"/>
              </a:buBlip>
              <a:defRPr sz="1800"/>
            </a:pPr>
            <a:r>
              <a:rPr b="1" sz="2800"/>
              <a:t>public</a:t>
            </a:r>
            <a:r>
              <a:rPr sz="2800"/>
              <a:t>  String  readLine ( )  </a:t>
            </a:r>
            <a:r>
              <a:rPr b="1" sz="2800"/>
              <a:t>throws</a:t>
            </a:r>
            <a:r>
              <a:rPr sz="2800"/>
              <a:t> IOException</a:t>
            </a:r>
            <a:endParaRPr sz="2800"/>
          </a:p>
          <a:p>
            <a:pPr lvl="1">
              <a:defRPr sz="1800"/>
            </a:pPr>
            <a:r>
              <a:rPr sz="2800"/>
              <a:t>IOExceptionの例外を発生させる可能性のあるメソッド</a:t>
            </a:r>
            <a:endParaRPr sz="2800"/>
          </a:p>
          <a:p>
            <a:pPr lvl="1">
              <a:defRPr sz="1800"/>
            </a:pPr>
            <a:r>
              <a:rPr sz="2800"/>
              <a:t>該当のメソッドを呼び出すときは、必ずtry〜catchの構文の中に入れておかないと、コンパイラに叱られる</a:t>
            </a:r>
            <a:endParaRPr sz="2800"/>
          </a:p>
          <a:p>
            <a:pPr lvl="1">
              <a:defRPr sz="1800"/>
            </a:pPr>
            <a:endParaRPr sz="2800"/>
          </a:p>
          <a:p>
            <a:pPr lvl="0">
              <a:buBlip>
                <a:blip r:embed="rId2"/>
              </a:buBlip>
              <a:defRPr sz="1800"/>
            </a:pPr>
            <a:r>
              <a:rPr b="1" sz="2800"/>
              <a:t>throw</a:t>
            </a:r>
            <a:r>
              <a:rPr sz="2800"/>
              <a:t>文</a:t>
            </a:r>
            <a:endParaRPr sz="2800"/>
          </a:p>
          <a:p>
            <a:pPr lvl="1">
              <a:defRPr sz="1800"/>
            </a:pPr>
            <a:r>
              <a:rPr sz="2800"/>
              <a:t>例外を発生させる文になっています。</a:t>
            </a:r>
            <a:endParaRPr sz="2800"/>
          </a:p>
          <a:p>
            <a:pPr lvl="1">
              <a:defRPr sz="1800"/>
            </a:pPr>
            <a:r>
              <a:rPr sz="2800"/>
              <a:t>例：</a:t>
            </a:r>
            <a:r>
              <a:rPr b="1" sz="2800">
                <a:latin typeface="Palatino"/>
                <a:ea typeface="Palatino"/>
                <a:cs typeface="Palatino"/>
                <a:sym typeface="Palatino"/>
              </a:rPr>
              <a:t>throw</a:t>
            </a:r>
            <a:r>
              <a:rPr sz="2800">
                <a:latin typeface="Palatino"/>
                <a:ea typeface="Palatino"/>
                <a:cs typeface="Palatino"/>
                <a:sym typeface="Palatino"/>
              </a:rPr>
              <a:t>  </a:t>
            </a:r>
            <a:r>
              <a:rPr b="1" sz="2800">
                <a:latin typeface="Palatino"/>
                <a:ea typeface="Palatino"/>
                <a:cs typeface="Palatino"/>
                <a:sym typeface="Palatino"/>
              </a:rPr>
              <a:t>new</a:t>
            </a:r>
            <a:r>
              <a:rPr sz="2800">
                <a:latin typeface="Palatino"/>
                <a:ea typeface="Palatino"/>
                <a:cs typeface="Palatino"/>
                <a:sym typeface="Palatino"/>
              </a:rPr>
              <a:t>  IllegalArgumentException( );</a:t>
            </a:r>
          </a:p>
        </p:txBody>
      </p:sp>
    </p:spTree>
  </p:cSld>
  <p:clrMapOvr>
    <a:masterClrMapping/>
  </p:clrMapOvr>
  <p:transition spd="med" advClick="1"/>
</p:sld>
</file>

<file path=ppt/slides/slide3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6" name="Shape 146"/>
          <p:cNvSpPr/>
          <p:nvPr>
            <p:ph type="title"/>
          </p:nvPr>
        </p:nvSpPr>
        <p:spPr>
          <a:prstGeom prst="rect">
            <a:avLst/>
          </a:prstGeom>
        </p:spPr>
        <p:txBody>
          <a:bodyPr/>
          <a:lstStyle/>
          <a:p>
            <a:pPr lvl="0">
              <a:defRPr b="0" sz="1800"/>
            </a:pPr>
            <a:r>
              <a:rPr b="1" sz="4600"/>
              <a:t>画像</a:t>
            </a:r>
          </a:p>
        </p:txBody>
      </p:sp>
      <p:sp>
        <p:nvSpPr>
          <p:cNvPr id="147" name="Shape 147"/>
          <p:cNvSpPr/>
          <p:nvPr>
            <p:ph type="body" idx="1"/>
          </p:nvPr>
        </p:nvSpPr>
        <p:spPr>
          <a:prstGeom prst="rect">
            <a:avLst/>
          </a:prstGeom>
        </p:spPr>
        <p:txBody>
          <a:bodyPr/>
          <a:lstStyle/>
          <a:p>
            <a:pPr lvl="0">
              <a:buBlip>
                <a:blip r:embed="rId2"/>
              </a:buBlip>
              <a:defRPr sz="1800"/>
            </a:pPr>
            <a:r>
              <a:rPr sz="2800"/>
              <a:t>Imageクラスを使う</a:t>
            </a:r>
            <a:endParaRPr sz="2800"/>
          </a:p>
          <a:p>
            <a:pPr lvl="0">
              <a:buBlip>
                <a:blip r:embed="rId2"/>
              </a:buBlip>
              <a:defRPr sz="1800"/>
            </a:pPr>
            <a:r>
              <a:rPr sz="2800"/>
              <a:t>アプレットは、ImageObserverインタフェースを実装しているので、メソッドがすぐに使える状態になっている</a:t>
            </a:r>
            <a:endParaRPr sz="2800"/>
          </a:p>
          <a:p>
            <a:pPr lvl="0">
              <a:buBlip>
                <a:blip r:embed="rId2"/>
              </a:buBlip>
              <a:defRPr sz="1800"/>
            </a:pPr>
            <a:r>
              <a:rPr sz="2800"/>
              <a:t>読込みは、getImage( )メソッド…initメソッドなどで</a:t>
            </a:r>
            <a:endParaRPr sz="2800"/>
          </a:p>
          <a:p>
            <a:pPr lvl="0">
              <a:buBlip>
                <a:blip r:embed="rId2"/>
              </a:buBlip>
              <a:defRPr sz="1800"/>
            </a:pPr>
            <a:r>
              <a:rPr sz="2800"/>
              <a:t>描画は、drawImage( )メソッド…paintメソッドで</a:t>
            </a:r>
            <a:endParaRPr sz="2800"/>
          </a:p>
          <a:p>
            <a:pPr lvl="0">
              <a:buBlip>
                <a:blip r:embed="rId2"/>
              </a:buBlip>
              <a:defRPr sz="1800"/>
            </a:pPr>
            <a:endParaRPr sz="2800"/>
          </a:p>
          <a:p>
            <a:pPr lvl="0">
              <a:buBlip>
                <a:blip r:embed="rId2"/>
              </a:buBlip>
              <a:defRPr sz="1800"/>
            </a:pPr>
            <a:r>
              <a:rPr sz="2800"/>
              <a:t>Image  image = getImage( getCodeBase( ), "ファイル名" );</a:t>
            </a:r>
            <a:endParaRPr sz="2800"/>
          </a:p>
          <a:p>
            <a:pPr lvl="0">
              <a:buBlip>
                <a:blip r:embed="rId2"/>
              </a:buBlip>
              <a:defRPr sz="1800"/>
            </a:pPr>
            <a:r>
              <a:rPr sz="2800"/>
              <a:t>g.drawImage( image, x, y, width, height, </a:t>
            </a:r>
            <a:r>
              <a:rPr b="1" sz="2800"/>
              <a:t>this</a:t>
            </a:r>
            <a:r>
              <a:rPr sz="2800"/>
              <a:t> );</a:t>
            </a:r>
            <a:endParaRPr sz="2800"/>
          </a:p>
          <a:p>
            <a:pPr lvl="0">
              <a:buBlip>
                <a:blip r:embed="rId2"/>
              </a:buBlip>
              <a:defRPr sz="1800"/>
            </a:pPr>
            <a:r>
              <a:rPr sz="2800"/>
              <a:t>g.drawImage( image, x, y, </a:t>
            </a:r>
            <a:r>
              <a:rPr b="1" sz="2800"/>
              <a:t>this</a:t>
            </a:r>
            <a:r>
              <a:rPr sz="2800"/>
              <a:t> );</a:t>
            </a:r>
          </a:p>
        </p:txBody>
      </p:sp>
    </p:spTree>
  </p:cSld>
  <p:clrMapOvr>
    <a:masterClrMapping/>
  </p:clrMapOvr>
  <p:transition spd="med" advClick="1"/>
</p:sld>
</file>

<file path=ppt/slides/slide3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9" name="Shape 149"/>
          <p:cNvSpPr/>
          <p:nvPr>
            <p:ph type="title"/>
          </p:nvPr>
        </p:nvSpPr>
        <p:spPr>
          <a:prstGeom prst="rect">
            <a:avLst/>
          </a:prstGeom>
        </p:spPr>
        <p:txBody>
          <a:bodyPr/>
          <a:lstStyle/>
          <a:p>
            <a:pPr lvl="0">
              <a:defRPr b="0" sz="1800"/>
            </a:pPr>
            <a:r>
              <a:rPr b="1" sz="4600"/>
              <a:t>使用できる画像ファイル</a:t>
            </a:r>
          </a:p>
        </p:txBody>
      </p:sp>
      <p:sp>
        <p:nvSpPr>
          <p:cNvPr id="150" name="Shape 150"/>
          <p:cNvSpPr/>
          <p:nvPr>
            <p:ph type="body" idx="1"/>
          </p:nvPr>
        </p:nvSpPr>
        <p:spPr>
          <a:prstGeom prst="rect">
            <a:avLst/>
          </a:prstGeom>
        </p:spPr>
        <p:txBody>
          <a:bodyPr/>
          <a:lstStyle/>
          <a:p>
            <a:pPr lvl="0">
              <a:buBlip>
                <a:blip r:embed="rId2"/>
              </a:buBlip>
              <a:defRPr sz="1800"/>
            </a:pPr>
            <a:r>
              <a:rPr sz="2800"/>
              <a:t>GIF形式</a:t>
            </a:r>
            <a:endParaRPr sz="2800"/>
          </a:p>
          <a:p>
            <a:pPr lvl="1">
              <a:defRPr sz="1800"/>
            </a:pPr>
            <a:r>
              <a:rPr sz="2800"/>
              <a:t>透明色が使える。色数が最大256色まで</a:t>
            </a:r>
            <a:endParaRPr sz="2800"/>
          </a:p>
          <a:p>
            <a:pPr lvl="0">
              <a:buBlip>
                <a:blip r:embed="rId2"/>
              </a:buBlip>
              <a:defRPr sz="1800"/>
            </a:pPr>
            <a:r>
              <a:rPr sz="2800"/>
              <a:t>JPEG形式</a:t>
            </a:r>
            <a:endParaRPr sz="2800"/>
          </a:p>
          <a:p>
            <a:pPr lvl="1">
              <a:defRPr sz="1800"/>
            </a:pPr>
            <a:r>
              <a:rPr sz="2800"/>
              <a:t>色数は1778万色、透明はない。ただし、圧縮が効く。</a:t>
            </a:r>
            <a:endParaRPr sz="2800"/>
          </a:p>
          <a:p>
            <a:pPr lvl="0">
              <a:buBlip>
                <a:blip r:embed="rId2"/>
              </a:buBlip>
              <a:defRPr sz="1800"/>
            </a:pPr>
            <a:r>
              <a:rPr sz="2800"/>
              <a:t>PNG形式</a:t>
            </a:r>
            <a:endParaRPr sz="2800"/>
          </a:p>
          <a:p>
            <a:pPr lvl="1">
              <a:defRPr sz="1800"/>
            </a:pPr>
            <a:r>
              <a:rPr sz="2800"/>
              <a:t>PNG-8：GIFと同じ形式</a:t>
            </a:r>
            <a:endParaRPr sz="2800"/>
          </a:p>
          <a:p>
            <a:pPr lvl="1">
              <a:defRPr sz="1800"/>
            </a:pPr>
            <a:r>
              <a:rPr sz="2800"/>
              <a:t>PNG-24： 色数は1778万色、透明が256段階。</a:t>
            </a:r>
            <a:endParaRPr sz="2800"/>
          </a:p>
          <a:p>
            <a:pPr lvl="0">
              <a:buBlip>
                <a:blip r:embed="rId2"/>
              </a:buBlip>
              <a:defRPr sz="1800"/>
            </a:pPr>
            <a:r>
              <a:rPr sz="2800"/>
              <a:t>BMP形式は使えません！</a:t>
            </a:r>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0" name="Shape 40"/>
          <p:cNvSpPr/>
          <p:nvPr>
            <p:ph type="title"/>
          </p:nvPr>
        </p:nvSpPr>
        <p:spPr>
          <a:prstGeom prst="rect">
            <a:avLst/>
          </a:prstGeom>
        </p:spPr>
        <p:txBody>
          <a:bodyPr/>
          <a:lstStyle/>
          <a:p>
            <a:pPr lvl="0">
              <a:defRPr b="0" sz="1800"/>
            </a:pPr>
            <a:r>
              <a:rPr b="1" sz="4600"/>
              <a:t>keyPressedとkeyTypedの違い</a:t>
            </a:r>
          </a:p>
        </p:txBody>
      </p:sp>
      <p:sp>
        <p:nvSpPr>
          <p:cNvPr id="41" name="Shape 41"/>
          <p:cNvSpPr/>
          <p:nvPr>
            <p:ph type="body" idx="1"/>
          </p:nvPr>
        </p:nvSpPr>
        <p:spPr>
          <a:prstGeom prst="rect">
            <a:avLst/>
          </a:prstGeom>
        </p:spPr>
        <p:txBody>
          <a:bodyPr/>
          <a:lstStyle>
            <a:lvl1pPr>
              <a:buBlip>
                <a:blip r:embed="rId2"/>
              </a:buBlip>
            </a:lvl1pPr>
          </a:lstStyle>
          <a:p>
            <a:pPr lvl="0">
              <a:defRPr sz="1800"/>
            </a:pPr>
            <a:r>
              <a:rPr sz="3200"/>
              <a:t>大文字のA</a:t>
            </a:r>
            <a:endParaRPr sz="3200"/>
          </a:p>
          <a:p>
            <a:pPr lvl="1">
              <a:defRPr sz="1800"/>
            </a:pPr>
            <a:r>
              <a:rPr sz="3200"/>
              <a:t>Shift ↓ + a ↓ + a ↑ + Shift ↑</a:t>
            </a:r>
          </a:p>
        </p:txBody>
      </p:sp>
      <p:pic>
        <p:nvPicPr>
          <p:cNvPr id="42" name="keyTypedkeyReleasedkeyPressed.pdf"/>
          <p:cNvPicPr/>
          <p:nvPr/>
        </p:nvPicPr>
        <p:blipFill>
          <a:blip r:embed="rId3">
            <a:extLst/>
          </a:blip>
          <a:stretch>
            <a:fillRect/>
          </a:stretch>
        </p:blipFill>
        <p:spPr>
          <a:xfrm>
            <a:off x="1622479" y="3683000"/>
            <a:ext cx="11017143" cy="4737100"/>
          </a:xfrm>
          <a:prstGeom prst="rect">
            <a:avLst/>
          </a:prstGeom>
          <a:ln w="12700">
            <a:miter lim="400000"/>
          </a:ln>
        </p:spPr>
      </p:pic>
    </p:spTree>
  </p:cSld>
  <p:clrMapOvr>
    <a:masterClrMapping/>
  </p:clrMapOvr>
  <p:transition spd="med" advClick="1"/>
</p:sld>
</file>

<file path=ppt/slides/slide4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2" name="Shape 152"/>
          <p:cNvSpPr/>
          <p:nvPr>
            <p:ph type="title"/>
          </p:nvPr>
        </p:nvSpPr>
        <p:spPr>
          <a:prstGeom prst="rect">
            <a:avLst/>
          </a:prstGeom>
        </p:spPr>
        <p:txBody>
          <a:bodyPr/>
          <a:lstStyle/>
          <a:p>
            <a:pPr lvl="0">
              <a:defRPr b="0" sz="1800"/>
            </a:pPr>
            <a:r>
              <a:rPr b="1" sz="4600"/>
              <a:t>画像のサイズ</a:t>
            </a:r>
          </a:p>
        </p:txBody>
      </p:sp>
      <p:sp>
        <p:nvSpPr>
          <p:cNvPr id="153" name="Shape 153"/>
          <p:cNvSpPr/>
          <p:nvPr>
            <p:ph type="body" idx="1"/>
          </p:nvPr>
        </p:nvSpPr>
        <p:spPr>
          <a:prstGeom prst="rect">
            <a:avLst/>
          </a:prstGeom>
        </p:spPr>
        <p:txBody>
          <a:bodyPr/>
          <a:lstStyle/>
          <a:p>
            <a:pPr lvl="0">
              <a:buBlip>
                <a:blip r:embed="rId2"/>
              </a:buBlip>
              <a:defRPr sz="1800"/>
            </a:pPr>
            <a:r>
              <a:rPr sz="2800"/>
              <a:t>getWidth( </a:t>
            </a:r>
            <a:r>
              <a:rPr b="1" sz="2800"/>
              <a:t>this</a:t>
            </a:r>
            <a:r>
              <a:rPr sz="2800"/>
              <a:t> ), getHeight( </a:t>
            </a:r>
            <a:r>
              <a:rPr b="1" sz="2800"/>
              <a:t>this</a:t>
            </a:r>
            <a:r>
              <a:rPr sz="2800"/>
              <a:t> )メソッドで、オリジナルの幅と高さを持ってくることができる。</a:t>
            </a:r>
            <a:endParaRPr sz="2800"/>
          </a:p>
          <a:p>
            <a:pPr lvl="0">
              <a:buBlip>
                <a:blip r:embed="rId2"/>
              </a:buBlip>
              <a:defRPr sz="1800"/>
            </a:pPr>
            <a:r>
              <a:rPr b="1" sz="2800"/>
              <a:t>int</a:t>
            </a:r>
            <a:r>
              <a:rPr sz="2800"/>
              <a:t>  </a:t>
            </a:r>
            <a:r>
              <a:rPr i="1" sz="2800"/>
              <a:t>width</a:t>
            </a:r>
            <a:r>
              <a:rPr sz="2800"/>
              <a:t> = </a:t>
            </a:r>
            <a:r>
              <a:rPr i="1" sz="2800"/>
              <a:t>image</a:t>
            </a:r>
            <a:r>
              <a:rPr sz="2800"/>
              <a:t>.getWidth( </a:t>
            </a:r>
            <a:r>
              <a:rPr b="1" sz="2800"/>
              <a:t>this</a:t>
            </a:r>
            <a:r>
              <a:rPr sz="2800"/>
              <a:t> );</a:t>
            </a:r>
            <a:endParaRPr sz="2800"/>
          </a:p>
          <a:p>
            <a:pPr lvl="0">
              <a:buBlip>
                <a:blip r:embed="rId2"/>
              </a:buBlip>
              <a:defRPr sz="1800"/>
            </a:pPr>
            <a:r>
              <a:rPr b="1" sz="2800"/>
              <a:t>int</a:t>
            </a:r>
            <a:r>
              <a:rPr sz="2800"/>
              <a:t>  </a:t>
            </a:r>
            <a:r>
              <a:rPr i="1" sz="2800"/>
              <a:t>height</a:t>
            </a:r>
            <a:r>
              <a:rPr sz="2800"/>
              <a:t> = </a:t>
            </a:r>
            <a:r>
              <a:rPr i="1" sz="2800"/>
              <a:t>image</a:t>
            </a:r>
            <a:r>
              <a:rPr sz="2800"/>
              <a:t>.getHeight( </a:t>
            </a:r>
            <a:r>
              <a:rPr b="1" sz="2800"/>
              <a:t>this</a:t>
            </a:r>
            <a:r>
              <a:rPr sz="2800"/>
              <a:t> );</a:t>
            </a:r>
            <a:endParaRPr sz="2800"/>
          </a:p>
          <a:p>
            <a:pPr lvl="0">
              <a:buBlip>
                <a:blip r:embed="rId2"/>
              </a:buBlip>
              <a:defRPr sz="1800"/>
            </a:pPr>
            <a:endParaRPr sz="2800"/>
          </a:p>
          <a:p>
            <a:pPr lvl="0">
              <a:buBlip>
                <a:blip r:embed="rId2"/>
              </a:buBlip>
              <a:defRPr sz="1800"/>
            </a:pPr>
            <a:r>
              <a:rPr sz="2800"/>
              <a:t>オリジナルに対して相対的な比率で描画ができる。</a:t>
            </a:r>
            <a:endParaRPr sz="2800"/>
          </a:p>
          <a:p>
            <a:pPr lvl="1">
              <a:defRPr sz="1800"/>
            </a:pPr>
            <a:r>
              <a:rPr sz="2800"/>
              <a:t>普通は縮小することが多い</a:t>
            </a:r>
            <a:endParaRPr sz="2800"/>
          </a:p>
          <a:p>
            <a:pPr lvl="0">
              <a:buBlip>
                <a:blip r:embed="rId2"/>
              </a:buBlip>
              <a:defRPr sz="1800"/>
            </a:pPr>
            <a:r>
              <a:rPr sz="2800"/>
              <a:t>g.drawImage( </a:t>
            </a:r>
            <a:r>
              <a:rPr i="1" sz="2800"/>
              <a:t>image</a:t>
            </a:r>
            <a:r>
              <a:rPr sz="2800"/>
              <a:t>, x, y, </a:t>
            </a:r>
            <a:r>
              <a:rPr i="1" sz="2800"/>
              <a:t>width</a:t>
            </a:r>
            <a:r>
              <a:rPr sz="2800"/>
              <a:t>/2, </a:t>
            </a:r>
            <a:r>
              <a:rPr i="1" sz="2800"/>
              <a:t>height</a:t>
            </a:r>
            <a:r>
              <a:rPr sz="2800"/>
              <a:t>/2, </a:t>
            </a:r>
            <a:r>
              <a:rPr b="1" sz="2800"/>
              <a:t>this</a:t>
            </a:r>
            <a:r>
              <a:rPr sz="2800"/>
              <a:t> );</a:t>
            </a:r>
          </a:p>
        </p:txBody>
      </p:sp>
    </p:spTree>
  </p:cSld>
  <p:clrMapOvr>
    <a:masterClrMapping/>
  </p:clrMapOvr>
  <p:transition spd="med" advClick="1"/>
</p:sld>
</file>

<file path=ppt/slides/slide4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5" name="Shape 155"/>
          <p:cNvSpPr/>
          <p:nvPr>
            <p:ph type="title"/>
          </p:nvPr>
        </p:nvSpPr>
        <p:spPr>
          <a:prstGeom prst="rect">
            <a:avLst/>
          </a:prstGeom>
        </p:spPr>
        <p:txBody>
          <a:bodyPr/>
          <a:lstStyle/>
          <a:p>
            <a:pPr lvl="0">
              <a:defRPr b="0" sz="1800"/>
            </a:pPr>
            <a:r>
              <a:rPr b="1" sz="4600"/>
              <a:t>メディアトラッカー</a:t>
            </a:r>
          </a:p>
        </p:txBody>
      </p:sp>
      <p:sp>
        <p:nvSpPr>
          <p:cNvPr id="156" name="Shape 156"/>
          <p:cNvSpPr/>
          <p:nvPr>
            <p:ph type="body" idx="1"/>
          </p:nvPr>
        </p:nvSpPr>
        <p:spPr>
          <a:prstGeom prst="rect">
            <a:avLst/>
          </a:prstGeom>
        </p:spPr>
        <p:txBody>
          <a:bodyPr/>
          <a:lstStyle/>
          <a:p>
            <a:pPr lvl="0">
              <a:buBlip>
                <a:blip r:embed="rId2"/>
              </a:buBlip>
              <a:defRPr sz="1800"/>
            </a:pPr>
            <a:r>
              <a:rPr sz="2800"/>
              <a:t>MediaTrackerクラス</a:t>
            </a:r>
            <a:endParaRPr sz="2800"/>
          </a:p>
          <a:p>
            <a:pPr lvl="1">
              <a:defRPr sz="1800"/>
            </a:pPr>
            <a:r>
              <a:rPr sz="2800"/>
              <a:t>メディア（画像、音声）の読込みをサポートする</a:t>
            </a:r>
            <a:endParaRPr sz="2800"/>
          </a:p>
          <a:p>
            <a:pPr lvl="1">
              <a:defRPr sz="1800"/>
            </a:pPr>
            <a:r>
              <a:rPr sz="2800"/>
              <a:t>読込みが終わるまで待つような場合に</a:t>
            </a:r>
            <a:endParaRPr sz="2800"/>
          </a:p>
          <a:p>
            <a:pPr lvl="0">
              <a:buBlip>
                <a:blip r:embed="rId2"/>
              </a:buBlip>
              <a:defRPr sz="1800"/>
            </a:pPr>
            <a:r>
              <a:rPr sz="2800"/>
              <a:t>使い方</a:t>
            </a:r>
            <a:endParaRPr sz="2800"/>
          </a:p>
          <a:p>
            <a:pPr lvl="1">
              <a:defRPr sz="1800"/>
            </a:pPr>
            <a:r>
              <a:rPr sz="2800">
                <a:latin typeface="Palatino"/>
                <a:ea typeface="Palatino"/>
                <a:cs typeface="Palatino"/>
                <a:sym typeface="Palatino"/>
              </a:rPr>
              <a:t>MediaTracker mt = </a:t>
            </a:r>
            <a:r>
              <a:rPr b="1" sz="2800">
                <a:latin typeface="Palatino"/>
                <a:ea typeface="Palatino"/>
                <a:cs typeface="Palatino"/>
                <a:sym typeface="Palatino"/>
              </a:rPr>
              <a:t>new</a:t>
            </a:r>
            <a:r>
              <a:rPr sz="2800"/>
              <a:t> </a:t>
            </a:r>
            <a:r>
              <a:rPr sz="2800">
                <a:latin typeface="Palatino"/>
                <a:ea typeface="Palatino"/>
                <a:cs typeface="Palatino"/>
                <a:sym typeface="Palatino"/>
              </a:rPr>
              <a:t>MediaTracker( </a:t>
            </a:r>
            <a:r>
              <a:rPr b="1" sz="2800">
                <a:latin typeface="Palatino"/>
                <a:ea typeface="Palatino"/>
                <a:cs typeface="Palatino"/>
                <a:sym typeface="Palatino"/>
              </a:rPr>
              <a:t>this </a:t>
            </a:r>
            <a:r>
              <a:rPr sz="2800">
                <a:latin typeface="Palatino"/>
                <a:ea typeface="Palatino"/>
                <a:cs typeface="Palatino"/>
                <a:sym typeface="Palatino"/>
              </a:rPr>
              <a:t>);</a:t>
            </a:r>
            <a:endParaRPr sz="2800">
              <a:latin typeface="Palatino"/>
              <a:ea typeface="Palatino"/>
              <a:cs typeface="Palatino"/>
              <a:sym typeface="Palatino"/>
            </a:endParaRPr>
          </a:p>
          <a:p>
            <a:pPr lvl="1">
              <a:defRPr sz="1800"/>
            </a:pPr>
            <a:r>
              <a:rPr sz="2800">
                <a:latin typeface="Palatino"/>
                <a:ea typeface="Palatino"/>
                <a:cs typeface="Palatino"/>
                <a:sym typeface="Palatino"/>
              </a:rPr>
              <a:t>initメソッドで</a:t>
            </a:r>
            <a:endParaRPr sz="2800">
              <a:latin typeface="Palatino"/>
              <a:ea typeface="Palatino"/>
              <a:cs typeface="Palatino"/>
              <a:sym typeface="Palatino"/>
            </a:endParaRPr>
          </a:p>
          <a:p>
            <a:pPr lvl="2">
              <a:defRPr sz="1800"/>
            </a:pPr>
            <a:r>
              <a:rPr sz="2800"/>
              <a:t>mt.addImage(  画像の変数, 番号 );</a:t>
            </a:r>
            <a:endParaRPr sz="2800"/>
          </a:p>
          <a:p>
            <a:pPr lvl="1">
              <a:defRPr sz="1800"/>
            </a:pPr>
            <a:r>
              <a:rPr sz="2800">
                <a:latin typeface="Palatino"/>
                <a:ea typeface="Palatino"/>
                <a:cs typeface="Palatino"/>
                <a:sym typeface="Palatino"/>
              </a:rPr>
              <a:t>待ち方</a:t>
            </a:r>
            <a:endParaRPr sz="2800">
              <a:latin typeface="Palatino"/>
              <a:ea typeface="Palatino"/>
              <a:cs typeface="Palatino"/>
              <a:sym typeface="Palatino"/>
            </a:endParaRPr>
          </a:p>
          <a:p>
            <a:pPr lvl="2">
              <a:defRPr sz="1800"/>
            </a:pPr>
            <a:r>
              <a:rPr b="1" sz="2800"/>
              <a:t>try</a:t>
            </a:r>
            <a:r>
              <a:rPr sz="2800"/>
              <a:t> {  mt.waitForAll( ); } </a:t>
            </a:r>
            <a:r>
              <a:rPr b="1" sz="2800"/>
              <a:t>catch</a:t>
            </a:r>
            <a:r>
              <a:rPr sz="2800"/>
              <a:t> ( Exception e ) { .... }</a:t>
            </a:r>
          </a:p>
        </p:txBody>
      </p:sp>
    </p:spTree>
  </p:cSld>
  <p:clrMapOvr>
    <a:masterClrMapping/>
  </p:clrMapOvr>
  <p:transition spd="med" advClick="1"/>
</p:sld>
</file>

<file path=ppt/slides/slide4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8" name="Shape 158"/>
          <p:cNvSpPr/>
          <p:nvPr>
            <p:ph type="title"/>
          </p:nvPr>
        </p:nvSpPr>
        <p:spPr>
          <a:prstGeom prst="rect">
            <a:avLst/>
          </a:prstGeom>
        </p:spPr>
        <p:txBody>
          <a:bodyPr/>
          <a:lstStyle/>
          <a:p>
            <a:pPr lvl="0">
              <a:defRPr b="0" sz="1800"/>
            </a:pPr>
            <a:r>
              <a:rPr b="1" sz="4600"/>
              <a:t>他の待ち方</a:t>
            </a:r>
          </a:p>
        </p:txBody>
      </p:sp>
      <p:sp>
        <p:nvSpPr>
          <p:cNvPr id="159" name="Shape 159"/>
          <p:cNvSpPr/>
          <p:nvPr>
            <p:ph type="body" idx="1"/>
          </p:nvPr>
        </p:nvSpPr>
        <p:spPr>
          <a:xfrm>
            <a:off x="1270000" y="1739900"/>
            <a:ext cx="10464800" cy="7116234"/>
          </a:xfrm>
          <a:prstGeom prst="rect">
            <a:avLst/>
          </a:prstGeom>
        </p:spPr>
        <p:txBody>
          <a:bodyPr/>
          <a:lstStyle/>
          <a:p>
            <a:pPr lvl="0">
              <a:buBlip>
                <a:blip r:embed="rId2"/>
              </a:buBlip>
              <a:defRPr sz="1800"/>
            </a:pPr>
            <a:r>
              <a:rPr sz="2800"/>
              <a:t>checkID( 画像の番号, true )</a:t>
            </a:r>
            <a:endParaRPr sz="2800"/>
          </a:p>
          <a:p>
            <a:pPr lvl="1">
              <a:defRPr sz="1800"/>
            </a:pPr>
            <a:r>
              <a:rPr sz="2800"/>
              <a:t>true指定だったら、ロードを開始させる</a:t>
            </a:r>
            <a:endParaRPr sz="2800"/>
          </a:p>
          <a:p>
            <a:pPr lvl="1">
              <a:defRPr sz="1800"/>
            </a:pPr>
            <a:r>
              <a:rPr sz="2800"/>
              <a:t>戻り値が、trueだったら、その画像はロード完了</a:t>
            </a:r>
            <a:endParaRPr sz="2800"/>
          </a:p>
          <a:p>
            <a:pPr lvl="0">
              <a:buBlip>
                <a:blip r:embed="rId2"/>
              </a:buBlip>
              <a:defRPr sz="1800"/>
            </a:pPr>
            <a:endParaRPr sz="2800"/>
          </a:p>
          <a:p>
            <a:pPr lvl="0">
              <a:buBlip>
                <a:blip r:embed="rId2"/>
              </a:buBlip>
              <a:defRPr sz="1800"/>
            </a:pPr>
            <a:r>
              <a:rPr sz="2800"/>
              <a:t>checkAll( true )</a:t>
            </a:r>
            <a:endParaRPr sz="2800"/>
          </a:p>
          <a:p>
            <a:pPr lvl="1">
              <a:defRPr sz="1800"/>
            </a:pPr>
            <a:r>
              <a:rPr sz="2800"/>
              <a:t>true指定だったら、とにかくロードを開始させる</a:t>
            </a:r>
            <a:endParaRPr sz="2800"/>
          </a:p>
          <a:p>
            <a:pPr lvl="1">
              <a:defRPr sz="1800"/>
            </a:pPr>
            <a:r>
              <a:rPr sz="2800"/>
              <a:t>戻り値が、trueだったら、全部の画像がロード完了</a:t>
            </a:r>
            <a:endParaRPr sz="2800"/>
          </a:p>
          <a:p>
            <a:pPr lvl="1">
              <a:defRPr sz="1800"/>
            </a:pPr>
            <a:endParaRPr sz="2800"/>
          </a:p>
          <a:p>
            <a:pPr lvl="0">
              <a:buBlip>
                <a:blip r:embed="rId2"/>
              </a:buBlip>
              <a:defRPr sz="1800"/>
            </a:pPr>
            <a:r>
              <a:rPr sz="2800"/>
              <a:t>waitForID( 画像の番号 )</a:t>
            </a:r>
            <a:endParaRPr sz="2800"/>
          </a:p>
          <a:p>
            <a:pPr lvl="1">
              <a:defRPr sz="1800"/>
            </a:pPr>
            <a:r>
              <a:rPr sz="2800"/>
              <a:t>その画像がロードされるまで待つ（</a:t>
            </a:r>
            <a:r>
              <a:rPr sz="2800">
                <a:latin typeface="Palatino"/>
                <a:ea typeface="Palatino"/>
                <a:cs typeface="Palatino"/>
                <a:sym typeface="Palatino"/>
              </a:rPr>
              <a:t>try</a:t>
            </a:r>
            <a:r>
              <a:rPr sz="2800"/>
              <a:t>〜</a:t>
            </a:r>
            <a:r>
              <a:rPr sz="2800">
                <a:latin typeface="Palatino"/>
                <a:ea typeface="Palatino"/>
                <a:cs typeface="Palatino"/>
                <a:sym typeface="Palatino"/>
              </a:rPr>
              <a:t>catch</a:t>
            </a:r>
            <a:r>
              <a:rPr sz="2800"/>
              <a:t>必要）</a:t>
            </a:r>
          </a:p>
        </p:txBody>
      </p:sp>
    </p:spTree>
  </p:cSld>
  <p:clrMapOvr>
    <a:masterClrMapping/>
  </p:clrMapOvr>
  <p:transition spd="med" advClick="1"/>
</p:sld>
</file>

<file path=ppt/slides/slide4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1" name="Shape 161"/>
          <p:cNvSpPr/>
          <p:nvPr>
            <p:ph type="title"/>
          </p:nvPr>
        </p:nvSpPr>
        <p:spPr>
          <a:prstGeom prst="rect">
            <a:avLst/>
          </a:prstGeom>
        </p:spPr>
        <p:txBody>
          <a:bodyPr/>
          <a:lstStyle/>
          <a:p>
            <a:pPr lvl="0">
              <a:defRPr b="0" sz="1800"/>
            </a:pPr>
            <a:r>
              <a:rPr b="1" sz="4600"/>
              <a:t>音声</a:t>
            </a:r>
          </a:p>
        </p:txBody>
      </p:sp>
      <p:sp>
        <p:nvSpPr>
          <p:cNvPr id="162" name="Shape 162"/>
          <p:cNvSpPr/>
          <p:nvPr>
            <p:ph type="body" idx="1"/>
          </p:nvPr>
        </p:nvSpPr>
        <p:spPr>
          <a:prstGeom prst="rect">
            <a:avLst/>
          </a:prstGeom>
        </p:spPr>
        <p:txBody>
          <a:bodyPr/>
          <a:lstStyle/>
          <a:p>
            <a:pPr lvl="0">
              <a:buBlip>
                <a:blip r:embed="rId2"/>
              </a:buBlip>
              <a:defRPr sz="1800"/>
            </a:pPr>
            <a:r>
              <a:rPr sz="2800"/>
              <a:t>アプレットは、AudioClipインタフェースを実装しているので、再生だけはplayメソッドを使って直ぐにできる。</a:t>
            </a:r>
            <a:endParaRPr sz="2800"/>
          </a:p>
          <a:p>
            <a:pPr lvl="0">
              <a:buBlip>
                <a:blip r:embed="rId2"/>
              </a:buBlip>
              <a:defRPr sz="1800"/>
            </a:pPr>
            <a:r>
              <a:rPr sz="2800"/>
              <a:t>play( getCodeBase( ), "ファイル名" );</a:t>
            </a:r>
            <a:endParaRPr sz="2800"/>
          </a:p>
          <a:p>
            <a:pPr lvl="0">
              <a:buBlip>
                <a:blip r:embed="rId2"/>
              </a:buBlip>
              <a:defRPr sz="1800"/>
            </a:pPr>
            <a:r>
              <a:rPr sz="2800"/>
              <a:t>次のような形式のファイルを再生可能</a:t>
            </a:r>
            <a:endParaRPr sz="2800"/>
          </a:p>
          <a:p>
            <a:pPr lvl="1">
              <a:defRPr sz="1800"/>
            </a:pPr>
            <a:r>
              <a:rPr sz="2800">
                <a:latin typeface="Palatino"/>
                <a:ea typeface="Palatino"/>
                <a:cs typeface="Palatino"/>
                <a:sym typeface="Palatino"/>
              </a:rPr>
              <a:t>mp3</a:t>
            </a:r>
            <a:r>
              <a:rPr sz="2800"/>
              <a:t>: </a:t>
            </a:r>
            <a:r>
              <a:rPr sz="2800">
                <a:latin typeface="Palatino"/>
                <a:ea typeface="Palatino"/>
                <a:cs typeface="Palatino"/>
                <a:sym typeface="Palatino"/>
              </a:rPr>
              <a:t>MPEG-1/Audio Layer 3</a:t>
            </a:r>
            <a:r>
              <a:rPr sz="2800"/>
              <a:t>形式（</a:t>
            </a:r>
            <a:r>
              <a:rPr sz="2800">
                <a:latin typeface="Palatino"/>
                <a:ea typeface="Palatino"/>
                <a:cs typeface="Palatino"/>
                <a:sym typeface="Palatino"/>
              </a:rPr>
              <a:t>javax.sound</a:t>
            </a:r>
            <a:r>
              <a:rPr sz="2800"/>
              <a:t>）</a:t>
            </a:r>
            <a:endParaRPr sz="2800"/>
          </a:p>
          <a:p>
            <a:pPr lvl="1">
              <a:defRPr sz="1800"/>
            </a:pPr>
            <a:r>
              <a:rPr sz="2800">
                <a:latin typeface="Palatino"/>
                <a:ea typeface="Palatino"/>
                <a:cs typeface="Palatino"/>
                <a:sym typeface="Palatino"/>
              </a:rPr>
              <a:t>wav</a:t>
            </a:r>
            <a:r>
              <a:rPr sz="2800"/>
              <a:t>: </a:t>
            </a:r>
            <a:r>
              <a:rPr sz="2800">
                <a:latin typeface="Palatino"/>
                <a:ea typeface="Palatino"/>
                <a:cs typeface="Palatino"/>
                <a:sym typeface="Palatino"/>
              </a:rPr>
              <a:t>Windows</a:t>
            </a:r>
            <a:r>
              <a:rPr sz="2800"/>
              <a:t>の音声形式</a:t>
            </a:r>
            <a:endParaRPr sz="2800"/>
          </a:p>
          <a:p>
            <a:pPr lvl="1">
              <a:defRPr sz="1800"/>
            </a:pPr>
            <a:r>
              <a:rPr sz="2800"/>
              <a:t>au: Sun audio形式</a:t>
            </a:r>
            <a:endParaRPr sz="2800"/>
          </a:p>
          <a:p>
            <a:pPr lvl="1">
              <a:defRPr sz="1800"/>
            </a:pPr>
            <a:r>
              <a:rPr sz="2800">
                <a:latin typeface="Palatino"/>
                <a:ea typeface="Palatino"/>
                <a:cs typeface="Palatino"/>
                <a:sym typeface="Palatino"/>
              </a:rPr>
              <a:t>smf</a:t>
            </a:r>
            <a:r>
              <a:rPr sz="2800"/>
              <a:t>: </a:t>
            </a:r>
            <a:r>
              <a:rPr sz="2800">
                <a:latin typeface="Palatino"/>
                <a:ea typeface="Palatino"/>
                <a:cs typeface="Palatino"/>
                <a:sym typeface="Palatino"/>
              </a:rPr>
              <a:t>MIDI</a:t>
            </a:r>
            <a:r>
              <a:rPr sz="2800"/>
              <a:t>形式</a:t>
            </a:r>
            <a:endParaRPr sz="2800"/>
          </a:p>
          <a:p>
            <a:pPr lvl="1">
              <a:defRPr sz="1800"/>
            </a:pPr>
            <a:r>
              <a:rPr sz="2800">
                <a:latin typeface="Palatino"/>
                <a:ea typeface="Palatino"/>
                <a:cs typeface="Palatino"/>
                <a:sym typeface="Palatino"/>
              </a:rPr>
              <a:t>MP3</a:t>
            </a:r>
            <a:r>
              <a:rPr sz="2800"/>
              <a:t>は、使えません！特殊なライブラリを必要とします</a:t>
            </a:r>
          </a:p>
        </p:txBody>
      </p:sp>
    </p:spTree>
  </p:cSld>
  <p:clrMapOvr>
    <a:masterClrMapping/>
  </p:clrMapOvr>
  <p:transition spd="med" advClick="1"/>
</p:sld>
</file>

<file path=ppt/slides/slide4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4" name="Shape 164"/>
          <p:cNvSpPr/>
          <p:nvPr>
            <p:ph type="title"/>
          </p:nvPr>
        </p:nvSpPr>
        <p:spPr>
          <a:prstGeom prst="rect">
            <a:avLst/>
          </a:prstGeom>
        </p:spPr>
        <p:txBody>
          <a:bodyPr/>
          <a:lstStyle/>
          <a:p>
            <a:pPr lvl="0">
              <a:defRPr b="0" sz="1800"/>
            </a:pPr>
            <a:r>
              <a:rPr b="1" sz="4600"/>
              <a:t>AudioClipの制御</a:t>
            </a:r>
          </a:p>
        </p:txBody>
      </p:sp>
      <p:sp>
        <p:nvSpPr>
          <p:cNvPr id="165" name="Shape 165"/>
          <p:cNvSpPr/>
          <p:nvPr>
            <p:ph type="body" idx="1"/>
          </p:nvPr>
        </p:nvSpPr>
        <p:spPr>
          <a:prstGeom prst="rect">
            <a:avLst/>
          </a:prstGeom>
        </p:spPr>
        <p:txBody>
          <a:bodyPr/>
          <a:lstStyle/>
          <a:p>
            <a:pPr lvl="0">
              <a:buBlip>
                <a:blip r:embed="rId2"/>
              </a:buBlip>
              <a:defRPr sz="1800"/>
            </a:pPr>
            <a:r>
              <a:rPr sz="2800"/>
              <a:t>再生について細かく制御したいときは、AudioClipのオブジェクトを用いる。</a:t>
            </a:r>
            <a:endParaRPr sz="2800"/>
          </a:p>
          <a:p>
            <a:pPr lvl="1">
              <a:defRPr sz="1800"/>
            </a:pPr>
            <a:r>
              <a:rPr sz="2800">
                <a:latin typeface="Palatino"/>
                <a:ea typeface="Palatino"/>
                <a:cs typeface="Palatino"/>
                <a:sym typeface="Palatino"/>
              </a:rPr>
              <a:t>AudioClip  </a:t>
            </a:r>
            <a:r>
              <a:rPr i="1" sz="2800">
                <a:latin typeface="Palatino"/>
                <a:ea typeface="Palatino"/>
                <a:cs typeface="Palatino"/>
                <a:sym typeface="Palatino"/>
              </a:rPr>
              <a:t>ac</a:t>
            </a:r>
            <a:r>
              <a:rPr sz="2800">
                <a:latin typeface="Palatino"/>
                <a:ea typeface="Palatino"/>
                <a:cs typeface="Palatino"/>
                <a:sym typeface="Palatino"/>
              </a:rPr>
              <a:t> = getAudioClip( getCodeBase( ), "ファイル名" )</a:t>
            </a:r>
            <a:r>
              <a:rPr sz="2800"/>
              <a:t>;</a:t>
            </a:r>
            <a:endParaRPr sz="2800"/>
          </a:p>
          <a:p>
            <a:pPr lvl="1">
              <a:defRPr sz="1800"/>
            </a:pPr>
            <a:r>
              <a:rPr i="1" sz="2800">
                <a:latin typeface="Palatino"/>
                <a:ea typeface="Palatino"/>
                <a:cs typeface="Palatino"/>
                <a:sym typeface="Palatino"/>
              </a:rPr>
              <a:t>ac</a:t>
            </a:r>
            <a:r>
              <a:rPr sz="2800">
                <a:latin typeface="Palatino"/>
                <a:ea typeface="Palatino"/>
                <a:cs typeface="Palatino"/>
                <a:sym typeface="Palatino"/>
              </a:rPr>
              <a:t>.play( );</a:t>
            </a:r>
            <a:r>
              <a:rPr sz="2800"/>
              <a:t>  // １回再生する</a:t>
            </a:r>
            <a:endParaRPr sz="2800"/>
          </a:p>
          <a:p>
            <a:pPr lvl="1">
              <a:defRPr sz="1800"/>
            </a:pPr>
            <a:r>
              <a:rPr i="1" sz="2800">
                <a:latin typeface="Palatino"/>
                <a:ea typeface="Palatino"/>
                <a:cs typeface="Palatino"/>
                <a:sym typeface="Palatino"/>
              </a:rPr>
              <a:t>ac</a:t>
            </a:r>
            <a:r>
              <a:rPr sz="2800">
                <a:latin typeface="Palatino"/>
                <a:ea typeface="Palatino"/>
                <a:cs typeface="Palatino"/>
                <a:sym typeface="Palatino"/>
              </a:rPr>
              <a:t>.loop( ); </a:t>
            </a:r>
            <a:r>
              <a:rPr sz="2800"/>
              <a:t> // ループ再生する</a:t>
            </a:r>
            <a:endParaRPr sz="2800"/>
          </a:p>
          <a:p>
            <a:pPr lvl="1">
              <a:defRPr sz="1800"/>
            </a:pPr>
            <a:r>
              <a:rPr i="1" sz="2800">
                <a:latin typeface="Palatino"/>
                <a:ea typeface="Palatino"/>
                <a:cs typeface="Palatino"/>
                <a:sym typeface="Palatino"/>
              </a:rPr>
              <a:t>ac</a:t>
            </a:r>
            <a:r>
              <a:rPr sz="2800">
                <a:latin typeface="Palatino"/>
                <a:ea typeface="Palatino"/>
                <a:cs typeface="Palatino"/>
                <a:sym typeface="Palatino"/>
              </a:rPr>
              <a:t>.stop( );</a:t>
            </a:r>
            <a:r>
              <a:rPr sz="2800"/>
              <a:t>   // ループ再生を止める</a:t>
            </a:r>
          </a:p>
        </p:txBody>
      </p:sp>
    </p:spTree>
  </p:cSld>
  <p:clrMapOvr>
    <a:masterClrMapping/>
  </p:clrMapOvr>
  <p:transition spd="med" advClick="1"/>
</p:sld>
</file>

<file path=ppt/slides/slide4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7" name="Shape 167"/>
          <p:cNvSpPr/>
          <p:nvPr>
            <p:ph type="title"/>
          </p:nvPr>
        </p:nvSpPr>
        <p:spPr>
          <a:prstGeom prst="rect">
            <a:avLst/>
          </a:prstGeom>
        </p:spPr>
        <p:txBody>
          <a:bodyPr/>
          <a:lstStyle/>
          <a:p>
            <a:pPr lvl="0">
              <a:defRPr b="0" sz="1800"/>
            </a:pPr>
            <a:r>
              <a:rPr b="1" sz="4600"/>
              <a:t>Applicationでの画像・音声</a:t>
            </a:r>
          </a:p>
        </p:txBody>
      </p:sp>
      <p:sp>
        <p:nvSpPr>
          <p:cNvPr id="168" name="Shape 168"/>
          <p:cNvSpPr/>
          <p:nvPr>
            <p:ph type="body" idx="1"/>
          </p:nvPr>
        </p:nvSpPr>
        <p:spPr>
          <a:prstGeom prst="rect">
            <a:avLst/>
          </a:prstGeom>
        </p:spPr>
        <p:txBody>
          <a:bodyPr/>
          <a:lstStyle/>
          <a:p>
            <a:pPr lvl="0">
              <a:buBlip>
                <a:blip r:embed="rId2"/>
              </a:buBlip>
              <a:defRPr sz="1800"/>
            </a:pPr>
            <a:r>
              <a:rPr sz="3000"/>
              <a:t>音声…</a:t>
            </a:r>
            <a:r>
              <a:rPr sz="3000">
                <a:latin typeface="Palatino"/>
                <a:ea typeface="Palatino"/>
                <a:cs typeface="Palatino"/>
                <a:sym typeface="Palatino"/>
              </a:rPr>
              <a:t>Applet</a:t>
            </a:r>
            <a:r>
              <a:rPr sz="3000"/>
              <a:t>クラスの</a:t>
            </a:r>
            <a:r>
              <a:rPr sz="3000">
                <a:latin typeface="Palatino"/>
                <a:ea typeface="Palatino"/>
                <a:cs typeface="Palatino"/>
                <a:sym typeface="Palatino"/>
              </a:rPr>
              <a:t>newAudioClip</a:t>
            </a:r>
            <a:r>
              <a:rPr sz="3000"/>
              <a:t>メソッドを使う</a:t>
            </a:r>
            <a:endParaRPr sz="3000"/>
          </a:p>
          <a:p>
            <a:pPr lvl="0">
              <a:buBlip>
                <a:blip r:embed="rId2"/>
              </a:buBlip>
              <a:defRPr sz="1800"/>
            </a:pPr>
            <a:r>
              <a:rPr sz="3000"/>
              <a:t>アドレスの指定…java.netパッケージのURLクラス</a:t>
            </a:r>
            <a:endParaRPr sz="3000"/>
          </a:p>
          <a:p>
            <a:pPr lvl="1">
              <a:defRPr sz="1800"/>
            </a:pPr>
            <a:r>
              <a:rPr sz="3000">
                <a:latin typeface="Palatino"/>
                <a:ea typeface="Palatino"/>
                <a:cs typeface="Palatino"/>
                <a:sym typeface="Palatino"/>
              </a:rPr>
              <a:t>URL url = </a:t>
            </a:r>
            <a:r>
              <a:rPr b="1" sz="3000">
                <a:latin typeface="Palatino"/>
                <a:ea typeface="Palatino"/>
                <a:cs typeface="Palatino"/>
                <a:sym typeface="Palatino"/>
              </a:rPr>
              <a:t>new</a:t>
            </a:r>
            <a:r>
              <a:rPr sz="3000">
                <a:latin typeface="Palatino"/>
                <a:ea typeface="Palatino"/>
                <a:cs typeface="Palatino"/>
                <a:sym typeface="Palatino"/>
              </a:rPr>
              <a:t> URL( "http://www.anyware/sounds/spacemusic.au" );</a:t>
            </a:r>
            <a:endParaRPr sz="3000"/>
          </a:p>
          <a:p>
            <a:pPr lvl="1">
              <a:defRPr sz="1800"/>
            </a:pPr>
            <a:r>
              <a:rPr sz="3000">
                <a:latin typeface="Palatino"/>
                <a:ea typeface="Palatino"/>
                <a:cs typeface="Palatino"/>
                <a:sym typeface="Palatino"/>
              </a:rPr>
              <a:t>AudioClip  ac  = Applet.newAudioClip(  url )</a:t>
            </a:r>
            <a:r>
              <a:rPr sz="3000"/>
              <a:t>;</a:t>
            </a:r>
            <a:endParaRPr sz="3000"/>
          </a:p>
          <a:p>
            <a:pPr lvl="0">
              <a:buBlip>
                <a:blip r:embed="rId2"/>
              </a:buBlip>
              <a:defRPr sz="1800"/>
            </a:pPr>
            <a:endParaRPr sz="3000"/>
          </a:p>
          <a:p>
            <a:pPr lvl="0">
              <a:buBlip>
                <a:blip r:embed="rId2"/>
              </a:buBlip>
              <a:defRPr sz="1800"/>
            </a:pPr>
            <a:r>
              <a:rPr sz="3000"/>
              <a:t>画像…</a:t>
            </a:r>
            <a:r>
              <a:rPr sz="3000">
                <a:latin typeface="Palatino"/>
                <a:ea typeface="Palatino"/>
                <a:cs typeface="Palatino"/>
                <a:sym typeface="Palatino"/>
              </a:rPr>
              <a:t>Toolkit</a:t>
            </a:r>
            <a:r>
              <a:rPr sz="3000"/>
              <a:t>クラスの</a:t>
            </a:r>
            <a:r>
              <a:rPr sz="3000">
                <a:latin typeface="Palatino"/>
                <a:ea typeface="Palatino"/>
                <a:cs typeface="Palatino"/>
                <a:sym typeface="Palatino"/>
              </a:rPr>
              <a:t>getImage</a:t>
            </a:r>
            <a:r>
              <a:rPr sz="3000"/>
              <a:t>メソッドを使う</a:t>
            </a:r>
            <a:endParaRPr sz="3000"/>
          </a:p>
          <a:p>
            <a:pPr lvl="1">
              <a:defRPr sz="1800"/>
            </a:pPr>
            <a:r>
              <a:rPr sz="3000">
                <a:latin typeface="Palatino"/>
                <a:ea typeface="Palatino"/>
                <a:cs typeface="Palatino"/>
                <a:sym typeface="Palatino"/>
              </a:rPr>
              <a:t>URL url = </a:t>
            </a:r>
            <a:r>
              <a:rPr b="1" sz="3000">
                <a:latin typeface="Palatino"/>
                <a:ea typeface="Palatino"/>
                <a:cs typeface="Palatino"/>
                <a:sym typeface="Palatino"/>
              </a:rPr>
              <a:t>new</a:t>
            </a:r>
            <a:r>
              <a:rPr sz="3000">
                <a:latin typeface="Palatino"/>
                <a:ea typeface="Palatino"/>
                <a:cs typeface="Palatino"/>
                <a:sym typeface="Palatino"/>
              </a:rPr>
              <a:t> URL( "file:///" +</a:t>
            </a:r>
            <a:br>
              <a:rPr sz="3000">
                <a:latin typeface="Palatino"/>
                <a:ea typeface="Palatino"/>
                <a:cs typeface="Palatino"/>
                <a:sym typeface="Palatino"/>
              </a:rPr>
            </a:br>
            <a:r>
              <a:rPr sz="3000">
                <a:latin typeface="Palatino"/>
                <a:ea typeface="Palatino"/>
                <a:cs typeface="Palatino"/>
                <a:sym typeface="Palatino"/>
              </a:rPr>
              <a:t> System.getProperty( "user.dir" )+"/boy1.gif" )</a:t>
            </a:r>
            <a:r>
              <a:rPr sz="3000"/>
              <a:t>;</a:t>
            </a:r>
            <a:endParaRPr sz="3000"/>
          </a:p>
          <a:p>
            <a:pPr lvl="1">
              <a:defRPr sz="1800"/>
            </a:pPr>
            <a:r>
              <a:rPr sz="3000">
                <a:latin typeface="Palatino"/>
                <a:ea typeface="Palatino"/>
                <a:cs typeface="Palatino"/>
                <a:sym typeface="Palatino"/>
              </a:rPr>
              <a:t>Image boyimage = getToolkit( ).getImage( url );</a:t>
            </a:r>
          </a:p>
        </p:txBody>
      </p:sp>
    </p:spTree>
  </p:cSld>
  <p:clrMapOvr>
    <a:masterClrMapping/>
  </p:clrMapOvr>
  <p:transition spd="med" advClick="1"/>
</p:sld>
</file>

<file path=ppt/slides/slide4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0" name="Shape 170"/>
          <p:cNvSpPr/>
          <p:nvPr>
            <p:ph type="title"/>
          </p:nvPr>
        </p:nvSpPr>
        <p:spPr>
          <a:prstGeom prst="rect">
            <a:avLst/>
          </a:prstGeom>
        </p:spPr>
        <p:txBody>
          <a:bodyPr/>
          <a:lstStyle/>
          <a:p>
            <a:pPr lvl="0">
              <a:defRPr b="0" sz="1800"/>
            </a:pPr>
            <a:r>
              <a:rPr b="1" sz="4600"/>
              <a:t>ファイルの読み書き</a:t>
            </a:r>
          </a:p>
        </p:txBody>
      </p:sp>
      <p:sp>
        <p:nvSpPr>
          <p:cNvPr id="171" name="Shape 171"/>
          <p:cNvSpPr/>
          <p:nvPr>
            <p:ph type="body" idx="1"/>
          </p:nvPr>
        </p:nvSpPr>
        <p:spPr>
          <a:prstGeom prst="rect">
            <a:avLst/>
          </a:prstGeom>
        </p:spPr>
        <p:txBody>
          <a:bodyPr/>
          <a:lstStyle/>
          <a:p>
            <a:pPr lvl="0">
              <a:buBlip>
                <a:blip r:embed="rId2"/>
              </a:buBlip>
              <a:defRPr sz="1800"/>
            </a:pPr>
            <a:r>
              <a:rPr sz="2800"/>
              <a:t>ファイル・文字端末から読む…Reader</a:t>
            </a:r>
            <a:endParaRPr sz="2800"/>
          </a:p>
          <a:p>
            <a:pPr lvl="0">
              <a:buBlip>
                <a:blip r:embed="rId2"/>
              </a:buBlip>
              <a:defRPr sz="1800"/>
            </a:pPr>
            <a:r>
              <a:rPr sz="2800"/>
              <a:t>ファイル・文字端末に書き出す…Writer/PrintWriter</a:t>
            </a:r>
          </a:p>
        </p:txBody>
      </p:sp>
      <p:pic>
        <p:nvPicPr>
          <p:cNvPr id="172" name="Figure 16-5.pdf"/>
          <p:cNvPicPr/>
          <p:nvPr/>
        </p:nvPicPr>
        <p:blipFill>
          <a:blip r:embed="rId3">
            <a:extLst/>
          </a:blip>
          <a:stretch>
            <a:fillRect/>
          </a:stretch>
        </p:blipFill>
        <p:spPr>
          <a:xfrm>
            <a:off x="1524000" y="4342715"/>
            <a:ext cx="9791700" cy="2286685"/>
          </a:xfrm>
          <a:prstGeom prst="rect">
            <a:avLst/>
          </a:prstGeom>
          <a:ln w="12700">
            <a:miter lim="400000"/>
          </a:ln>
        </p:spPr>
      </p:pic>
    </p:spTree>
  </p:cSld>
  <p:clrMapOvr>
    <a:masterClrMapping/>
  </p:clrMapOvr>
  <p:transition spd="med" advClick="1"/>
</p:sld>
</file>

<file path=ppt/slides/slide4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4" name="Shape 174"/>
          <p:cNvSpPr/>
          <p:nvPr>
            <p:ph type="title"/>
          </p:nvPr>
        </p:nvSpPr>
        <p:spPr>
          <a:prstGeom prst="rect">
            <a:avLst/>
          </a:prstGeom>
        </p:spPr>
        <p:txBody>
          <a:bodyPr/>
          <a:lstStyle/>
          <a:p>
            <a:pPr lvl="0">
              <a:defRPr b="0" sz="1800"/>
            </a:pPr>
            <a:r>
              <a:rPr b="1" sz="4600"/>
              <a:t>読む為の書き方（Application）</a:t>
            </a:r>
          </a:p>
        </p:txBody>
      </p:sp>
      <p:sp>
        <p:nvSpPr>
          <p:cNvPr id="175" name="Shape 175"/>
          <p:cNvSpPr/>
          <p:nvPr>
            <p:ph type="body" idx="1"/>
          </p:nvPr>
        </p:nvSpPr>
        <p:spPr>
          <a:prstGeom prst="rect">
            <a:avLst/>
          </a:prstGeom>
        </p:spPr>
        <p:txBody>
          <a:bodyPr/>
          <a:lstStyle/>
          <a:p>
            <a:pPr lvl="0">
              <a:buBlip>
                <a:blip r:embed="rId2"/>
              </a:buBlip>
              <a:defRPr sz="1800"/>
            </a:pPr>
            <a:r>
              <a:rPr b="1" sz="2800"/>
              <a:t>import</a:t>
            </a:r>
            <a:r>
              <a:rPr sz="2800"/>
              <a:t> java.io.*;</a:t>
            </a:r>
            <a:endParaRPr sz="2800"/>
          </a:p>
          <a:p>
            <a:pPr lvl="0">
              <a:buBlip>
                <a:blip r:embed="rId2"/>
              </a:buBlip>
              <a:defRPr sz="1800"/>
            </a:pPr>
            <a:endParaRPr sz="2800"/>
          </a:p>
          <a:p>
            <a:pPr lvl="0">
              <a:buBlip>
                <a:blip r:embed="rId2"/>
              </a:buBlip>
              <a:defRPr sz="1800"/>
            </a:pPr>
            <a:r>
              <a:rPr sz="2800"/>
              <a:t>BufferReader  </a:t>
            </a:r>
            <a:r>
              <a:rPr i="1" sz="2800"/>
              <a:t>br</a:t>
            </a:r>
            <a:r>
              <a:rPr sz="2800"/>
              <a:t> =</a:t>
            </a:r>
            <a:br>
              <a:rPr sz="2800"/>
            </a:br>
            <a:r>
              <a:rPr sz="2800"/>
              <a:t>    </a:t>
            </a:r>
            <a:r>
              <a:rPr b="1" sz="2800"/>
              <a:t>new</a:t>
            </a:r>
            <a:r>
              <a:rPr sz="2800"/>
              <a:t> BufferReader( </a:t>
            </a:r>
            <a:r>
              <a:rPr b="1" sz="2800"/>
              <a:t>new</a:t>
            </a:r>
            <a:r>
              <a:rPr sz="2800"/>
              <a:t> FileReader( "filename" ) );</a:t>
            </a:r>
            <a:endParaRPr sz="2800"/>
          </a:p>
          <a:p>
            <a:pPr lvl="0">
              <a:buBlip>
                <a:blip r:embed="rId2"/>
              </a:buBlip>
              <a:defRPr sz="1800"/>
            </a:pPr>
            <a:r>
              <a:rPr b="1" sz="2800"/>
              <a:t>while</a:t>
            </a:r>
            <a:r>
              <a:rPr sz="2800"/>
              <a:t> ( </a:t>
            </a:r>
            <a:r>
              <a:rPr i="1" sz="2800"/>
              <a:t>br</a:t>
            </a:r>
            <a:r>
              <a:rPr sz="2800"/>
              <a:t>.ready( ) ) {</a:t>
            </a:r>
            <a:br>
              <a:rPr sz="2800"/>
            </a:br>
            <a:r>
              <a:rPr sz="2800"/>
              <a:t>    String </a:t>
            </a:r>
            <a:r>
              <a:rPr i="1" sz="2800"/>
              <a:t>line</a:t>
            </a:r>
            <a:r>
              <a:rPr sz="2800"/>
              <a:t> = </a:t>
            </a:r>
            <a:r>
              <a:rPr i="1" sz="2800"/>
              <a:t>br</a:t>
            </a:r>
            <a:r>
              <a:rPr sz="2800"/>
              <a:t>.readLine( );</a:t>
            </a:r>
            <a:endParaRPr sz="2800"/>
          </a:p>
          <a:p>
            <a:pPr lvl="0">
              <a:buBlip>
                <a:blip r:embed="rId2"/>
              </a:buBlip>
              <a:defRPr sz="1800"/>
            </a:pPr>
            <a:r>
              <a:rPr sz="2800"/>
              <a:t>}</a:t>
            </a:r>
            <a:endParaRPr sz="2800"/>
          </a:p>
          <a:p>
            <a:pPr lvl="0">
              <a:buBlip>
                <a:blip r:embed="rId2"/>
              </a:buBlip>
              <a:defRPr sz="1800"/>
            </a:pPr>
            <a:r>
              <a:rPr i="1" sz="2800"/>
              <a:t>br</a:t>
            </a:r>
            <a:r>
              <a:rPr sz="2800"/>
              <a:t>.close( );</a:t>
            </a:r>
            <a:endParaRPr sz="2800"/>
          </a:p>
          <a:p>
            <a:pPr lvl="0">
              <a:buBlip>
                <a:blip r:embed="rId2"/>
              </a:buBlip>
              <a:defRPr sz="1800"/>
            </a:pPr>
            <a:endParaRPr sz="2800"/>
          </a:p>
          <a:p>
            <a:pPr lvl="0">
              <a:buBlip>
                <a:blip r:embed="rId2"/>
              </a:buBlip>
              <a:defRPr sz="1800"/>
            </a:pPr>
            <a:r>
              <a:rPr sz="2800"/>
              <a:t>ただし、</a:t>
            </a:r>
            <a:r>
              <a:rPr b="1" sz="2800"/>
              <a:t>try</a:t>
            </a:r>
            <a:r>
              <a:rPr sz="2800"/>
              <a:t>〜</a:t>
            </a:r>
            <a:r>
              <a:rPr b="1" sz="2800"/>
              <a:t>catch</a:t>
            </a:r>
            <a:r>
              <a:rPr sz="2800"/>
              <a:t>で囲む必要がある。</a:t>
            </a:r>
          </a:p>
        </p:txBody>
      </p:sp>
    </p:spTree>
  </p:cSld>
  <p:clrMapOvr>
    <a:masterClrMapping/>
  </p:clrMapOvr>
  <p:transition spd="med" advClick="1"/>
</p:sld>
</file>

<file path=ppt/slides/slide4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7" name="Shape 177"/>
          <p:cNvSpPr/>
          <p:nvPr>
            <p:ph type="title"/>
          </p:nvPr>
        </p:nvSpPr>
        <p:spPr>
          <a:prstGeom prst="rect">
            <a:avLst/>
          </a:prstGeom>
        </p:spPr>
        <p:txBody>
          <a:bodyPr/>
          <a:lstStyle/>
          <a:p>
            <a:pPr lvl="0">
              <a:defRPr b="0" sz="1800"/>
            </a:pPr>
            <a:r>
              <a:rPr b="1" sz="4600"/>
              <a:t>書く為の書き方（Application）</a:t>
            </a:r>
          </a:p>
        </p:txBody>
      </p:sp>
      <p:sp>
        <p:nvSpPr>
          <p:cNvPr id="178" name="Shape 178"/>
          <p:cNvSpPr/>
          <p:nvPr>
            <p:ph type="body" idx="1"/>
          </p:nvPr>
        </p:nvSpPr>
        <p:spPr>
          <a:prstGeom prst="rect">
            <a:avLst/>
          </a:prstGeom>
        </p:spPr>
        <p:txBody>
          <a:bodyPr/>
          <a:lstStyle/>
          <a:p>
            <a:pPr lvl="0" marL="489908" indent="-489908">
              <a:buBlip>
                <a:blip r:embed="rId2"/>
              </a:buBlip>
              <a:defRPr sz="1800"/>
            </a:pPr>
            <a:r>
              <a:rPr sz="2800"/>
              <a:t>PrintWriterを用いる</a:t>
            </a:r>
            <a:endParaRPr sz="2800"/>
          </a:p>
          <a:p>
            <a:pPr lvl="0" marL="0" indent="0">
              <a:buSzTx/>
              <a:buNone/>
              <a:defRPr sz="1800"/>
            </a:pPr>
            <a:r>
              <a:rPr sz="2800"/>
              <a:t>PrintWirter  pw = </a:t>
            </a:r>
            <a:r>
              <a:rPr b="1" sz="2800"/>
              <a:t>new</a:t>
            </a:r>
            <a:r>
              <a:rPr sz="2800"/>
              <a:t> PrintWriter(  </a:t>
            </a:r>
            <a:r>
              <a:rPr b="1" sz="2800"/>
              <a:t>new</a:t>
            </a:r>
            <a:r>
              <a:rPr sz="2800"/>
              <a:t> FileWriter( "info" ) );</a:t>
            </a:r>
            <a:endParaRPr sz="2800"/>
          </a:p>
          <a:p>
            <a:pPr lvl="0" marL="0" indent="0">
              <a:buSzTx/>
              <a:buNone/>
              <a:defRPr sz="1800"/>
            </a:pPr>
            <a:r>
              <a:rPr sz="2800"/>
              <a:t>PrintWirter  pw = </a:t>
            </a:r>
            <a:r>
              <a:rPr b="1" sz="2800"/>
              <a:t>new</a:t>
            </a:r>
            <a:r>
              <a:rPr sz="2800"/>
              <a:t> PrintWriter(  </a:t>
            </a:r>
            <a:r>
              <a:rPr b="1" sz="2800"/>
              <a:t>new</a:t>
            </a:r>
            <a:r>
              <a:rPr sz="2800"/>
              <a:t> FileWriter( "info", </a:t>
            </a:r>
            <a:r>
              <a:rPr b="1" sz="2800"/>
              <a:t>true</a:t>
            </a:r>
            <a:r>
              <a:rPr sz="2800"/>
              <a:t> ) );  // ファイルの最後に追加する</a:t>
            </a:r>
            <a:endParaRPr sz="2800"/>
          </a:p>
          <a:p>
            <a:pPr lvl="0" marL="489908" indent="-489908">
              <a:buBlip>
                <a:blip r:embed="rId2"/>
              </a:buBlip>
              <a:defRPr sz="1800"/>
            </a:pPr>
            <a:r>
              <a:rPr sz="2800"/>
              <a:t>PrintWriterクラスのオブジェクトは、printやprintlnという名前のメソッドを持っており、これらはSystem.out.printlnなどで使ってきた使い方と同じ</a:t>
            </a:r>
            <a:endParaRPr sz="2800"/>
          </a:p>
          <a:p>
            <a:pPr lvl="0" marL="0" indent="0">
              <a:buSzTx/>
              <a:buNone/>
              <a:defRPr sz="1800"/>
            </a:pPr>
            <a:r>
              <a:rPr sz="2800"/>
              <a:t>pw.println(  "Sample output data for using local file."  );</a:t>
            </a:r>
            <a:endParaRPr sz="2800"/>
          </a:p>
          <a:p>
            <a:pPr lvl="0" marL="0" indent="0">
              <a:buSzTx/>
              <a:buNone/>
              <a:defRPr sz="1800"/>
            </a:pPr>
            <a:r>
              <a:rPr sz="2800"/>
              <a:t>pw.println(  "data: " +  5 * 40  + " mm " );</a:t>
            </a:r>
            <a:endParaRPr sz="2800"/>
          </a:p>
          <a:p>
            <a:pPr lvl="0" marL="0" indent="0">
              <a:buSzTx/>
              <a:buNone/>
              <a:defRPr sz="1800"/>
            </a:pPr>
            <a:r>
              <a:rPr sz="2800"/>
              <a:t>pw.close( );</a:t>
            </a:r>
          </a:p>
        </p:txBody>
      </p:sp>
    </p:spTree>
  </p:cSld>
  <p:clrMapOvr>
    <a:masterClrMapping/>
  </p:clrMapOvr>
  <p:transition spd="med" advClick="1"/>
</p:sld>
</file>

<file path=ppt/slides/slide4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0" name="Shape 180"/>
          <p:cNvSpPr/>
          <p:nvPr>
            <p:ph type="title"/>
          </p:nvPr>
        </p:nvSpPr>
        <p:spPr>
          <a:prstGeom prst="rect">
            <a:avLst/>
          </a:prstGeom>
        </p:spPr>
        <p:txBody>
          <a:bodyPr/>
          <a:lstStyle/>
          <a:p>
            <a:pPr lvl="0">
              <a:defRPr b="0" sz="1800"/>
            </a:pPr>
            <a:r>
              <a:rPr b="1" sz="4600"/>
              <a:t>FileDialog</a:t>
            </a:r>
          </a:p>
        </p:txBody>
      </p:sp>
      <p:sp>
        <p:nvSpPr>
          <p:cNvPr id="181" name="Shape 181"/>
          <p:cNvSpPr/>
          <p:nvPr>
            <p:ph type="body" idx="1"/>
          </p:nvPr>
        </p:nvSpPr>
        <p:spPr>
          <a:prstGeom prst="rect">
            <a:avLst/>
          </a:prstGeom>
        </p:spPr>
        <p:txBody>
          <a:bodyPr/>
          <a:lstStyle/>
          <a:p>
            <a:pPr lvl="0">
              <a:lnSpc>
                <a:spcPct val="70000"/>
              </a:lnSpc>
              <a:buBlip>
                <a:blip r:embed="rId2"/>
              </a:buBlip>
              <a:defRPr sz="1800"/>
            </a:pPr>
            <a:r>
              <a:rPr sz="2800"/>
              <a:t>アプリケーション用の、２つのダイアログ</a:t>
            </a:r>
            <a:endParaRPr sz="2800"/>
          </a:p>
          <a:p>
            <a:pPr lvl="1">
              <a:lnSpc>
                <a:spcPct val="70000"/>
              </a:lnSpc>
              <a:defRPr sz="1800"/>
            </a:pPr>
            <a:r>
              <a:rPr b="1" sz="2800">
                <a:latin typeface="Palatino"/>
                <a:ea typeface="Palatino"/>
                <a:cs typeface="Palatino"/>
                <a:sym typeface="Palatino"/>
              </a:rPr>
              <a:t>new</a:t>
            </a:r>
            <a:r>
              <a:rPr sz="2800">
                <a:latin typeface="Palatino"/>
                <a:ea typeface="Palatino"/>
                <a:cs typeface="Palatino"/>
                <a:sym typeface="Palatino"/>
              </a:rPr>
              <a:t> FileDialog(</a:t>
            </a:r>
            <a:r>
              <a:rPr sz="2800"/>
              <a:t> 親ウィンドウ,  タイトル,</a:t>
            </a:r>
            <a:br>
              <a:rPr sz="2800"/>
            </a:br>
            <a:r>
              <a:rPr sz="2800"/>
              <a:t>  </a:t>
            </a:r>
            <a:r>
              <a:rPr sz="2800">
                <a:latin typeface="Palatino"/>
                <a:ea typeface="Palatino"/>
                <a:cs typeface="Palatino"/>
                <a:sym typeface="Palatino"/>
              </a:rPr>
              <a:t>FileDialog.LOAD ); </a:t>
            </a:r>
            <a:r>
              <a:rPr sz="2800"/>
              <a:t> // ファイル読み込み用</a:t>
            </a:r>
            <a:endParaRPr sz="2800"/>
          </a:p>
          <a:p>
            <a:pPr lvl="1">
              <a:lnSpc>
                <a:spcPct val="70000"/>
              </a:lnSpc>
              <a:defRPr sz="1800"/>
            </a:pPr>
            <a:r>
              <a:rPr b="1" sz="2800">
                <a:latin typeface="Palatino"/>
                <a:ea typeface="Palatino"/>
                <a:cs typeface="Palatino"/>
                <a:sym typeface="Palatino"/>
              </a:rPr>
              <a:t>new</a:t>
            </a:r>
            <a:r>
              <a:rPr sz="2800">
                <a:latin typeface="Palatino"/>
                <a:ea typeface="Palatino"/>
                <a:cs typeface="Palatino"/>
                <a:sym typeface="Palatino"/>
              </a:rPr>
              <a:t> FileDialog(</a:t>
            </a:r>
            <a:r>
              <a:rPr sz="2800"/>
              <a:t> 親ウィンドウ,  タイトル,  </a:t>
            </a:r>
            <a:br>
              <a:rPr sz="2800"/>
            </a:br>
            <a:r>
              <a:rPr sz="2800">
                <a:latin typeface="Palatino"/>
                <a:ea typeface="Palatino"/>
                <a:cs typeface="Palatino"/>
                <a:sym typeface="Palatino"/>
              </a:rPr>
              <a:t>FileDialog.SAVE );	</a:t>
            </a:r>
            <a:r>
              <a:rPr sz="2800"/>
              <a:t> // ファイル書き込み用</a:t>
            </a:r>
            <a:endParaRPr sz="2800"/>
          </a:p>
          <a:p>
            <a:pPr lvl="0">
              <a:lnSpc>
                <a:spcPct val="70000"/>
              </a:lnSpc>
              <a:buBlip>
                <a:blip r:embed="rId2"/>
              </a:buBlip>
              <a:defRPr sz="1800"/>
            </a:pPr>
            <a:r>
              <a:rPr sz="2800"/>
              <a:t>３番目のパラメータが省略されたときは、読み込み用</a:t>
            </a:r>
            <a:endParaRPr sz="2800"/>
          </a:p>
          <a:p>
            <a:pPr lvl="0">
              <a:lnSpc>
                <a:spcPct val="70000"/>
              </a:lnSpc>
              <a:buBlip>
                <a:blip r:embed="rId2"/>
              </a:buBlip>
              <a:defRPr sz="1800"/>
            </a:pPr>
            <a:r>
              <a:rPr sz="2800"/>
              <a:t>アプリケーションがウィンドウを持たない場合は、</a:t>
            </a:r>
            <a:br>
              <a:rPr sz="2800"/>
            </a:br>
            <a:r>
              <a:rPr b="1" sz="2800"/>
              <a:t>new</a:t>
            </a:r>
            <a:r>
              <a:rPr sz="2800"/>
              <a:t> Frame( )などでダミーの親ウィンドウを指定</a:t>
            </a:r>
            <a:endParaRPr sz="2800"/>
          </a:p>
          <a:p>
            <a:pPr lvl="0">
              <a:lnSpc>
                <a:spcPct val="70000"/>
              </a:lnSpc>
              <a:buBlip>
                <a:blip r:embed="rId2"/>
              </a:buBlip>
              <a:defRPr sz="1800"/>
            </a:pPr>
            <a:r>
              <a:rPr sz="2800"/>
              <a:t>setVisible( </a:t>
            </a:r>
            <a:r>
              <a:rPr b="1" sz="2800"/>
              <a:t>true</a:t>
            </a:r>
            <a:r>
              <a:rPr sz="2800"/>
              <a:t> )で表示をさせてから、入力を受け取る</a:t>
            </a:r>
            <a:endParaRPr sz="2800"/>
          </a:p>
          <a:p>
            <a:pPr lvl="0">
              <a:lnSpc>
                <a:spcPct val="70000"/>
              </a:lnSpc>
              <a:spcBef>
                <a:spcPts val="0"/>
              </a:spcBef>
              <a:buBlip>
                <a:blip r:embed="rId2"/>
              </a:buBlip>
              <a:defRPr sz="1800"/>
            </a:pPr>
            <a:r>
              <a:rPr sz="2800"/>
              <a:t>String	getDirectory( )		// そのファイルのあるフォルダへの絶対パスを返す</a:t>
            </a:r>
            <a:endParaRPr sz="2800"/>
          </a:p>
          <a:p>
            <a:pPr lvl="0">
              <a:lnSpc>
                <a:spcPct val="70000"/>
              </a:lnSpc>
              <a:spcBef>
                <a:spcPts val="0"/>
              </a:spcBef>
              <a:buBlip>
                <a:blip r:embed="rId2"/>
              </a:buBlip>
              <a:defRPr sz="1800"/>
            </a:pPr>
            <a:r>
              <a:rPr sz="2800"/>
              <a:t>String	getFile( )		// そのファイルの名前を返す</a:t>
            </a: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4" name="Shape 44"/>
          <p:cNvSpPr/>
          <p:nvPr>
            <p:ph type="title"/>
          </p:nvPr>
        </p:nvSpPr>
        <p:spPr>
          <a:prstGeom prst="rect">
            <a:avLst/>
          </a:prstGeom>
        </p:spPr>
        <p:txBody>
          <a:bodyPr/>
          <a:lstStyle/>
          <a:p>
            <a:pPr lvl="0">
              <a:defRPr b="0" sz="1800"/>
            </a:pPr>
            <a:r>
              <a:rPr b="1" sz="4600"/>
              <a:t>キーリスナーの登録</a:t>
            </a:r>
          </a:p>
        </p:txBody>
      </p:sp>
      <p:sp>
        <p:nvSpPr>
          <p:cNvPr id="45" name="Shape 45"/>
          <p:cNvSpPr/>
          <p:nvPr>
            <p:ph type="body" idx="1"/>
          </p:nvPr>
        </p:nvSpPr>
        <p:spPr>
          <a:prstGeom prst="rect">
            <a:avLst/>
          </a:prstGeom>
        </p:spPr>
        <p:txBody>
          <a:bodyPr/>
          <a:lstStyle/>
          <a:p>
            <a:pPr lvl="0">
              <a:buBlip>
                <a:blip r:embed="rId2"/>
              </a:buBlip>
              <a:defRPr sz="1800"/>
            </a:pPr>
            <a:r>
              <a:rPr sz="3200"/>
              <a:t>addKeyListener</a:t>
            </a:r>
            <a:r>
              <a:rPr sz="3200"/>
              <a:t>(  対処するオブジェクト ）</a:t>
            </a:r>
            <a:endParaRPr sz="3200"/>
          </a:p>
          <a:p>
            <a:pPr lvl="1">
              <a:defRPr sz="1800"/>
            </a:pPr>
            <a:r>
              <a:rPr sz="3200"/>
              <a:t>addKeyListener( </a:t>
            </a:r>
            <a:r>
              <a:rPr b="1" sz="3200">
                <a:latin typeface="Palatino"/>
                <a:ea typeface="Palatino"/>
                <a:cs typeface="Palatino"/>
                <a:sym typeface="Palatino"/>
              </a:rPr>
              <a:t>this</a:t>
            </a:r>
            <a:r>
              <a:rPr sz="3200"/>
              <a:t> );</a:t>
            </a:r>
          </a:p>
        </p:txBody>
      </p:sp>
    </p:spTree>
  </p:cSld>
  <p:clrMapOvr>
    <a:masterClrMapping/>
  </p:clrMapOvr>
  <p:transition spd="med" advClick="1"/>
</p:sld>
</file>

<file path=ppt/slides/slide5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3" name="Shape 183"/>
          <p:cNvSpPr/>
          <p:nvPr>
            <p:ph type="title"/>
          </p:nvPr>
        </p:nvSpPr>
        <p:spPr>
          <a:prstGeom prst="rect">
            <a:avLst/>
          </a:prstGeom>
        </p:spPr>
        <p:txBody>
          <a:bodyPr/>
          <a:lstStyle/>
          <a:p>
            <a:pPr lvl="0">
              <a:defRPr b="0" sz="1800"/>
            </a:pPr>
            <a:r>
              <a:rPr b="1" sz="4600"/>
              <a:t>読むための書き方（Applet）</a:t>
            </a:r>
          </a:p>
        </p:txBody>
      </p:sp>
      <p:sp>
        <p:nvSpPr>
          <p:cNvPr id="184" name="Shape 184"/>
          <p:cNvSpPr/>
          <p:nvPr>
            <p:ph type="body" idx="1"/>
          </p:nvPr>
        </p:nvSpPr>
        <p:spPr>
          <a:prstGeom prst="rect">
            <a:avLst/>
          </a:prstGeom>
        </p:spPr>
        <p:txBody>
          <a:bodyPr/>
          <a:lstStyle/>
          <a:p>
            <a:pPr lvl="0">
              <a:buBlip>
                <a:blip r:embed="rId2"/>
              </a:buBlip>
              <a:defRPr sz="1800"/>
            </a:pPr>
            <a:r>
              <a:rPr b="1" sz="2800"/>
              <a:t>import</a:t>
            </a:r>
            <a:r>
              <a:rPr sz="2800"/>
              <a:t> java.io.*;</a:t>
            </a:r>
            <a:endParaRPr sz="2800"/>
          </a:p>
          <a:p>
            <a:pPr lvl="0">
              <a:buBlip>
                <a:blip r:embed="rId2"/>
              </a:buBlip>
              <a:defRPr sz="1800"/>
            </a:pPr>
            <a:r>
              <a:rPr b="1" sz="2800"/>
              <a:t>import</a:t>
            </a:r>
            <a:r>
              <a:rPr sz="2800"/>
              <a:t> java.net.*;</a:t>
            </a:r>
            <a:endParaRPr sz="2800"/>
          </a:p>
          <a:p>
            <a:pPr lvl="0">
              <a:buBlip>
                <a:blip r:embed="rId2"/>
              </a:buBlip>
              <a:defRPr sz="1800"/>
            </a:pPr>
            <a:endParaRPr sz="2800"/>
          </a:p>
          <a:p>
            <a:pPr lvl="0">
              <a:buBlip>
                <a:blip r:embed="rId2"/>
              </a:buBlip>
              <a:defRPr sz="1800"/>
            </a:pPr>
            <a:r>
              <a:rPr sz="2800"/>
              <a:t>URL  </a:t>
            </a:r>
            <a:r>
              <a:rPr i="1" sz="2800"/>
              <a:t>url</a:t>
            </a:r>
            <a:r>
              <a:rPr sz="2800"/>
              <a:t> = </a:t>
            </a:r>
            <a:r>
              <a:rPr b="1" sz="2800"/>
              <a:t>new</a:t>
            </a:r>
            <a:r>
              <a:rPr sz="2800"/>
              <a:t> URL( getCodeBase( ), "filename" );</a:t>
            </a:r>
            <a:endParaRPr sz="2800"/>
          </a:p>
          <a:p>
            <a:pPr lvl="0">
              <a:buBlip>
                <a:blip r:embed="rId2"/>
              </a:buBlip>
              <a:defRPr sz="1800"/>
            </a:pPr>
            <a:r>
              <a:rPr sz="2800"/>
              <a:t>BufferedReader     </a:t>
            </a:r>
            <a:r>
              <a:rPr i="1" sz="2800"/>
              <a:t>br</a:t>
            </a:r>
            <a:r>
              <a:rPr sz="2800"/>
              <a:t> = </a:t>
            </a:r>
            <a:r>
              <a:rPr b="1" sz="2800"/>
              <a:t>new</a:t>
            </a:r>
            <a:r>
              <a:rPr sz="2800"/>
              <a:t>   BufferedReader( </a:t>
            </a:r>
            <a:br>
              <a:rPr sz="2800"/>
            </a:br>
            <a:r>
              <a:rPr sz="2800"/>
              <a:t>     </a:t>
            </a:r>
            <a:r>
              <a:rPr b="1" sz="2800"/>
              <a:t>new</a:t>
            </a:r>
            <a:r>
              <a:rPr sz="2800"/>
              <a:t> InputStreamReader(  </a:t>
            </a:r>
            <a:r>
              <a:rPr i="1" sz="2800"/>
              <a:t>url.</a:t>
            </a:r>
            <a:r>
              <a:rPr sz="2800"/>
              <a:t>openStream( )  ) );</a:t>
            </a:r>
            <a:endParaRPr sz="2800"/>
          </a:p>
          <a:p>
            <a:pPr lvl="0">
              <a:buBlip>
                <a:blip r:embed="rId2"/>
              </a:buBlip>
              <a:defRPr sz="1800"/>
            </a:pPr>
            <a:endParaRPr sz="2800"/>
          </a:p>
          <a:p>
            <a:pPr lvl="0">
              <a:buBlip>
                <a:blip r:embed="rId2"/>
              </a:buBlip>
              <a:defRPr sz="1800"/>
            </a:pPr>
            <a:r>
              <a:rPr b="1" sz="2800"/>
              <a:t>while</a:t>
            </a:r>
            <a:r>
              <a:rPr sz="2800"/>
              <a:t> ( </a:t>
            </a:r>
            <a:r>
              <a:rPr i="1" sz="2800"/>
              <a:t>br</a:t>
            </a:r>
            <a:r>
              <a:rPr sz="2800"/>
              <a:t>.ready( ) )  { String </a:t>
            </a:r>
            <a:r>
              <a:rPr i="1" sz="2800"/>
              <a:t>line</a:t>
            </a:r>
            <a:r>
              <a:rPr sz="2800"/>
              <a:t> = </a:t>
            </a:r>
            <a:r>
              <a:rPr i="1" sz="2800"/>
              <a:t>br</a:t>
            </a:r>
            <a:r>
              <a:rPr sz="2800"/>
              <a:t>.readLine( ); }</a:t>
            </a:r>
            <a:endParaRPr sz="2800"/>
          </a:p>
          <a:p>
            <a:pPr lvl="0">
              <a:buBlip>
                <a:blip r:embed="rId2"/>
              </a:buBlip>
              <a:defRPr sz="1800"/>
            </a:pPr>
            <a:r>
              <a:rPr i="1" sz="2800"/>
              <a:t>br</a:t>
            </a:r>
            <a:r>
              <a:rPr sz="2800"/>
              <a:t>.close( );</a:t>
            </a:r>
            <a:endParaRPr sz="2800"/>
          </a:p>
          <a:p>
            <a:pPr lvl="0">
              <a:buBlip>
                <a:blip r:embed="rId2"/>
              </a:buBlip>
              <a:defRPr sz="1800"/>
            </a:pPr>
            <a:r>
              <a:rPr sz="2800"/>
              <a:t>ただし、try〜catchで囲む必要がある。</a:t>
            </a:r>
          </a:p>
        </p:txBody>
      </p:sp>
    </p:spTree>
  </p:cSld>
  <p:clrMapOvr>
    <a:masterClrMapping/>
  </p:clrMapOvr>
  <p:transition spd="med" advClick="1"/>
</p:sld>
</file>

<file path=ppt/slides/slide5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6" name="Shape 186"/>
          <p:cNvSpPr/>
          <p:nvPr>
            <p:ph type="title"/>
          </p:nvPr>
        </p:nvSpPr>
        <p:spPr>
          <a:prstGeom prst="rect">
            <a:avLst/>
          </a:prstGeom>
        </p:spPr>
        <p:txBody>
          <a:bodyPr/>
          <a:lstStyle/>
          <a:p>
            <a:pPr lvl="0">
              <a:defRPr b="0" sz="1800"/>
            </a:pPr>
            <a:r>
              <a:rPr b="1" sz="4600"/>
              <a:t>Networkへのアクセス（Application）</a:t>
            </a:r>
          </a:p>
        </p:txBody>
      </p:sp>
      <p:sp>
        <p:nvSpPr>
          <p:cNvPr id="187" name="Shape 187"/>
          <p:cNvSpPr/>
          <p:nvPr>
            <p:ph type="body" idx="1"/>
          </p:nvPr>
        </p:nvSpPr>
        <p:spPr>
          <a:prstGeom prst="rect">
            <a:avLst/>
          </a:prstGeom>
        </p:spPr>
        <p:txBody>
          <a:bodyPr/>
          <a:lstStyle/>
          <a:p>
            <a:pPr lvl="0">
              <a:buBlip>
                <a:blip r:embed="rId2"/>
              </a:buBlip>
              <a:defRPr sz="1800"/>
            </a:pPr>
            <a:r>
              <a:rPr b="1" sz="2800"/>
              <a:t>import</a:t>
            </a:r>
            <a:r>
              <a:rPr sz="2800"/>
              <a:t> java.io.*;</a:t>
            </a:r>
            <a:endParaRPr sz="2800"/>
          </a:p>
          <a:p>
            <a:pPr lvl="0">
              <a:buBlip>
                <a:blip r:embed="rId2"/>
              </a:buBlip>
              <a:defRPr sz="1800"/>
            </a:pPr>
            <a:r>
              <a:rPr b="1" sz="2800"/>
              <a:t>import</a:t>
            </a:r>
            <a:r>
              <a:rPr sz="2800"/>
              <a:t> java.net.*;</a:t>
            </a:r>
            <a:endParaRPr sz="2800"/>
          </a:p>
          <a:p>
            <a:pPr lvl="0">
              <a:buBlip>
                <a:blip r:embed="rId2"/>
              </a:buBlip>
              <a:defRPr sz="1800"/>
            </a:pPr>
            <a:endParaRPr sz="2800"/>
          </a:p>
          <a:p>
            <a:pPr lvl="0">
              <a:buBlip>
                <a:blip r:embed="rId2"/>
              </a:buBlip>
              <a:defRPr sz="1800"/>
            </a:pPr>
            <a:r>
              <a:rPr sz="2800"/>
              <a:t>URL  </a:t>
            </a:r>
            <a:r>
              <a:rPr i="1" sz="2800"/>
              <a:t>url</a:t>
            </a:r>
            <a:r>
              <a:rPr sz="2800"/>
              <a:t> = </a:t>
            </a:r>
            <a:r>
              <a:rPr b="1" sz="2800"/>
              <a:t>new</a:t>
            </a:r>
            <a:r>
              <a:rPr sz="2800"/>
              <a:t> URL( "http://urladdress" );</a:t>
            </a:r>
            <a:endParaRPr sz="2800"/>
          </a:p>
          <a:p>
            <a:pPr lvl="0">
              <a:buBlip>
                <a:blip r:embed="rId2"/>
              </a:buBlip>
              <a:defRPr sz="1800"/>
            </a:pPr>
            <a:r>
              <a:rPr sz="2800"/>
              <a:t>BufferedReader     </a:t>
            </a:r>
            <a:r>
              <a:rPr i="1" sz="2800"/>
              <a:t>br</a:t>
            </a:r>
            <a:r>
              <a:rPr sz="2800"/>
              <a:t> = </a:t>
            </a:r>
            <a:r>
              <a:rPr b="1" sz="2800"/>
              <a:t>new</a:t>
            </a:r>
            <a:r>
              <a:rPr sz="2800"/>
              <a:t>   BufferedReader( </a:t>
            </a:r>
            <a:br>
              <a:rPr sz="2800"/>
            </a:br>
            <a:r>
              <a:rPr sz="2800"/>
              <a:t>     </a:t>
            </a:r>
            <a:r>
              <a:rPr b="1" sz="2800"/>
              <a:t>new</a:t>
            </a:r>
            <a:r>
              <a:rPr sz="2800"/>
              <a:t> InputStreamReader(  </a:t>
            </a:r>
            <a:r>
              <a:rPr i="1" sz="2800"/>
              <a:t>url.</a:t>
            </a:r>
            <a:r>
              <a:rPr sz="2800"/>
              <a:t>openStream( )  ) );</a:t>
            </a:r>
            <a:endParaRPr sz="2800"/>
          </a:p>
          <a:p>
            <a:pPr lvl="0">
              <a:buBlip>
                <a:blip r:embed="rId2"/>
              </a:buBlip>
              <a:defRPr sz="1800"/>
            </a:pPr>
            <a:endParaRPr sz="2800"/>
          </a:p>
          <a:p>
            <a:pPr lvl="0">
              <a:buBlip>
                <a:blip r:embed="rId2"/>
              </a:buBlip>
              <a:defRPr sz="1800"/>
            </a:pPr>
            <a:r>
              <a:rPr b="1" sz="2800"/>
              <a:t>while</a:t>
            </a:r>
            <a:r>
              <a:rPr sz="2800"/>
              <a:t> ( </a:t>
            </a:r>
            <a:r>
              <a:rPr i="1" sz="2800"/>
              <a:t>br</a:t>
            </a:r>
            <a:r>
              <a:rPr sz="2800"/>
              <a:t>.ready( ) )  { String </a:t>
            </a:r>
            <a:r>
              <a:rPr i="1" sz="2800"/>
              <a:t>line</a:t>
            </a:r>
            <a:r>
              <a:rPr sz="2800"/>
              <a:t> = </a:t>
            </a:r>
            <a:r>
              <a:rPr i="1" sz="2800"/>
              <a:t>br</a:t>
            </a:r>
            <a:r>
              <a:rPr sz="2800"/>
              <a:t>.readLine( ); }</a:t>
            </a:r>
            <a:endParaRPr sz="2800"/>
          </a:p>
          <a:p>
            <a:pPr lvl="0">
              <a:buBlip>
                <a:blip r:embed="rId2"/>
              </a:buBlip>
              <a:defRPr sz="1800"/>
            </a:pPr>
            <a:r>
              <a:rPr i="1" sz="2800"/>
              <a:t>br</a:t>
            </a:r>
            <a:r>
              <a:rPr sz="2800"/>
              <a:t>.close( );</a:t>
            </a:r>
            <a:endParaRPr sz="2800"/>
          </a:p>
          <a:p>
            <a:pPr lvl="0">
              <a:buBlip>
                <a:blip r:embed="rId2"/>
              </a:buBlip>
              <a:defRPr sz="1800"/>
            </a:pPr>
            <a:r>
              <a:rPr sz="2800"/>
              <a:t>ただし、try〜catchで囲む必要がある。</a:t>
            </a:r>
          </a:p>
        </p:txBody>
      </p:sp>
    </p:spTree>
  </p:cSld>
  <p:clrMapOvr>
    <a:masterClrMapping/>
  </p:clrMapOvr>
  <p:transition spd="med" advClick="1"/>
</p:sld>
</file>

<file path=ppt/slides/slide5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9" name="Shape 189"/>
          <p:cNvSpPr/>
          <p:nvPr>
            <p:ph type="title"/>
          </p:nvPr>
        </p:nvSpPr>
        <p:spPr>
          <a:prstGeom prst="rect">
            <a:avLst/>
          </a:prstGeom>
        </p:spPr>
        <p:txBody>
          <a:bodyPr/>
          <a:lstStyle/>
          <a:p>
            <a:pPr lvl="0">
              <a:defRPr b="0" sz="1800"/>
            </a:pPr>
            <a:r>
              <a:rPr b="1" sz="4600"/>
              <a:t>ファイルのエンコーディング</a:t>
            </a:r>
          </a:p>
        </p:txBody>
      </p:sp>
      <p:sp>
        <p:nvSpPr>
          <p:cNvPr id="190" name="Shape 190"/>
          <p:cNvSpPr/>
          <p:nvPr>
            <p:ph type="body" idx="1"/>
          </p:nvPr>
        </p:nvSpPr>
        <p:spPr>
          <a:prstGeom prst="rect">
            <a:avLst/>
          </a:prstGeom>
        </p:spPr>
        <p:txBody>
          <a:bodyPr/>
          <a:lstStyle/>
          <a:p>
            <a:pPr lvl="0">
              <a:buBlip>
                <a:blip r:embed="rId2"/>
              </a:buBlip>
              <a:defRPr sz="1800"/>
            </a:pPr>
            <a:r>
              <a:rPr sz="3000"/>
              <a:t>文字コード</a:t>
            </a:r>
            <a:endParaRPr sz="3000"/>
          </a:p>
          <a:p>
            <a:pPr lvl="1">
              <a:defRPr sz="1800"/>
            </a:pPr>
            <a:r>
              <a:rPr sz="3000"/>
              <a:t>ASCIIコード（アメリカが作りました）</a:t>
            </a:r>
            <a:endParaRPr sz="3000"/>
          </a:p>
          <a:p>
            <a:pPr lvl="1">
              <a:defRPr sz="1800"/>
            </a:pPr>
            <a:r>
              <a:rPr sz="3000"/>
              <a:t>１バイトの文字コード</a:t>
            </a:r>
            <a:endParaRPr sz="3000"/>
          </a:p>
          <a:p>
            <a:pPr lvl="0">
              <a:buBlip>
                <a:blip r:embed="rId2"/>
              </a:buBlip>
              <a:defRPr sz="1800"/>
            </a:pPr>
            <a:endParaRPr sz="3000"/>
          </a:p>
          <a:p>
            <a:pPr lvl="0">
              <a:buBlip>
                <a:blip r:embed="rId2"/>
              </a:buBlip>
              <a:defRPr sz="1800"/>
            </a:pPr>
            <a:r>
              <a:rPr sz="3000"/>
              <a:t>漢字も入った日本語コード</a:t>
            </a:r>
            <a:endParaRPr sz="3000"/>
          </a:p>
          <a:p>
            <a:pPr lvl="1">
              <a:defRPr sz="1800"/>
            </a:pPr>
            <a:r>
              <a:rPr sz="3000"/>
              <a:t>JIS X0208規格　（ISO-2022-jpコード）</a:t>
            </a:r>
            <a:endParaRPr sz="3000"/>
          </a:p>
          <a:p>
            <a:pPr lvl="1">
              <a:defRPr sz="1800"/>
            </a:pPr>
            <a:r>
              <a:rPr sz="3000"/>
              <a:t>半角カタカナ使いたい</a:t>
            </a:r>
            <a:endParaRPr sz="3000"/>
          </a:p>
          <a:p>
            <a:pPr lvl="2">
              <a:defRPr sz="1800"/>
            </a:pPr>
            <a:r>
              <a:rPr sz="3000"/>
              <a:t>Shift JISコード（Windows, Mac OS）</a:t>
            </a:r>
            <a:endParaRPr sz="3000"/>
          </a:p>
          <a:p>
            <a:pPr lvl="1">
              <a:defRPr sz="1800"/>
            </a:pPr>
            <a:r>
              <a:rPr sz="3000"/>
              <a:t>プログラム的に簡単に扱いたい</a:t>
            </a:r>
            <a:endParaRPr sz="3000"/>
          </a:p>
          <a:p>
            <a:pPr lvl="2">
              <a:defRPr sz="1800"/>
            </a:pPr>
            <a:r>
              <a:rPr sz="3000"/>
              <a:t>EUCコード（サーバ関係）</a:t>
            </a:r>
          </a:p>
        </p:txBody>
      </p:sp>
    </p:spTree>
  </p:cSld>
  <p:clrMapOvr>
    <a:masterClrMapping/>
  </p:clrMapOvr>
  <p:transition spd="med" advClick="1"/>
</p:sld>
</file>

<file path=ppt/slides/slide5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2" name="Shape 192"/>
          <p:cNvSpPr/>
          <p:nvPr>
            <p:ph type="title"/>
          </p:nvPr>
        </p:nvSpPr>
        <p:spPr>
          <a:prstGeom prst="rect">
            <a:avLst/>
          </a:prstGeom>
        </p:spPr>
        <p:txBody>
          <a:bodyPr/>
          <a:lstStyle/>
          <a:p>
            <a:pPr lvl="0">
              <a:defRPr b="0" sz="1800"/>
            </a:pPr>
            <a:r>
              <a:rPr b="1" sz="4600"/>
              <a:t>Unicode</a:t>
            </a:r>
          </a:p>
        </p:txBody>
      </p:sp>
      <p:sp>
        <p:nvSpPr>
          <p:cNvPr id="193" name="Shape 193"/>
          <p:cNvSpPr/>
          <p:nvPr>
            <p:ph type="body" idx="1"/>
          </p:nvPr>
        </p:nvSpPr>
        <p:spPr>
          <a:xfrm>
            <a:off x="1270000" y="1739900"/>
            <a:ext cx="10464800" cy="7658100"/>
          </a:xfrm>
          <a:prstGeom prst="rect">
            <a:avLst/>
          </a:prstGeom>
        </p:spPr>
        <p:txBody>
          <a:bodyPr/>
          <a:lstStyle/>
          <a:p>
            <a:pPr lvl="0">
              <a:buBlip>
                <a:blip r:embed="rId2"/>
              </a:buBlip>
              <a:defRPr sz="1800"/>
            </a:pPr>
            <a:r>
              <a:rPr sz="3000"/>
              <a:t>Unicode</a:t>
            </a:r>
            <a:endParaRPr sz="3000"/>
          </a:p>
          <a:p>
            <a:pPr lvl="1">
              <a:defRPr sz="1800"/>
            </a:pPr>
            <a:r>
              <a:rPr sz="3000"/>
              <a:t>全世界統一コード</a:t>
            </a:r>
            <a:endParaRPr sz="3000"/>
          </a:p>
          <a:p>
            <a:pPr lvl="1">
              <a:defRPr sz="1800"/>
            </a:pPr>
            <a:r>
              <a:rPr sz="3000"/>
              <a:t>ASCIIコードと互換性を持ちたい</a:t>
            </a:r>
            <a:endParaRPr sz="3000"/>
          </a:p>
          <a:p>
            <a:pPr lvl="1">
              <a:defRPr sz="1800"/>
            </a:pPr>
            <a:r>
              <a:rPr sz="3000"/>
              <a:t>２バイトコード／４バイトコード</a:t>
            </a:r>
            <a:endParaRPr sz="3000"/>
          </a:p>
          <a:p>
            <a:pPr lvl="0">
              <a:buBlip>
                <a:blip r:embed="rId2"/>
              </a:buBlip>
              <a:defRPr sz="1800"/>
            </a:pPr>
            <a:r>
              <a:rPr sz="3000"/>
              <a:t>UCS（UCS-2/UCS-4）</a:t>
            </a:r>
            <a:endParaRPr sz="3000"/>
          </a:p>
          <a:p>
            <a:pPr lvl="1">
              <a:defRPr sz="1800"/>
            </a:pPr>
            <a:r>
              <a:rPr sz="3000"/>
              <a:t>Unicode上の文字の字形と文字コード</a:t>
            </a:r>
            <a:endParaRPr sz="3000"/>
          </a:p>
          <a:p>
            <a:pPr lvl="0">
              <a:buBlip>
                <a:blip r:embed="rId2"/>
              </a:buBlip>
              <a:defRPr sz="1800"/>
            </a:pPr>
            <a:r>
              <a:rPr sz="3000"/>
              <a:t>UTF</a:t>
            </a:r>
            <a:endParaRPr sz="3000"/>
          </a:p>
          <a:p>
            <a:pPr lvl="1">
              <a:defRPr sz="1800"/>
            </a:pPr>
            <a:r>
              <a:rPr sz="3000"/>
              <a:t>それを実際のブラウザなどで表現するときのコード</a:t>
            </a:r>
            <a:endParaRPr sz="3000"/>
          </a:p>
          <a:p>
            <a:pPr lvl="1">
              <a:defRPr sz="1800"/>
            </a:pPr>
            <a:r>
              <a:rPr sz="3000"/>
              <a:t>UTF-8 / UTF-16 / UTF-32</a:t>
            </a:r>
            <a:endParaRPr sz="3000"/>
          </a:p>
          <a:p>
            <a:pPr lvl="1">
              <a:defRPr sz="1800"/>
            </a:pPr>
            <a:r>
              <a:rPr sz="3000"/>
              <a:t>UTF-8は、1バイトで使う限りASCIIコードと同じ</a:t>
            </a:r>
          </a:p>
        </p:txBody>
      </p:sp>
    </p:spTree>
  </p:cSld>
  <p:clrMapOvr>
    <a:masterClrMapping/>
  </p:clrMapOvr>
  <p:transition spd="med" advClick="1"/>
</p:sld>
</file>

<file path=ppt/slides/slide5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5" name="Shape 195"/>
          <p:cNvSpPr/>
          <p:nvPr>
            <p:ph type="title"/>
          </p:nvPr>
        </p:nvSpPr>
        <p:spPr>
          <a:prstGeom prst="rect">
            <a:avLst/>
          </a:prstGeom>
        </p:spPr>
        <p:txBody>
          <a:bodyPr/>
          <a:lstStyle/>
          <a:p>
            <a:pPr lvl="0">
              <a:defRPr b="0" sz="1800"/>
            </a:pPr>
            <a:r>
              <a:rPr b="1" sz="4600"/>
              <a:t>Unicode Normalization Form</a:t>
            </a:r>
          </a:p>
        </p:txBody>
      </p:sp>
      <p:sp>
        <p:nvSpPr>
          <p:cNvPr id="196" name="Shape 196"/>
          <p:cNvSpPr/>
          <p:nvPr>
            <p:ph type="body" idx="1"/>
          </p:nvPr>
        </p:nvSpPr>
        <p:spPr>
          <a:prstGeom prst="rect">
            <a:avLst/>
          </a:prstGeom>
        </p:spPr>
        <p:txBody>
          <a:bodyPr/>
          <a:lstStyle/>
          <a:p>
            <a:pPr lvl="0">
              <a:buBlip>
                <a:blip r:embed="rId2"/>
              </a:buBlip>
              <a:defRPr sz="1800"/>
            </a:pPr>
            <a:r>
              <a:rPr sz="3000"/>
              <a:t>NFC</a:t>
            </a:r>
            <a:endParaRPr sz="3000"/>
          </a:p>
          <a:p>
            <a:pPr lvl="1">
              <a:defRPr sz="1800"/>
            </a:pPr>
            <a:r>
              <a:rPr sz="3000"/>
              <a:t>が、ぱ、ば、ざ、⇒そのまま１文字で表現される</a:t>
            </a:r>
            <a:endParaRPr sz="3000"/>
          </a:p>
          <a:p>
            <a:pPr lvl="0">
              <a:buBlip>
                <a:blip r:embed="rId2"/>
              </a:buBlip>
              <a:defRPr sz="1800"/>
            </a:pPr>
            <a:endParaRPr sz="3000"/>
          </a:p>
          <a:p>
            <a:pPr lvl="0">
              <a:buBlip>
                <a:blip r:embed="rId2"/>
              </a:buBlip>
              <a:defRPr sz="1800"/>
            </a:pPr>
            <a:r>
              <a:rPr sz="3000"/>
              <a:t>NFD</a:t>
            </a:r>
            <a:endParaRPr sz="3000"/>
          </a:p>
          <a:p>
            <a:pPr lvl="1">
              <a:defRPr sz="1800"/>
            </a:pPr>
            <a:r>
              <a:rPr sz="3000"/>
              <a:t>が⇒か＋゛、å ⇒ a + ○</a:t>
            </a:r>
          </a:p>
        </p:txBody>
      </p:sp>
    </p:spTree>
  </p:cSld>
  <p:clrMapOvr>
    <a:masterClrMapping/>
  </p:clrMapOvr>
  <p:transition spd="med" advClick="1"/>
</p:sld>
</file>

<file path=ppt/slides/slide5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8" name="Shape 198"/>
          <p:cNvSpPr/>
          <p:nvPr>
            <p:ph type="title"/>
          </p:nvPr>
        </p:nvSpPr>
        <p:spPr>
          <a:prstGeom prst="rect">
            <a:avLst/>
          </a:prstGeom>
        </p:spPr>
        <p:txBody>
          <a:bodyPr/>
          <a:lstStyle/>
          <a:p>
            <a:pPr lvl="0">
              <a:defRPr b="0" sz="1800"/>
            </a:pPr>
            <a:r>
              <a:rPr b="1" sz="4600"/>
              <a:t>入力ストリームでエンコード指定</a:t>
            </a:r>
          </a:p>
        </p:txBody>
      </p:sp>
      <p:sp>
        <p:nvSpPr>
          <p:cNvPr id="199" name="Shape 199"/>
          <p:cNvSpPr/>
          <p:nvPr>
            <p:ph type="body" idx="1"/>
          </p:nvPr>
        </p:nvSpPr>
        <p:spPr>
          <a:prstGeom prst="rect">
            <a:avLst/>
          </a:prstGeom>
        </p:spPr>
        <p:txBody>
          <a:bodyPr/>
          <a:lstStyle/>
          <a:p>
            <a:pPr lvl="0">
              <a:buBlip>
                <a:blip r:embed="rId2"/>
              </a:buBlip>
              <a:defRPr sz="1800"/>
            </a:pPr>
            <a:r>
              <a:rPr sz="3000"/>
              <a:t>アプレット/ネットワークアクセスの場合</a:t>
            </a:r>
            <a:endParaRPr sz="3000"/>
          </a:p>
          <a:p>
            <a:pPr lvl="1" marL="920416" indent="-323516">
              <a:defRPr sz="1800"/>
            </a:pPr>
            <a:r>
              <a:rPr sz="2800">
                <a:latin typeface="Palatino"/>
                <a:ea typeface="Palatino"/>
                <a:cs typeface="Palatino"/>
                <a:sym typeface="Palatino"/>
              </a:rPr>
              <a:t>InputStreamReader</a:t>
            </a:r>
            <a:r>
              <a:rPr sz="2800"/>
              <a:t>の２番目のパラメータで指定</a:t>
            </a:r>
            <a:endParaRPr sz="2800"/>
          </a:p>
          <a:p>
            <a:pPr lvl="1" marL="1086808" indent="-489908">
              <a:spcBef>
                <a:spcPts val="1200"/>
              </a:spcBef>
              <a:defRPr sz="1800"/>
            </a:pPr>
            <a:r>
              <a:rPr sz="2800">
                <a:latin typeface="Palatino"/>
                <a:ea typeface="Palatino"/>
                <a:cs typeface="Palatino"/>
                <a:sym typeface="Palatino"/>
              </a:rPr>
              <a:t>BufferedReader     </a:t>
            </a:r>
            <a:r>
              <a:rPr i="1" sz="2800">
                <a:latin typeface="Palatino"/>
                <a:ea typeface="Palatino"/>
                <a:cs typeface="Palatino"/>
                <a:sym typeface="Palatino"/>
              </a:rPr>
              <a:t>br</a:t>
            </a:r>
            <a:r>
              <a:rPr sz="2800">
                <a:latin typeface="Palatino"/>
                <a:ea typeface="Palatino"/>
                <a:cs typeface="Palatino"/>
                <a:sym typeface="Palatino"/>
              </a:rPr>
              <a:t> = </a:t>
            </a:r>
            <a:r>
              <a:rPr b="1" sz="2800">
                <a:latin typeface="Palatino"/>
                <a:ea typeface="Palatino"/>
                <a:cs typeface="Palatino"/>
                <a:sym typeface="Palatino"/>
              </a:rPr>
              <a:t>new</a:t>
            </a:r>
            <a:r>
              <a:rPr sz="2800">
                <a:latin typeface="Palatino"/>
                <a:ea typeface="Palatino"/>
                <a:cs typeface="Palatino"/>
                <a:sym typeface="Palatino"/>
              </a:rPr>
              <a:t>   BufferedReader( </a:t>
            </a:r>
            <a:br>
              <a:rPr sz="2800">
                <a:latin typeface="Palatino"/>
                <a:ea typeface="Palatino"/>
                <a:cs typeface="Palatino"/>
                <a:sym typeface="Palatino"/>
              </a:rPr>
            </a:br>
            <a:r>
              <a:rPr sz="2800">
                <a:latin typeface="Palatino"/>
                <a:ea typeface="Palatino"/>
                <a:cs typeface="Palatino"/>
                <a:sym typeface="Palatino"/>
              </a:rPr>
              <a:t> </a:t>
            </a:r>
            <a:r>
              <a:rPr b="1" sz="2800">
                <a:latin typeface="Palatino"/>
                <a:ea typeface="Palatino"/>
                <a:cs typeface="Palatino"/>
                <a:sym typeface="Palatino"/>
              </a:rPr>
              <a:t>new</a:t>
            </a:r>
            <a:r>
              <a:rPr sz="2800">
                <a:latin typeface="Palatino"/>
                <a:ea typeface="Palatino"/>
                <a:cs typeface="Palatino"/>
                <a:sym typeface="Palatino"/>
              </a:rPr>
              <a:t> InputStreamReader(  </a:t>
            </a:r>
            <a:r>
              <a:rPr i="1" sz="2800">
                <a:latin typeface="Palatino"/>
                <a:ea typeface="Palatino"/>
                <a:cs typeface="Palatino"/>
                <a:sym typeface="Palatino"/>
              </a:rPr>
              <a:t>url.</a:t>
            </a:r>
            <a:r>
              <a:rPr sz="2800">
                <a:latin typeface="Palatino"/>
                <a:ea typeface="Palatino"/>
                <a:cs typeface="Palatino"/>
                <a:sym typeface="Palatino"/>
              </a:rPr>
              <a:t>openStream( ), "UTF-8"  ) );</a:t>
            </a:r>
            <a:endParaRPr sz="2800">
              <a:latin typeface="Palatino"/>
              <a:ea typeface="Palatino"/>
              <a:cs typeface="Palatino"/>
              <a:sym typeface="Palatino"/>
            </a:endParaRPr>
          </a:p>
          <a:p>
            <a:pPr lvl="0" marL="743908" indent="-489908">
              <a:spcBef>
                <a:spcPts val="1200"/>
              </a:spcBef>
              <a:buClrTx/>
              <a:buFontTx/>
              <a:buBlip>
                <a:blip r:embed="rId2"/>
              </a:buBlip>
              <a:defRPr sz="1800"/>
            </a:pPr>
            <a:endParaRPr sz="2800">
              <a:latin typeface="Palatino"/>
              <a:ea typeface="Palatino"/>
              <a:cs typeface="Palatino"/>
              <a:sym typeface="Palatino"/>
            </a:endParaRPr>
          </a:p>
          <a:p>
            <a:pPr lvl="0" marL="743908" indent="-489908">
              <a:spcBef>
                <a:spcPts val="1200"/>
              </a:spcBef>
              <a:buClrTx/>
              <a:buFontTx/>
              <a:buBlip>
                <a:blip r:embed="rId2"/>
              </a:buBlip>
              <a:defRPr sz="1800"/>
            </a:pPr>
            <a:r>
              <a:rPr sz="2800">
                <a:latin typeface="Palatino"/>
                <a:ea typeface="Palatino"/>
                <a:cs typeface="Palatino"/>
                <a:sym typeface="Palatino"/>
              </a:rPr>
              <a:t>アプリケーションの場合</a:t>
            </a:r>
            <a:endParaRPr sz="2800">
              <a:latin typeface="Palatino"/>
              <a:ea typeface="Palatino"/>
              <a:cs typeface="Palatino"/>
              <a:sym typeface="Palatino"/>
            </a:endParaRPr>
          </a:p>
          <a:p>
            <a:pPr lvl="1" marL="1086808" indent="-489908">
              <a:spcBef>
                <a:spcPts val="1200"/>
              </a:spcBef>
              <a:defRPr sz="1800"/>
            </a:pPr>
            <a:r>
              <a:rPr sz="2800">
                <a:latin typeface="Palatino"/>
                <a:ea typeface="Palatino"/>
                <a:cs typeface="Palatino"/>
                <a:sym typeface="Palatino"/>
              </a:rPr>
              <a:t>一度InputStreamReader</a:t>
            </a:r>
            <a:r>
              <a:rPr sz="2800"/>
              <a:t>を介して、その２番目のパラメータで指定</a:t>
            </a:r>
            <a:endParaRPr sz="2800"/>
          </a:p>
          <a:p>
            <a:pPr lvl="1" marL="1086808" indent="-489908">
              <a:spcBef>
                <a:spcPts val="1200"/>
              </a:spcBef>
              <a:defRPr sz="1800"/>
            </a:pPr>
            <a:r>
              <a:rPr sz="2800">
                <a:latin typeface="Palatino"/>
                <a:ea typeface="Palatino"/>
                <a:cs typeface="Palatino"/>
                <a:sym typeface="Palatino"/>
              </a:rPr>
              <a:t>BufferReader  </a:t>
            </a:r>
            <a:r>
              <a:rPr i="1" sz="2800">
                <a:latin typeface="Palatino"/>
                <a:ea typeface="Palatino"/>
                <a:cs typeface="Palatino"/>
                <a:sym typeface="Palatino"/>
              </a:rPr>
              <a:t>br</a:t>
            </a:r>
            <a:r>
              <a:rPr sz="2800">
                <a:latin typeface="Palatino"/>
                <a:ea typeface="Palatino"/>
                <a:cs typeface="Palatino"/>
                <a:sym typeface="Palatino"/>
              </a:rPr>
              <a:t> =</a:t>
            </a:r>
            <a:br>
              <a:rPr sz="2800">
                <a:latin typeface="Palatino"/>
                <a:ea typeface="Palatino"/>
                <a:cs typeface="Palatino"/>
                <a:sym typeface="Palatino"/>
              </a:rPr>
            </a:br>
            <a:r>
              <a:rPr sz="2800">
                <a:latin typeface="Palatino"/>
                <a:ea typeface="Palatino"/>
                <a:cs typeface="Palatino"/>
                <a:sym typeface="Palatino"/>
              </a:rPr>
              <a:t>    </a:t>
            </a:r>
            <a:r>
              <a:rPr b="1" sz="2800">
                <a:latin typeface="Palatino"/>
                <a:ea typeface="Palatino"/>
                <a:cs typeface="Palatino"/>
                <a:sym typeface="Palatino"/>
              </a:rPr>
              <a:t>new</a:t>
            </a:r>
            <a:r>
              <a:rPr sz="2800">
                <a:latin typeface="Palatino"/>
                <a:ea typeface="Palatino"/>
                <a:cs typeface="Palatino"/>
                <a:sym typeface="Palatino"/>
              </a:rPr>
              <a:t> BufferReader( </a:t>
            </a:r>
            <a:r>
              <a:rPr b="1" sz="2800">
                <a:latin typeface="Palatino"/>
                <a:ea typeface="Palatino"/>
                <a:cs typeface="Palatino"/>
                <a:sym typeface="Palatino"/>
              </a:rPr>
              <a:t>new</a:t>
            </a:r>
            <a:r>
              <a:rPr sz="2800">
                <a:latin typeface="Palatino"/>
                <a:ea typeface="Palatino"/>
                <a:cs typeface="Palatino"/>
                <a:sym typeface="Palatino"/>
              </a:rPr>
              <a:t> InputStreamReader( </a:t>
            </a:r>
            <a:br>
              <a:rPr sz="2800">
                <a:latin typeface="Palatino"/>
                <a:ea typeface="Palatino"/>
                <a:cs typeface="Palatino"/>
                <a:sym typeface="Palatino"/>
              </a:rPr>
            </a:br>
            <a:r>
              <a:rPr sz="2800">
                <a:latin typeface="Palatino"/>
                <a:ea typeface="Palatino"/>
                <a:cs typeface="Palatino"/>
                <a:sym typeface="Palatino"/>
              </a:rPr>
              <a:t>　　　　</a:t>
            </a:r>
            <a:r>
              <a:rPr b="1" sz="2800">
                <a:latin typeface="Palatino"/>
                <a:ea typeface="Palatino"/>
                <a:cs typeface="Palatino"/>
                <a:sym typeface="Palatino"/>
              </a:rPr>
              <a:t>new</a:t>
            </a:r>
            <a:r>
              <a:rPr sz="2800">
                <a:latin typeface="Palatino"/>
                <a:ea typeface="Palatino"/>
                <a:cs typeface="Palatino"/>
                <a:sym typeface="Palatino"/>
              </a:rPr>
              <a:t> FileInputStream( "filename" ), "UTF-8" ) );</a:t>
            </a:r>
          </a:p>
        </p:txBody>
      </p:sp>
    </p:spTree>
  </p:cSld>
  <p:clrMapOvr>
    <a:masterClrMapping/>
  </p:clrMapOvr>
  <p:transition spd="med" advClick="1"/>
</p:sld>
</file>

<file path=ppt/slides/slide5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1" name="Shape 201"/>
          <p:cNvSpPr/>
          <p:nvPr>
            <p:ph type="title"/>
          </p:nvPr>
        </p:nvSpPr>
        <p:spPr>
          <a:prstGeom prst="rect">
            <a:avLst/>
          </a:prstGeom>
        </p:spPr>
        <p:txBody>
          <a:bodyPr/>
          <a:lstStyle/>
          <a:p>
            <a:pPr lvl="0">
              <a:defRPr b="0" sz="1800"/>
            </a:pPr>
            <a:r>
              <a:rPr b="1" sz="4600"/>
              <a:t>出力ストリームでエンコード指定</a:t>
            </a:r>
          </a:p>
        </p:txBody>
      </p:sp>
      <p:sp>
        <p:nvSpPr>
          <p:cNvPr id="202" name="Shape 202"/>
          <p:cNvSpPr/>
          <p:nvPr>
            <p:ph type="body" idx="1"/>
          </p:nvPr>
        </p:nvSpPr>
        <p:spPr>
          <a:prstGeom prst="rect">
            <a:avLst/>
          </a:prstGeom>
        </p:spPr>
        <p:txBody>
          <a:bodyPr/>
          <a:lstStyle/>
          <a:p>
            <a:pPr lvl="0">
              <a:buBlip>
                <a:blip r:embed="rId2"/>
              </a:buBlip>
              <a:defRPr sz="1800"/>
            </a:pPr>
            <a:r>
              <a:rPr sz="3000"/>
              <a:t>アプリケーションの</a:t>
            </a:r>
            <a:r>
              <a:rPr sz="3000">
                <a:latin typeface="Palatino"/>
                <a:ea typeface="Palatino"/>
                <a:cs typeface="Palatino"/>
                <a:sym typeface="Palatino"/>
              </a:rPr>
              <a:t>PrintWriter</a:t>
            </a:r>
            <a:r>
              <a:rPr sz="3000"/>
              <a:t>で、エンコードを指定することができる。</a:t>
            </a:r>
            <a:endParaRPr sz="3000"/>
          </a:p>
          <a:p>
            <a:pPr lvl="0">
              <a:buBlip>
                <a:blip r:embed="rId2"/>
              </a:buBlip>
              <a:defRPr sz="1800"/>
            </a:pPr>
            <a:endParaRPr sz="3000"/>
          </a:p>
          <a:p>
            <a:pPr lvl="0">
              <a:buBlip>
                <a:blip r:embed="rId2"/>
              </a:buBlip>
              <a:defRPr sz="1800"/>
            </a:pPr>
            <a:r>
              <a:rPr sz="3000"/>
              <a:t>例：</a:t>
            </a:r>
            <a:endParaRPr sz="3000"/>
          </a:p>
          <a:p>
            <a:pPr lvl="1">
              <a:defRPr sz="1800"/>
            </a:pPr>
            <a:r>
              <a:rPr b="1" sz="3000">
                <a:latin typeface="Palatino"/>
                <a:ea typeface="Palatino"/>
                <a:cs typeface="Palatino"/>
                <a:sym typeface="Palatino"/>
              </a:rPr>
              <a:t>new</a:t>
            </a:r>
            <a:r>
              <a:rPr sz="3000">
                <a:latin typeface="Palatino"/>
                <a:ea typeface="Palatino"/>
                <a:cs typeface="Palatino"/>
                <a:sym typeface="Palatino"/>
              </a:rPr>
              <a:t> PrinterWriter( "filename.text", "utf-8" );</a:t>
            </a:r>
          </a:p>
        </p:txBody>
      </p:sp>
    </p:spTree>
  </p:cSld>
  <p:clrMapOvr>
    <a:masterClrMapping/>
  </p:clrMapOvr>
  <p:transition spd="med" advClick="1"/>
</p:sld>
</file>

<file path=ppt/slides/slide5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4" name="Shape 204"/>
          <p:cNvSpPr/>
          <p:nvPr>
            <p:ph type="title"/>
          </p:nvPr>
        </p:nvSpPr>
        <p:spPr>
          <a:prstGeom prst="rect">
            <a:avLst/>
          </a:prstGeom>
        </p:spPr>
        <p:txBody>
          <a:bodyPr/>
          <a:lstStyle>
            <a:lvl1pPr>
              <a:defRPr>
                <a:latin typeface="Palatino"/>
                <a:ea typeface="Palatino"/>
                <a:cs typeface="Palatino"/>
                <a:sym typeface="Palatino"/>
              </a:defRPr>
            </a:lvl1pPr>
          </a:lstStyle>
          <a:p>
            <a:pPr lvl="0">
              <a:defRPr b="0" sz="1800"/>
            </a:pPr>
            <a:r>
              <a:rPr b="1" sz="4600"/>
              <a:t>Scanner</a:t>
            </a:r>
          </a:p>
        </p:txBody>
      </p:sp>
      <p:sp>
        <p:nvSpPr>
          <p:cNvPr id="205" name="Shape 205"/>
          <p:cNvSpPr/>
          <p:nvPr>
            <p:ph type="body" idx="1"/>
          </p:nvPr>
        </p:nvSpPr>
        <p:spPr>
          <a:prstGeom prst="rect">
            <a:avLst/>
          </a:prstGeom>
        </p:spPr>
        <p:txBody>
          <a:bodyPr/>
          <a:lstStyle/>
          <a:p>
            <a:pPr lvl="0">
              <a:buBlip>
                <a:blip r:embed="rId2"/>
              </a:buBlip>
              <a:defRPr sz="1800"/>
            </a:pPr>
            <a:r>
              <a:rPr sz="3000"/>
              <a:t>入力ストリームから、テキストをスキャンして、文字列・整数・実数などに変換するクラス（</a:t>
            </a:r>
            <a:r>
              <a:rPr sz="3000">
                <a:latin typeface="Palatino"/>
                <a:ea typeface="Palatino"/>
                <a:cs typeface="Palatino"/>
                <a:sym typeface="Palatino"/>
              </a:rPr>
              <a:t>java.util</a:t>
            </a:r>
            <a:r>
              <a:rPr sz="3000"/>
              <a:t>パッケージ）</a:t>
            </a:r>
            <a:endParaRPr sz="3000"/>
          </a:p>
          <a:p>
            <a:pPr lvl="0">
              <a:buBlip>
                <a:blip r:embed="rId2"/>
              </a:buBlip>
              <a:defRPr sz="1800"/>
            </a:pPr>
            <a:r>
              <a:rPr sz="3000"/>
              <a:t>以下のようにして作成する</a:t>
            </a:r>
            <a:endParaRPr sz="3000"/>
          </a:p>
          <a:p>
            <a:pPr lvl="1">
              <a:defRPr sz="1800"/>
            </a:pPr>
            <a:r>
              <a:rPr sz="3000"/>
              <a:t>  </a:t>
            </a:r>
            <a:r>
              <a:rPr sz="3000">
                <a:latin typeface="Palatino"/>
                <a:ea typeface="Palatino"/>
                <a:cs typeface="Palatino"/>
                <a:sym typeface="Palatino"/>
              </a:rPr>
              <a:t>Scanner sc = </a:t>
            </a:r>
            <a:r>
              <a:rPr b="1" sz="3000">
                <a:latin typeface="Palatino"/>
                <a:ea typeface="Palatino"/>
                <a:cs typeface="Palatino"/>
                <a:sym typeface="Palatino"/>
              </a:rPr>
              <a:t>new</a:t>
            </a:r>
            <a:r>
              <a:rPr sz="3000">
                <a:latin typeface="Palatino"/>
                <a:ea typeface="Palatino"/>
                <a:cs typeface="Palatino"/>
                <a:sym typeface="Palatino"/>
              </a:rPr>
              <a:t> Scanner( System.in )</a:t>
            </a:r>
            <a:r>
              <a:rPr sz="3000"/>
              <a:t>;</a:t>
            </a:r>
            <a:endParaRPr sz="3000"/>
          </a:p>
          <a:p>
            <a:pPr lvl="0">
              <a:buBlip>
                <a:blip r:embed="rId2"/>
              </a:buBlip>
              <a:defRPr sz="1800"/>
            </a:pPr>
            <a:r>
              <a:rPr sz="3000"/>
              <a:t>以下のメソッドが使える</a:t>
            </a:r>
            <a:endParaRPr sz="3000"/>
          </a:p>
          <a:p>
            <a:pPr lvl="1">
              <a:lnSpc>
                <a:spcPct val="90000"/>
              </a:lnSpc>
              <a:spcBef>
                <a:spcPts val="0"/>
              </a:spcBef>
              <a:defRPr sz="1800"/>
            </a:pPr>
            <a:r>
              <a:rPr sz="3000"/>
              <a:t>　</a:t>
            </a:r>
            <a:r>
              <a:rPr b="1" sz="3000">
                <a:latin typeface="Palatino"/>
                <a:ea typeface="Palatino"/>
                <a:cs typeface="Palatino"/>
                <a:sym typeface="Palatino"/>
              </a:rPr>
              <a:t>boolean</a:t>
            </a:r>
            <a:r>
              <a:rPr sz="3000">
                <a:latin typeface="Palatino"/>
                <a:ea typeface="Palatino"/>
                <a:cs typeface="Palatino"/>
                <a:sym typeface="Palatino"/>
              </a:rPr>
              <a:t> hasNext( )</a:t>
            </a:r>
            <a:r>
              <a:rPr sz="3000"/>
              <a:t>…次のトークンがあるかどうか</a:t>
            </a:r>
            <a:endParaRPr sz="3000"/>
          </a:p>
          <a:p>
            <a:pPr lvl="1">
              <a:lnSpc>
                <a:spcPct val="90000"/>
              </a:lnSpc>
              <a:spcBef>
                <a:spcPts val="0"/>
              </a:spcBef>
              <a:defRPr sz="1800"/>
            </a:pPr>
            <a:r>
              <a:rPr sz="3000"/>
              <a:t>　</a:t>
            </a:r>
            <a:r>
              <a:rPr sz="3000">
                <a:latin typeface="Palatino"/>
                <a:ea typeface="Palatino"/>
                <a:cs typeface="Palatino"/>
                <a:sym typeface="Palatino"/>
              </a:rPr>
              <a:t>String  next( )</a:t>
            </a:r>
            <a:r>
              <a:rPr sz="3000"/>
              <a:t>…次の文字列を読み込む</a:t>
            </a:r>
            <a:endParaRPr sz="3000"/>
          </a:p>
          <a:p>
            <a:pPr lvl="1">
              <a:lnSpc>
                <a:spcPct val="90000"/>
              </a:lnSpc>
              <a:spcBef>
                <a:spcPts val="0"/>
              </a:spcBef>
              <a:defRPr sz="1800"/>
            </a:pPr>
            <a:r>
              <a:rPr sz="3000"/>
              <a:t>　</a:t>
            </a:r>
            <a:r>
              <a:rPr b="1" sz="3000">
                <a:latin typeface="Palatino"/>
                <a:ea typeface="Palatino"/>
                <a:cs typeface="Palatino"/>
                <a:sym typeface="Palatino"/>
              </a:rPr>
              <a:t>int</a:t>
            </a:r>
            <a:r>
              <a:rPr sz="3000">
                <a:latin typeface="Palatino"/>
                <a:ea typeface="Palatino"/>
                <a:cs typeface="Palatino"/>
                <a:sym typeface="Palatino"/>
              </a:rPr>
              <a:t> nextInt( )</a:t>
            </a:r>
            <a:r>
              <a:rPr sz="3000"/>
              <a:t>…次の整数を読み込む</a:t>
            </a:r>
            <a:endParaRPr sz="3000"/>
          </a:p>
          <a:p>
            <a:pPr lvl="1">
              <a:lnSpc>
                <a:spcPct val="90000"/>
              </a:lnSpc>
              <a:spcBef>
                <a:spcPts val="0"/>
              </a:spcBef>
              <a:defRPr sz="1800"/>
            </a:pPr>
            <a:r>
              <a:rPr sz="3000"/>
              <a:t>　</a:t>
            </a:r>
            <a:r>
              <a:rPr b="1" sz="3000">
                <a:latin typeface="Palatino"/>
                <a:ea typeface="Palatino"/>
                <a:cs typeface="Palatino"/>
                <a:sym typeface="Palatino"/>
              </a:rPr>
              <a:t>long</a:t>
            </a:r>
            <a:r>
              <a:rPr sz="3000">
                <a:latin typeface="Palatino"/>
                <a:ea typeface="Palatino"/>
                <a:cs typeface="Palatino"/>
                <a:sym typeface="Palatino"/>
              </a:rPr>
              <a:t> nextLong( )</a:t>
            </a:r>
            <a:r>
              <a:rPr sz="3000"/>
              <a:t>…次の長桁整数を読み込む</a:t>
            </a:r>
            <a:endParaRPr sz="3000"/>
          </a:p>
          <a:p>
            <a:pPr lvl="1">
              <a:defRPr sz="1800"/>
            </a:pPr>
            <a:r>
              <a:rPr sz="3000"/>
              <a:t>　</a:t>
            </a:r>
            <a:r>
              <a:rPr b="1" sz="3000">
                <a:latin typeface="Palatino"/>
                <a:ea typeface="Palatino"/>
                <a:cs typeface="Palatino"/>
                <a:sym typeface="Palatino"/>
              </a:rPr>
              <a:t>double</a:t>
            </a:r>
            <a:r>
              <a:rPr sz="3000">
                <a:latin typeface="Palatino"/>
                <a:ea typeface="Palatino"/>
                <a:cs typeface="Palatino"/>
                <a:sym typeface="Palatino"/>
              </a:rPr>
              <a:t> nextDouble( )</a:t>
            </a:r>
            <a:r>
              <a:rPr sz="3000"/>
              <a:t>…次の実数を読み込む</a:t>
            </a:r>
          </a:p>
        </p:txBody>
      </p:sp>
    </p:spTree>
  </p:cSld>
  <p:clrMapOvr>
    <a:masterClrMapping/>
  </p:clrMapOvr>
  <p:transition spd="med" advClick="1"/>
</p:sld>
</file>

<file path=ppt/slides/slide5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7" name="Shape 207"/>
          <p:cNvSpPr/>
          <p:nvPr>
            <p:ph type="title"/>
          </p:nvPr>
        </p:nvSpPr>
        <p:spPr>
          <a:prstGeom prst="rect">
            <a:avLst/>
          </a:prstGeom>
        </p:spPr>
        <p:txBody>
          <a:bodyPr/>
          <a:lstStyle/>
          <a:p>
            <a:pPr lvl="0">
              <a:defRPr b="0" sz="1800"/>
            </a:pPr>
            <a:r>
              <a:rPr b="1" sz="4600"/>
              <a:t>スレッド</a:t>
            </a:r>
          </a:p>
        </p:txBody>
      </p:sp>
      <p:sp>
        <p:nvSpPr>
          <p:cNvPr id="208" name="Shape 208"/>
          <p:cNvSpPr/>
          <p:nvPr>
            <p:ph type="body" idx="1"/>
          </p:nvPr>
        </p:nvSpPr>
        <p:spPr>
          <a:prstGeom prst="rect">
            <a:avLst/>
          </a:prstGeom>
        </p:spPr>
        <p:txBody>
          <a:bodyPr/>
          <a:lstStyle/>
          <a:p>
            <a:pPr lvl="0">
              <a:buBlip>
                <a:blip r:embed="rId2"/>
              </a:buBlip>
              <a:defRPr sz="1800"/>
            </a:pPr>
            <a:r>
              <a:rPr sz="2800"/>
              <a:t>同時に複数のプログラムを並行に動かしたいとき</a:t>
            </a:r>
            <a:endParaRPr sz="2800"/>
          </a:p>
          <a:p>
            <a:pPr lvl="0">
              <a:buBlip>
                <a:blip r:embed="rId2"/>
              </a:buBlip>
              <a:defRPr sz="1800"/>
            </a:pPr>
            <a:r>
              <a:rPr sz="2800"/>
              <a:t>変数などは共有する</a:t>
            </a:r>
            <a:endParaRPr sz="2800"/>
          </a:p>
          <a:p>
            <a:pPr lvl="0">
              <a:buBlip>
                <a:blip r:embed="rId2"/>
              </a:buBlip>
              <a:defRPr sz="1800"/>
            </a:pPr>
            <a:r>
              <a:rPr sz="2800"/>
              <a:t>Runnableインタフェースを使う</a:t>
            </a:r>
            <a:endParaRPr sz="2800"/>
          </a:p>
          <a:p>
            <a:pPr lvl="0">
              <a:buBlip>
                <a:blip r:embed="rId2"/>
              </a:buBlip>
              <a:defRPr sz="1800"/>
            </a:pPr>
            <a:r>
              <a:rPr sz="2800"/>
              <a:t>スレッドを示す変数をインスタンス変数で用意する</a:t>
            </a:r>
            <a:endParaRPr sz="2800"/>
          </a:p>
          <a:p>
            <a:pPr lvl="1">
              <a:defRPr sz="1800"/>
            </a:pPr>
            <a:r>
              <a:rPr sz="2800"/>
              <a:t>例：</a:t>
            </a:r>
            <a:r>
              <a:rPr sz="2800">
                <a:latin typeface="Palatino"/>
                <a:ea typeface="Palatino"/>
                <a:cs typeface="Palatino"/>
                <a:sym typeface="Palatino"/>
              </a:rPr>
              <a:t>Thread  runner;</a:t>
            </a:r>
            <a:endParaRPr sz="2800">
              <a:latin typeface="Palatino"/>
              <a:ea typeface="Palatino"/>
              <a:cs typeface="Palatino"/>
              <a:sym typeface="Palatino"/>
            </a:endParaRPr>
          </a:p>
          <a:p>
            <a:pPr lvl="1">
              <a:defRPr sz="1800"/>
            </a:pPr>
            <a:r>
              <a:rPr sz="2800">
                <a:latin typeface="Palatino"/>
                <a:ea typeface="Palatino"/>
                <a:cs typeface="Palatino"/>
                <a:sym typeface="Palatino"/>
              </a:rPr>
              <a:t>runner = </a:t>
            </a:r>
            <a:r>
              <a:rPr b="1" sz="2800">
                <a:latin typeface="Palatino"/>
                <a:ea typeface="Palatino"/>
                <a:cs typeface="Palatino"/>
                <a:sym typeface="Palatino"/>
              </a:rPr>
              <a:t>new</a:t>
            </a:r>
            <a:r>
              <a:rPr sz="2800">
                <a:latin typeface="Palatino"/>
                <a:ea typeface="Palatino"/>
                <a:cs typeface="Palatino"/>
                <a:sym typeface="Palatino"/>
              </a:rPr>
              <a:t> Thread(  </a:t>
            </a:r>
            <a:r>
              <a:rPr b="1" sz="2800">
                <a:latin typeface="Palatino"/>
                <a:ea typeface="Palatino"/>
                <a:cs typeface="Palatino"/>
                <a:sym typeface="Palatino"/>
              </a:rPr>
              <a:t>this</a:t>
            </a:r>
            <a:r>
              <a:rPr sz="2800">
                <a:latin typeface="Palatino"/>
                <a:ea typeface="Palatino"/>
                <a:cs typeface="Palatino"/>
                <a:sym typeface="Palatino"/>
              </a:rPr>
              <a:t> );</a:t>
            </a:r>
            <a:endParaRPr sz="2800">
              <a:latin typeface="Palatino"/>
              <a:ea typeface="Palatino"/>
              <a:cs typeface="Palatino"/>
              <a:sym typeface="Palatino"/>
            </a:endParaRPr>
          </a:p>
          <a:p>
            <a:pPr lvl="0">
              <a:buBlip>
                <a:blip r:embed="rId2"/>
              </a:buBlip>
              <a:defRPr sz="1800"/>
            </a:pPr>
            <a:r>
              <a:rPr b="1" sz="2800"/>
              <a:t>public</a:t>
            </a:r>
            <a:r>
              <a:rPr sz="2800"/>
              <a:t> </a:t>
            </a:r>
            <a:r>
              <a:rPr b="1" sz="2800"/>
              <a:t>void</a:t>
            </a:r>
            <a:r>
              <a:rPr sz="2800"/>
              <a:t> run( )メソッドを用意する</a:t>
            </a:r>
            <a:endParaRPr sz="2800"/>
          </a:p>
          <a:p>
            <a:pPr lvl="0">
              <a:buBlip>
                <a:blip r:embed="rId2"/>
              </a:buBlip>
              <a:defRPr sz="1800"/>
            </a:pPr>
            <a:r>
              <a:rPr sz="2800"/>
              <a:t>スレッドのオブジェクトに対してstartメソッドを呼ぶ</a:t>
            </a:r>
            <a:endParaRPr sz="2800"/>
          </a:p>
          <a:p>
            <a:pPr lvl="1">
              <a:defRPr sz="1800"/>
            </a:pPr>
            <a:r>
              <a:rPr sz="2800"/>
              <a:t>例：</a:t>
            </a:r>
            <a:r>
              <a:rPr sz="2800">
                <a:latin typeface="Palatino"/>
                <a:ea typeface="Palatino"/>
                <a:cs typeface="Palatino"/>
                <a:sym typeface="Palatino"/>
              </a:rPr>
              <a:t>runner.start( );</a:t>
            </a:r>
          </a:p>
        </p:txBody>
      </p:sp>
    </p:spTree>
  </p:cSld>
  <p:clrMapOvr>
    <a:masterClrMapping/>
  </p:clrMapOvr>
  <p:transition spd="med" advClick="1"/>
</p:sld>
</file>

<file path=ppt/slides/slide5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0" name="Shape 210"/>
          <p:cNvSpPr/>
          <p:nvPr>
            <p:ph type="title"/>
          </p:nvPr>
        </p:nvSpPr>
        <p:spPr>
          <a:prstGeom prst="rect">
            <a:avLst/>
          </a:prstGeom>
        </p:spPr>
        <p:txBody>
          <a:bodyPr/>
          <a:lstStyle/>
          <a:p>
            <a:pPr lvl="0">
              <a:defRPr b="0" sz="1800"/>
            </a:pPr>
            <a:r>
              <a:rPr b="1" sz="4600"/>
              <a:t>runメソッド</a:t>
            </a:r>
          </a:p>
        </p:txBody>
      </p:sp>
      <p:sp>
        <p:nvSpPr>
          <p:cNvPr id="211" name="Shape 211"/>
          <p:cNvSpPr/>
          <p:nvPr>
            <p:ph type="body" idx="1"/>
          </p:nvPr>
        </p:nvSpPr>
        <p:spPr>
          <a:xfrm>
            <a:off x="1435100" y="1739900"/>
            <a:ext cx="10464800" cy="6743700"/>
          </a:xfrm>
          <a:prstGeom prst="rect">
            <a:avLst/>
          </a:prstGeom>
        </p:spPr>
        <p:txBody>
          <a:bodyPr/>
          <a:lstStyle/>
          <a:p>
            <a:pPr lvl="0" marL="489908" indent="-489908">
              <a:buBlip>
                <a:blip r:embed="rId2"/>
              </a:buBlip>
              <a:defRPr sz="1800"/>
            </a:pPr>
            <a:r>
              <a:rPr sz="2800"/>
              <a:t>runメソッドの書き方は決まっている</a:t>
            </a:r>
            <a:endParaRPr sz="2800"/>
          </a:p>
          <a:p>
            <a:pPr lvl="0" marL="0" indent="0">
              <a:buSzTx/>
              <a:buNone/>
              <a:defRPr sz="1800"/>
            </a:pPr>
            <a:r>
              <a:rPr b="1" sz="2800"/>
              <a:t>public</a:t>
            </a:r>
            <a:r>
              <a:rPr sz="2800"/>
              <a:t> </a:t>
            </a:r>
            <a:r>
              <a:rPr b="1" sz="2800"/>
              <a:t>void</a:t>
            </a:r>
            <a:r>
              <a:rPr sz="2800"/>
              <a:t> run( ) {</a:t>
            </a:r>
            <a:endParaRPr sz="2800"/>
          </a:p>
          <a:p>
            <a:pPr lvl="1" marL="0" indent="762000">
              <a:buSzTx/>
              <a:buNone/>
              <a:defRPr sz="1800"/>
            </a:pPr>
            <a:r>
              <a:rPr b="1" sz="2800">
                <a:latin typeface="Palatino"/>
                <a:ea typeface="Palatino"/>
                <a:cs typeface="Palatino"/>
                <a:sym typeface="Palatino"/>
              </a:rPr>
              <a:t>try</a:t>
            </a:r>
            <a:r>
              <a:rPr sz="2800"/>
              <a:t> {</a:t>
            </a:r>
            <a:endParaRPr sz="2800"/>
          </a:p>
          <a:p>
            <a:pPr lvl="2" marL="0" indent="1206500">
              <a:buSzTx/>
              <a:buNone/>
              <a:defRPr sz="1800"/>
            </a:pPr>
            <a:r>
              <a:rPr b="1" sz="2800"/>
              <a:t>while</a:t>
            </a:r>
            <a:r>
              <a:rPr sz="2800"/>
              <a:t> ( </a:t>
            </a:r>
            <a:r>
              <a:rPr i="1" sz="2800"/>
              <a:t>runner</a:t>
            </a:r>
            <a:r>
              <a:rPr sz="2800"/>
              <a:t> == Thread.currentThread( ) ) {</a:t>
            </a:r>
            <a:endParaRPr sz="2800"/>
          </a:p>
          <a:p>
            <a:pPr lvl="3" marL="0" indent="1663700">
              <a:buSzTx/>
              <a:buNone/>
              <a:defRPr sz="1800"/>
            </a:pPr>
            <a:r>
              <a:rPr sz="2800"/>
              <a:t>スレッドで行ないたいこと</a:t>
            </a:r>
            <a:endParaRPr sz="2800"/>
          </a:p>
          <a:p>
            <a:pPr lvl="3" marL="0" indent="1663700">
              <a:buSzTx/>
              <a:buNone/>
              <a:defRPr sz="1800"/>
            </a:pPr>
            <a:r>
              <a:rPr sz="2800"/>
              <a:t>Thread.sleep( ミリ秒 );</a:t>
            </a:r>
            <a:endParaRPr sz="2800"/>
          </a:p>
          <a:p>
            <a:pPr lvl="2" marL="0" indent="1206500">
              <a:buSzTx/>
              <a:buNone/>
              <a:defRPr sz="1800"/>
            </a:pPr>
            <a:r>
              <a:rPr sz="2800"/>
              <a:t>}</a:t>
            </a:r>
            <a:endParaRPr sz="2800"/>
          </a:p>
          <a:p>
            <a:pPr lvl="1" marL="0" indent="762000">
              <a:buSzTx/>
              <a:buNone/>
              <a:defRPr sz="1800"/>
            </a:pPr>
            <a:r>
              <a:rPr sz="2800">
                <a:latin typeface="Palatino"/>
                <a:ea typeface="Palatino"/>
                <a:cs typeface="Palatino"/>
                <a:sym typeface="Palatino"/>
              </a:rPr>
              <a:t>} </a:t>
            </a:r>
            <a:r>
              <a:rPr b="1" sz="2800">
                <a:latin typeface="Palatino"/>
                <a:ea typeface="Palatino"/>
                <a:cs typeface="Palatino"/>
                <a:sym typeface="Palatino"/>
              </a:rPr>
              <a:t>catch</a:t>
            </a:r>
            <a:r>
              <a:rPr sz="2800">
                <a:latin typeface="Palatino"/>
                <a:ea typeface="Palatino"/>
                <a:cs typeface="Palatino"/>
                <a:sym typeface="Palatino"/>
              </a:rPr>
              <a:t> ( Exception  </a:t>
            </a:r>
            <a:r>
              <a:rPr i="1" sz="2800">
                <a:latin typeface="Palatino"/>
                <a:ea typeface="Palatino"/>
                <a:cs typeface="Palatino"/>
                <a:sym typeface="Palatino"/>
              </a:rPr>
              <a:t>exc</a:t>
            </a:r>
            <a:r>
              <a:rPr sz="2800">
                <a:latin typeface="Palatino"/>
                <a:ea typeface="Palatino"/>
                <a:cs typeface="Palatino"/>
                <a:sym typeface="Palatino"/>
              </a:rPr>
              <a:t> ) {</a:t>
            </a:r>
            <a:endParaRPr sz="2800"/>
          </a:p>
          <a:p>
            <a:pPr lvl="1" marL="0" indent="762000">
              <a:buSzTx/>
              <a:buNone/>
              <a:defRPr sz="1800"/>
            </a:pPr>
            <a:r>
              <a:rPr sz="2800">
                <a:latin typeface="Palatino"/>
                <a:ea typeface="Palatino"/>
                <a:cs typeface="Palatino"/>
                <a:sym typeface="Palatino"/>
              </a:rPr>
              <a:t>}</a:t>
            </a:r>
            <a:endParaRPr sz="2800">
              <a:latin typeface="Palatino"/>
              <a:ea typeface="Palatino"/>
              <a:cs typeface="Palatino"/>
              <a:sym typeface="Palatino"/>
            </a:endParaRPr>
          </a:p>
          <a:p>
            <a:pPr lvl="0" marL="0" indent="0">
              <a:buSzTx/>
              <a:buNone/>
              <a:defRPr sz="1800"/>
            </a:pPr>
            <a:r>
              <a:rPr sz="2800"/>
              <a:t>}</a:t>
            </a:r>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7" name="Shape 47"/>
          <p:cNvSpPr/>
          <p:nvPr>
            <p:ph type="title"/>
          </p:nvPr>
        </p:nvSpPr>
        <p:spPr>
          <a:prstGeom prst="rect">
            <a:avLst/>
          </a:prstGeom>
        </p:spPr>
        <p:txBody>
          <a:bodyPr/>
          <a:lstStyle/>
          <a:p>
            <a:pPr lvl="0">
              <a:defRPr b="0" sz="1800"/>
            </a:pPr>
            <a:r>
              <a:rPr b="1" sz="4600"/>
              <a:t>入力されたキーを判別</a:t>
            </a:r>
          </a:p>
        </p:txBody>
      </p:sp>
      <p:sp>
        <p:nvSpPr>
          <p:cNvPr id="48" name="Shape 48"/>
          <p:cNvSpPr/>
          <p:nvPr>
            <p:ph type="body" idx="1"/>
          </p:nvPr>
        </p:nvSpPr>
        <p:spPr>
          <a:prstGeom prst="rect">
            <a:avLst/>
          </a:prstGeom>
        </p:spPr>
        <p:txBody>
          <a:bodyPr/>
          <a:lstStyle/>
          <a:p>
            <a:pPr lvl="0">
              <a:buBlip>
                <a:blip r:embed="rId2"/>
              </a:buBlip>
              <a:defRPr sz="1800"/>
            </a:pPr>
            <a:r>
              <a:rPr sz="3200"/>
              <a:t>keyPressed/keyReleasedでは</a:t>
            </a:r>
            <a:endParaRPr sz="3200"/>
          </a:p>
          <a:p>
            <a:pPr lvl="1">
              <a:defRPr sz="1800"/>
            </a:pPr>
            <a:r>
              <a:rPr b="1" sz="3200">
                <a:latin typeface="Palatino"/>
                <a:ea typeface="Palatino"/>
                <a:cs typeface="Palatino"/>
                <a:sym typeface="Palatino"/>
              </a:rPr>
              <a:t>int</a:t>
            </a:r>
            <a:r>
              <a:rPr sz="3200">
                <a:latin typeface="Palatino"/>
                <a:ea typeface="Palatino"/>
                <a:cs typeface="Palatino"/>
                <a:sym typeface="Palatino"/>
              </a:rPr>
              <a:t>  getKeyCode( )</a:t>
            </a:r>
            <a:endParaRPr sz="3200">
              <a:latin typeface="Palatino"/>
              <a:ea typeface="Palatino"/>
              <a:cs typeface="Palatino"/>
              <a:sym typeface="Palatino"/>
            </a:endParaRPr>
          </a:p>
          <a:p>
            <a:pPr lvl="1">
              <a:defRPr sz="1800"/>
            </a:pPr>
            <a:endParaRPr sz="3200">
              <a:latin typeface="Palatino"/>
              <a:ea typeface="Palatino"/>
              <a:cs typeface="Palatino"/>
              <a:sym typeface="Palatino"/>
            </a:endParaRPr>
          </a:p>
          <a:p>
            <a:pPr lvl="0">
              <a:buBlip>
                <a:blip r:embed="rId2"/>
              </a:buBlip>
              <a:defRPr sz="1800"/>
            </a:pPr>
            <a:r>
              <a:rPr sz="3200"/>
              <a:t>keyTypedでは</a:t>
            </a:r>
            <a:endParaRPr sz="3200"/>
          </a:p>
          <a:p>
            <a:pPr lvl="1">
              <a:defRPr sz="1800"/>
            </a:pPr>
            <a:r>
              <a:rPr b="1" sz="3200">
                <a:latin typeface="Palatino"/>
                <a:ea typeface="Palatino"/>
                <a:cs typeface="Palatino"/>
                <a:sym typeface="Palatino"/>
              </a:rPr>
              <a:t>char</a:t>
            </a:r>
            <a:r>
              <a:rPr sz="3200">
                <a:latin typeface="Palatino"/>
                <a:ea typeface="Palatino"/>
                <a:cs typeface="Palatino"/>
                <a:sym typeface="Palatino"/>
              </a:rPr>
              <a:t>  getKeyChar( )</a:t>
            </a:r>
          </a:p>
        </p:txBody>
      </p:sp>
    </p:spTree>
  </p:cSld>
  <p:clrMapOvr>
    <a:masterClrMapping/>
  </p:clrMapOvr>
  <p:transition spd="med" advClick="1"/>
</p:sld>
</file>

<file path=ppt/slides/slide6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3" name="Shape 213"/>
          <p:cNvSpPr/>
          <p:nvPr>
            <p:ph type="title"/>
          </p:nvPr>
        </p:nvSpPr>
        <p:spPr>
          <a:prstGeom prst="rect">
            <a:avLst/>
          </a:prstGeom>
        </p:spPr>
        <p:txBody>
          <a:bodyPr/>
          <a:lstStyle/>
          <a:p>
            <a:pPr lvl="0">
              <a:defRPr b="0" sz="1800"/>
            </a:pPr>
            <a:r>
              <a:rPr b="1" sz="4600"/>
              <a:t>synchronized method</a:t>
            </a:r>
          </a:p>
        </p:txBody>
      </p:sp>
      <p:sp>
        <p:nvSpPr>
          <p:cNvPr id="214" name="Shape 214"/>
          <p:cNvSpPr/>
          <p:nvPr>
            <p:ph type="body" idx="1"/>
          </p:nvPr>
        </p:nvSpPr>
        <p:spPr>
          <a:xfrm>
            <a:off x="1371600" y="1739900"/>
            <a:ext cx="10464800" cy="7010400"/>
          </a:xfrm>
          <a:prstGeom prst="rect">
            <a:avLst/>
          </a:prstGeom>
        </p:spPr>
        <p:txBody>
          <a:bodyPr/>
          <a:lstStyle/>
          <a:p>
            <a:pPr lvl="0" marL="489908" indent="-489908">
              <a:buBlip>
                <a:blip r:embed="rId2"/>
              </a:buBlip>
              <a:defRPr sz="1800"/>
            </a:pPr>
            <a:r>
              <a:rPr sz="2800"/>
              <a:t>共有している変数を、スレッドで可分に書き換えないようにするためのもの</a:t>
            </a:r>
            <a:endParaRPr sz="2800"/>
          </a:p>
          <a:p>
            <a:pPr lvl="0" marL="489908" indent="-489908">
              <a:buBlip>
                <a:blip r:embed="rId2"/>
              </a:buBlip>
              <a:defRPr sz="1800"/>
            </a:pPr>
            <a:r>
              <a:rPr sz="2800"/>
              <a:t>メソッドに付ける</a:t>
            </a:r>
            <a:r>
              <a:rPr sz="2800">
                <a:latin typeface="+mn-lt"/>
                <a:ea typeface="+mn-ea"/>
                <a:cs typeface="+mn-cs"/>
                <a:sym typeface="ヒラギノ明朝 Pro W3"/>
              </a:rPr>
              <a:t>→</a:t>
            </a:r>
            <a:r>
              <a:rPr sz="2800"/>
              <a:t>不可分に（実行中に横取りされるという割込みが入らない状態で）そのメソッドが実行される</a:t>
            </a:r>
            <a:endParaRPr sz="2800"/>
          </a:p>
          <a:p>
            <a:pPr lvl="0" marL="489908" indent="-489908">
              <a:buBlip>
                <a:blip r:embed="rId2"/>
              </a:buBlip>
              <a:defRPr sz="1800"/>
            </a:pPr>
            <a:r>
              <a:rPr sz="2800"/>
              <a:t>複数のスレッドで共有している変数を、不可分に書き換えることが可能となる</a:t>
            </a:r>
            <a:endParaRPr sz="2800"/>
          </a:p>
          <a:p>
            <a:pPr lvl="0" marL="489908" indent="-489908">
              <a:buBlip>
                <a:blip r:embed="rId2"/>
              </a:buBlip>
              <a:defRPr sz="1800"/>
            </a:pPr>
            <a:endParaRPr sz="2800"/>
          </a:p>
          <a:p>
            <a:pPr lvl="0" marL="0" indent="272091">
              <a:buSzTx/>
              <a:buNone/>
              <a:defRPr sz="1800"/>
            </a:pPr>
            <a:r>
              <a:rPr b="1" sz="2800"/>
              <a:t>synchronized</a:t>
            </a:r>
            <a:r>
              <a:rPr sz="2800"/>
              <a:t> </a:t>
            </a:r>
            <a:r>
              <a:rPr b="1" sz="2800"/>
              <a:t>void</a:t>
            </a:r>
            <a:r>
              <a:rPr sz="2800"/>
              <a:t> replaceSharedVariable( ) {</a:t>
            </a:r>
            <a:endParaRPr sz="2800"/>
          </a:p>
          <a:p>
            <a:pPr lvl="1" marL="0" indent="762000">
              <a:buSzTx/>
              <a:buNone/>
              <a:defRPr sz="1800"/>
            </a:pPr>
            <a:r>
              <a:rPr sz="2800"/>
              <a:t>共有変数の書き換え</a:t>
            </a:r>
            <a:endParaRPr sz="2800"/>
          </a:p>
          <a:p>
            <a:pPr lvl="0" marL="0" indent="272091">
              <a:buSzTx/>
              <a:buNone/>
              <a:defRPr sz="1800"/>
            </a:pPr>
            <a:r>
              <a:rPr sz="2800"/>
              <a:t>}</a:t>
            </a:r>
          </a:p>
        </p:txBody>
      </p:sp>
    </p:spTree>
  </p:cSld>
  <p:clrMapOvr>
    <a:masterClrMapping/>
  </p:clrMapOvr>
  <p:transition spd="med" advClick="1"/>
</p:sld>
</file>

<file path=ppt/slides/slide6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6" name="Shape 216"/>
          <p:cNvSpPr/>
          <p:nvPr>
            <p:ph type="title"/>
          </p:nvPr>
        </p:nvSpPr>
        <p:spPr>
          <a:prstGeom prst="rect">
            <a:avLst/>
          </a:prstGeom>
        </p:spPr>
        <p:txBody>
          <a:bodyPr/>
          <a:lstStyle/>
          <a:p>
            <a:pPr lvl="0">
              <a:defRPr b="0" sz="1800"/>
            </a:pPr>
            <a:r>
              <a:rPr b="1" sz="4600"/>
              <a:t>synchronized block</a:t>
            </a:r>
          </a:p>
        </p:txBody>
      </p:sp>
      <p:sp>
        <p:nvSpPr>
          <p:cNvPr id="217" name="Shape 217"/>
          <p:cNvSpPr/>
          <p:nvPr>
            <p:ph type="body" idx="1"/>
          </p:nvPr>
        </p:nvSpPr>
        <p:spPr>
          <a:prstGeom prst="rect">
            <a:avLst/>
          </a:prstGeom>
        </p:spPr>
        <p:txBody>
          <a:bodyPr/>
          <a:lstStyle/>
          <a:p>
            <a:pPr lvl="0">
              <a:buBlip>
                <a:blip r:embed="rId2"/>
              </a:buBlip>
              <a:defRPr sz="1800"/>
            </a:pPr>
            <a:r>
              <a:rPr sz="2800"/>
              <a:t>明示的に同期を取るための構文</a:t>
            </a:r>
            <a:endParaRPr sz="2800"/>
          </a:p>
          <a:p>
            <a:pPr lvl="0">
              <a:buBlip>
                <a:blip r:embed="rId2"/>
              </a:buBlip>
              <a:defRPr sz="1800"/>
            </a:pPr>
            <a:r>
              <a:rPr sz="2800"/>
              <a:t>同期オブジェクトは、オブジェクトであれば良い</a:t>
            </a:r>
            <a:endParaRPr sz="2800"/>
          </a:p>
          <a:p>
            <a:pPr lvl="1" marL="0" indent="765925">
              <a:buSzTx/>
              <a:buNone/>
              <a:defRPr sz="1800"/>
            </a:pPr>
            <a:r>
              <a:rPr b="1" sz="2800">
                <a:latin typeface="Palatino"/>
                <a:ea typeface="Palatino"/>
                <a:cs typeface="Palatino"/>
                <a:sym typeface="Palatino"/>
              </a:rPr>
              <a:t>synchronized</a:t>
            </a:r>
            <a:r>
              <a:rPr sz="2800">
                <a:latin typeface="Palatino"/>
                <a:ea typeface="Palatino"/>
                <a:cs typeface="Palatino"/>
                <a:sym typeface="Palatino"/>
              </a:rPr>
              <a:t>(</a:t>
            </a:r>
            <a:r>
              <a:rPr sz="2800"/>
              <a:t> 同期オブジェクト ) {</a:t>
            </a:r>
            <a:endParaRPr sz="2800"/>
          </a:p>
          <a:p>
            <a:pPr lvl="2" marL="0" indent="1173791">
              <a:buSzTx/>
              <a:buNone/>
              <a:defRPr sz="1800"/>
            </a:pPr>
            <a:r>
              <a:rPr b="1" sz="2800"/>
              <a:t>try</a:t>
            </a:r>
            <a:r>
              <a:rPr sz="2800"/>
              <a:t> { </a:t>
            </a:r>
            <a:endParaRPr sz="2800"/>
          </a:p>
          <a:p>
            <a:pPr lvl="3" marL="0" indent="1663700">
              <a:buSzTx/>
              <a:buNone/>
              <a:defRPr sz="1800"/>
            </a:pPr>
            <a:r>
              <a:rPr sz="2800"/>
              <a:t>同期オブジェクト.notify( ); // 通知あるいは</a:t>
            </a:r>
            <a:endParaRPr sz="2800"/>
          </a:p>
          <a:p>
            <a:pPr lvl="3" marL="0" indent="1663700">
              <a:buSzTx/>
              <a:buNone/>
              <a:defRPr sz="1800"/>
            </a:pPr>
            <a:r>
              <a:rPr sz="2800"/>
              <a:t>同期オブジェクト.wait( ); // 待機</a:t>
            </a:r>
            <a:endParaRPr sz="2800"/>
          </a:p>
          <a:p>
            <a:pPr lvl="2" marL="0" indent="1173791">
              <a:buSzTx/>
              <a:buNone/>
              <a:defRPr sz="1800"/>
            </a:pPr>
            <a:r>
              <a:rPr sz="2800"/>
              <a:t>} </a:t>
            </a:r>
            <a:r>
              <a:rPr b="1" sz="2800"/>
              <a:t>catch</a:t>
            </a:r>
            <a:r>
              <a:rPr sz="2800"/>
              <a:t> ( Exception exc ) {</a:t>
            </a:r>
            <a:endParaRPr sz="2800"/>
          </a:p>
          <a:p>
            <a:pPr lvl="2" marL="0" indent="1173791">
              <a:buSzTx/>
              <a:buNone/>
              <a:defRPr sz="1800"/>
            </a:pPr>
            <a:r>
              <a:rPr sz="2800"/>
              <a:t>}</a:t>
            </a:r>
            <a:endParaRPr sz="2800"/>
          </a:p>
          <a:p>
            <a:pPr lvl="1" marL="0" indent="765925">
              <a:buSzTx/>
              <a:buNone/>
              <a:defRPr sz="1800"/>
            </a:pPr>
            <a:r>
              <a:rPr sz="2800"/>
              <a:t>}</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0" name="Shape 50"/>
          <p:cNvSpPr/>
          <p:nvPr>
            <p:ph type="title"/>
          </p:nvPr>
        </p:nvSpPr>
        <p:spPr>
          <a:prstGeom prst="rect">
            <a:avLst/>
          </a:prstGeom>
        </p:spPr>
        <p:txBody>
          <a:bodyPr/>
          <a:lstStyle/>
          <a:p>
            <a:pPr lvl="0">
              <a:defRPr b="0" sz="1800"/>
            </a:pPr>
            <a:r>
              <a:rPr b="1" sz="4600"/>
              <a:t>キー入力におけるMVC</a:t>
            </a:r>
          </a:p>
        </p:txBody>
      </p:sp>
      <p:sp>
        <p:nvSpPr>
          <p:cNvPr id="51" name="Shape 51"/>
          <p:cNvSpPr/>
          <p:nvPr>
            <p:ph type="body" idx="1"/>
          </p:nvPr>
        </p:nvSpPr>
        <p:spPr>
          <a:prstGeom prst="rect">
            <a:avLst/>
          </a:prstGeom>
        </p:spPr>
        <p:txBody>
          <a:bodyPr/>
          <a:lstStyle/>
          <a:p>
            <a:pPr lvl="0">
              <a:buBlip>
                <a:blip r:embed="rId2"/>
              </a:buBlip>
              <a:defRPr sz="1800"/>
            </a:pPr>
            <a:r>
              <a:rPr sz="3200"/>
              <a:t>インスタンス変数/</a:t>
            </a:r>
            <a:r>
              <a:rPr sz="3200"/>
              <a:t>paint/keyTyped</a:t>
            </a:r>
            <a:r>
              <a:rPr sz="3200"/>
              <a:t>による</a:t>
            </a:r>
          </a:p>
        </p:txBody>
      </p:sp>
      <p:pic>
        <p:nvPicPr>
          <p:cNvPr id="52" name="Figure 13-2.pdf"/>
          <p:cNvPicPr/>
          <p:nvPr/>
        </p:nvPicPr>
        <p:blipFill>
          <a:blip r:embed="rId3">
            <a:extLst/>
          </a:blip>
          <a:stretch>
            <a:fillRect/>
          </a:stretch>
        </p:blipFill>
        <p:spPr>
          <a:xfrm>
            <a:off x="2374900" y="2844800"/>
            <a:ext cx="8267700" cy="4052154"/>
          </a:xfrm>
          <a:prstGeom prst="rect">
            <a:avLst/>
          </a:prstGeom>
          <a:ln w="12700">
            <a:miter lim="400000"/>
          </a:ln>
        </p:spPr>
      </p:pic>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4" name="Shape 54"/>
          <p:cNvSpPr/>
          <p:nvPr>
            <p:ph type="title"/>
          </p:nvPr>
        </p:nvSpPr>
        <p:spPr>
          <a:prstGeom prst="rect">
            <a:avLst/>
          </a:prstGeom>
        </p:spPr>
        <p:txBody>
          <a:bodyPr/>
          <a:lstStyle/>
          <a:p>
            <a:pPr lvl="0">
              <a:defRPr b="0" sz="1800"/>
            </a:pPr>
            <a:r>
              <a:rPr b="1" sz="4600">
                <a:latin typeface="Palatino"/>
                <a:ea typeface="Palatino"/>
                <a:cs typeface="Palatino"/>
                <a:sym typeface="Palatino"/>
              </a:rPr>
              <a:t>Applet</a:t>
            </a:r>
            <a:r>
              <a:rPr b="1" sz="4600"/>
              <a:t>でのマウス入力</a:t>
            </a:r>
          </a:p>
        </p:txBody>
      </p:sp>
      <p:sp>
        <p:nvSpPr>
          <p:cNvPr id="55" name="Shape 55"/>
          <p:cNvSpPr/>
          <p:nvPr>
            <p:ph type="body" idx="1"/>
          </p:nvPr>
        </p:nvSpPr>
        <p:spPr>
          <a:prstGeom prst="rect">
            <a:avLst/>
          </a:prstGeom>
        </p:spPr>
        <p:txBody>
          <a:bodyPr/>
          <a:lstStyle/>
          <a:p>
            <a:pPr lvl="0">
              <a:buBlip>
                <a:blip r:embed="rId2"/>
              </a:buBlip>
              <a:defRPr sz="1800"/>
            </a:pPr>
            <a:r>
              <a:rPr sz="3200"/>
              <a:t>MouseListenerを利用すると、以下のメソッドを定義する必要がある</a:t>
            </a:r>
            <a:endParaRPr b="1" sz="3200"/>
          </a:p>
          <a:p>
            <a:pPr lvl="0">
              <a:buBlip>
                <a:blip r:embed="rId2"/>
              </a:buBlip>
              <a:defRPr sz="1800"/>
            </a:pPr>
            <a:r>
              <a:rPr b="1" sz="3200"/>
              <a:t>public</a:t>
            </a:r>
            <a:r>
              <a:rPr sz="3200"/>
              <a:t> </a:t>
            </a:r>
            <a:r>
              <a:rPr b="1" sz="3200"/>
              <a:t>void</a:t>
            </a:r>
            <a:r>
              <a:rPr sz="3200"/>
              <a:t> mousePressed( MouseEvent </a:t>
            </a:r>
            <a:r>
              <a:rPr i="1" sz="3200"/>
              <a:t>me</a:t>
            </a:r>
            <a:r>
              <a:rPr sz="3200"/>
              <a:t> )</a:t>
            </a:r>
            <a:r>
              <a:rPr sz="3200"/>
              <a:t> </a:t>
            </a:r>
            <a:endParaRPr sz="3200"/>
          </a:p>
          <a:p>
            <a:pPr lvl="1">
              <a:defRPr sz="1800"/>
            </a:pPr>
            <a:r>
              <a:rPr sz="3200"/>
              <a:t>マウスボタンが押されたとき</a:t>
            </a:r>
            <a:endParaRPr sz="3200"/>
          </a:p>
          <a:p>
            <a:pPr lvl="0">
              <a:buBlip>
                <a:blip r:embed="rId2"/>
              </a:buBlip>
              <a:defRPr sz="1800"/>
            </a:pPr>
            <a:r>
              <a:rPr b="1" sz="3200"/>
              <a:t>public</a:t>
            </a:r>
            <a:r>
              <a:rPr sz="3200"/>
              <a:t> </a:t>
            </a:r>
            <a:r>
              <a:rPr b="1" sz="3200"/>
              <a:t>void</a:t>
            </a:r>
            <a:r>
              <a:rPr sz="3200"/>
              <a:t> mouseReleased( MouseEvent </a:t>
            </a:r>
            <a:r>
              <a:rPr i="1" sz="3200"/>
              <a:t>me</a:t>
            </a:r>
            <a:r>
              <a:rPr sz="3200"/>
              <a:t> )</a:t>
            </a:r>
            <a:endParaRPr sz="3200"/>
          </a:p>
          <a:p>
            <a:pPr lvl="1">
              <a:defRPr sz="1800"/>
            </a:pPr>
            <a:r>
              <a:rPr sz="3200"/>
              <a:t> マウスボタンが離されたとき</a:t>
            </a:r>
            <a:endParaRPr sz="3200"/>
          </a:p>
          <a:p>
            <a:pPr lvl="0">
              <a:buBlip>
                <a:blip r:embed="rId2"/>
              </a:buBlip>
              <a:defRPr sz="1800"/>
            </a:pPr>
            <a:r>
              <a:rPr b="1" sz="3200"/>
              <a:t>public</a:t>
            </a:r>
            <a:r>
              <a:rPr sz="3200"/>
              <a:t> </a:t>
            </a:r>
            <a:r>
              <a:rPr b="1" sz="3200"/>
              <a:t>void</a:t>
            </a:r>
            <a:r>
              <a:rPr sz="3200"/>
              <a:t> mouseClicked( MouseEvent </a:t>
            </a:r>
            <a:r>
              <a:rPr i="1" sz="3200"/>
              <a:t>me</a:t>
            </a:r>
            <a:r>
              <a:rPr sz="3200"/>
              <a:t> )</a:t>
            </a:r>
            <a:endParaRPr sz="3200"/>
          </a:p>
          <a:p>
            <a:pPr lvl="1">
              <a:defRPr sz="1800"/>
            </a:pPr>
            <a:r>
              <a:rPr sz="3200"/>
              <a:t> </a:t>
            </a:r>
            <a:r>
              <a:rPr sz="3200">
                <a:latin typeface="Palatino"/>
                <a:ea typeface="Palatino"/>
                <a:cs typeface="Palatino"/>
                <a:sym typeface="Palatino"/>
              </a:rPr>
              <a:t>マウスボタンがクリックされたとき</a:t>
            </a:r>
          </a:p>
        </p:txBody>
      </p:sp>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7" name="Shape 57"/>
          <p:cNvSpPr/>
          <p:nvPr>
            <p:ph type="title"/>
          </p:nvPr>
        </p:nvSpPr>
        <p:spPr>
          <a:prstGeom prst="rect">
            <a:avLst/>
          </a:prstGeom>
        </p:spPr>
        <p:txBody>
          <a:bodyPr/>
          <a:lstStyle>
            <a:lvl1pPr>
              <a:defRPr>
                <a:latin typeface="Palatino"/>
                <a:ea typeface="Palatino"/>
                <a:cs typeface="Palatino"/>
                <a:sym typeface="Palatino"/>
              </a:defRPr>
            </a:lvl1pPr>
          </a:lstStyle>
          <a:p>
            <a:pPr lvl="0">
              <a:defRPr b="0" sz="1800"/>
            </a:pPr>
            <a:r>
              <a:rPr b="1" sz="4600"/>
              <a:t>mousePressed vs. mouseClicked</a:t>
            </a:r>
          </a:p>
        </p:txBody>
      </p:sp>
      <p:sp>
        <p:nvSpPr>
          <p:cNvPr id="58" name="Shape 58"/>
          <p:cNvSpPr/>
          <p:nvPr>
            <p:ph type="body" idx="1"/>
          </p:nvPr>
        </p:nvSpPr>
        <p:spPr>
          <a:xfrm>
            <a:off x="1270000" y="2247900"/>
            <a:ext cx="10464800" cy="6743700"/>
          </a:xfrm>
          <a:prstGeom prst="rect">
            <a:avLst/>
          </a:prstGeom>
        </p:spPr>
        <p:txBody>
          <a:bodyPr/>
          <a:lstStyle/>
          <a:p>
            <a:pPr lvl="0">
              <a:buBlip>
                <a:blip r:embed="rId2"/>
              </a:buBlip>
              <a:defRPr sz="1800"/>
            </a:pPr>
            <a:r>
              <a:rPr sz="3200"/>
              <a:t>clicked</a:t>
            </a:r>
            <a:r>
              <a:rPr sz="3200"/>
              <a:t>は、2回〜4回クリックまでカウントもできる</a:t>
            </a:r>
          </a:p>
        </p:txBody>
      </p:sp>
      <p:pic>
        <p:nvPicPr>
          <p:cNvPr id="59" name="mouseClickedmouseReleasedmousePressed.pdf"/>
          <p:cNvPicPr/>
          <p:nvPr/>
        </p:nvPicPr>
        <p:blipFill>
          <a:blip r:embed="rId3">
            <a:extLst/>
          </a:blip>
          <a:stretch>
            <a:fillRect/>
          </a:stretch>
        </p:blipFill>
        <p:spPr>
          <a:xfrm>
            <a:off x="1649762" y="3384550"/>
            <a:ext cx="10987976" cy="4292600"/>
          </a:xfrm>
          <a:prstGeom prst="rect">
            <a:avLst/>
          </a:prstGeom>
          <a:ln w="12700">
            <a:miter lim="400000"/>
          </a:ln>
        </p:spPr>
      </p:pic>
    </p:spTree>
  </p:cSld>
  <p:clrMapOvr>
    <a:masterClrMapping/>
  </p:clrMapOvr>
  <p:transition spd="med" advClick="1"/>
</p:sld>
</file>

<file path=ppt/theme/_rels/theme1.xml.rels><?xml version="1.0" encoding="UTF-8" standalone="yes"?><Relationships xmlns="http://schemas.openxmlformats.org/package/2006/relationships"><Relationship Id="rId1" Type="http://schemas.openxmlformats.org/officeDocument/2006/relationships/image" Target="../media/image2.jpeg"/></Relationships>

</file>

<file path=ppt/theme/_rels/theme2.xml.rels><?xml version="1.0" encoding="UTF-8" standalone="yes"?><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ヒラギノ明朝 Pro W3"/>
        <a:ea typeface="ヒラギノ明朝 Pro W3"/>
        <a:cs typeface="ヒラギノ明朝 Pro W3"/>
      </a:majorFont>
      <a:minorFont>
        <a:latin typeface="ヒラギノ明朝 Pro W3"/>
        <a:ea typeface="ヒラギノ明朝 Pro W3"/>
        <a:cs typeface="ヒラギノ明朝 Pro W3"/>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25400" cap="flat">
          <a:solidFill>
            <a:srgbClr val="000000"/>
          </a:solidFill>
          <a:prstDash val="solid"/>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800" u="none" kumimoji="0" normalizeH="0">
            <a:ln>
              <a:noFill/>
            </a:ln>
            <a:solidFill>
              <a:srgbClr val="FFFFFF"/>
            </a:solidFill>
            <a:effectLst>
              <a:outerShdw sx="100000" sy="100000" kx="0" ky="0" algn="b" rotWithShape="0" blurRad="38100" dist="12700" dir="5400000">
                <a:srgbClr val="000000">
                  <a:alpha val="50000"/>
                </a:srgbClr>
              </a:outerShdw>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38100" cap="flat">
          <a:solidFill>
            <a:srgbClr val="000000"/>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4000" u="none" kumimoji="0" normalizeH="0">
            <a:ln>
              <a:noFill/>
            </a:ln>
            <a:solidFill>
              <a:srgbClr val="000000"/>
            </a:solidFill>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ヒラギノ明朝 Pro W3"/>
        <a:ea typeface="ヒラギノ明朝 Pro W3"/>
        <a:cs typeface="ヒラギノ明朝 Pro W3"/>
      </a:majorFont>
      <a:minorFont>
        <a:latin typeface="ヒラギノ明朝 Pro W3"/>
        <a:ea typeface="ヒラギノ明朝 Pro W3"/>
        <a:cs typeface="ヒラギノ明朝 Pro W3"/>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25400" cap="flat">
          <a:solidFill>
            <a:srgbClr val="000000"/>
          </a:solidFill>
          <a:prstDash val="solid"/>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800" u="none" kumimoji="0" normalizeH="0">
            <a:ln>
              <a:noFill/>
            </a:ln>
            <a:solidFill>
              <a:srgbClr val="FFFFFF"/>
            </a:solidFill>
            <a:effectLst>
              <a:outerShdw sx="100000" sy="100000" kx="0" ky="0" algn="b" rotWithShape="0" blurRad="38100" dist="12700" dir="5400000">
                <a:srgbClr val="000000">
                  <a:alpha val="50000"/>
                </a:srgbClr>
              </a:outerShdw>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38100" cap="flat">
          <a:solidFill>
            <a:srgbClr val="000000"/>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4000" u="none" kumimoji="0" normalizeH="0">
            <a:ln>
              <a:noFill/>
            </a:ln>
            <a:solidFill>
              <a:srgbClr val="000000"/>
            </a:solidFill>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